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bril Fatface" charset="1" panose="02000503000000020003"/>
      <p:regular r:id="rId10"/>
    </p:embeddedFont>
    <p:embeddedFont>
      <p:font typeface="Abril Fatface Italics" charset="1" panose="02000503000000020003"/>
      <p:regular r:id="rId11"/>
    </p:embeddedFont>
    <p:embeddedFont>
      <p:font typeface="Nexa Bold 1" charset="1" panose="02000500000000000000"/>
      <p:regular r:id="rId12"/>
    </p:embeddedFont>
    <p:embeddedFont>
      <p:font typeface="Nexa Bold 1 Bold" charset="1" panose="02000500000000000000"/>
      <p:regular r:id="rId13"/>
    </p:embeddedFont>
    <p:embeddedFont>
      <p:font typeface="Nexa Bold 1 Italics" charset="1" panose="02000000000000000000"/>
      <p:regular r:id="rId14"/>
    </p:embeddedFont>
    <p:embeddedFont>
      <p:font typeface="Nexa Bold 1 Bold Italics" charset="1" panose="02000000000000000000"/>
      <p:regular r:id="rId15"/>
    </p:embeddedFont>
    <p:embeddedFont>
      <p:font typeface="Nexa Black" charset="1" panose="02000000000000000000"/>
      <p:regular r:id="rId16"/>
    </p:embeddedFont>
    <p:embeddedFont>
      <p:font typeface="Nexa Heavy" charset="1" panose="02000000000000000000"/>
      <p:regular r:id="rId17"/>
    </p:embeddedFont>
    <p:embeddedFont>
      <p:font typeface="Nexa Bold 2" charset="1" panose="02000000000000000000"/>
      <p:regular r:id="rId18"/>
    </p:embeddedFont>
    <p:embeddedFont>
      <p:font typeface="Canva Sans" charset="1" panose="020B0503030501040103"/>
      <p:regular r:id="rId19"/>
    </p:embeddedFont>
    <p:embeddedFont>
      <p:font typeface="Canva Sans Bold" charset="1" panose="020B0803030501040103"/>
      <p:regular r:id="rId20"/>
    </p:embeddedFont>
    <p:embeddedFont>
      <p:font typeface="Canva Sans Italics" charset="1" panose="020B0503030501040103"/>
      <p:regular r:id="rId21"/>
    </p:embeddedFont>
    <p:embeddedFont>
      <p:font typeface="Canva Sans Bold Italics" charset="1" panose="020B08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29" Target="slides/slide7.xml" Type="http://schemas.openxmlformats.org/officeDocument/2006/relationships/slide"/><Relationship Id="rId3" Target="viewProps.xml" Type="http://schemas.openxmlformats.org/officeDocument/2006/relationships/viewProps"/><Relationship Id="rId30" Target="slides/slide8.xml" Type="http://schemas.openxmlformats.org/officeDocument/2006/relationships/slide"/><Relationship Id="rId31" Target="slides/slide9.xml" Type="http://schemas.openxmlformats.org/officeDocument/2006/relationships/slide"/><Relationship Id="rId32" Target="slides/slide10.xml" Type="http://schemas.openxmlformats.org/officeDocument/2006/relationships/slide"/><Relationship Id="rId33" Target="slides/slide11.xml" Type="http://schemas.openxmlformats.org/officeDocument/2006/relationships/slide"/><Relationship Id="rId34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amsaconvention.org/national-awards/" TargetMode="External" Type="http://schemas.openxmlformats.org/officeDocument/2006/relationships/hyperlink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https://amsaconvention.org/register/" TargetMode="External" Type="http://schemas.openxmlformats.org/officeDocument/2006/relationships/hyperlink"/><Relationship Id="rId5" Target="https://docs.google.com/forms/d/e/1FAIpQLSfELDJSMcQxDvflogOF2A6d3npGvBr2SDMdN7_UjQRQS-dgOA/viewform" TargetMode="External" Type="http://schemas.openxmlformats.org/officeDocument/2006/relationships/hyperlink"/><Relationship Id="rId6" Target="https://amsaconvention.org/funding-scholarships/" TargetMode="External" Type="http://schemas.openxmlformats.org/officeDocument/2006/relationships/hyperlink"/><Relationship Id="rId7" Target="https://amsaconvention.org/poster-session-2/" TargetMode="External" Type="http://schemas.openxmlformats.org/officeDocument/2006/relationships/hyperlink"/><Relationship Id="rId8" Target="https://amsaconvention.org/advocacy-days-new/" TargetMode="External" Type="http://schemas.openxmlformats.org/officeDocument/2006/relationships/hyperlink"/><Relationship Id="rId9" Target="https://amsaconvention.org/sim-challenge/" TargetMode="External" Type="http://schemas.openxmlformats.org/officeDocument/2006/relationships/hyperlink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46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08941" y="8893254"/>
            <a:ext cx="2769318" cy="730093"/>
            <a:chOff x="0" y="0"/>
            <a:chExt cx="3692424" cy="973457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3692424" cy="973457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747996" y="175110"/>
              <a:ext cx="2196432" cy="623238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05081" y="932770"/>
            <a:ext cx="2659725" cy="265972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074559" y="3388918"/>
            <a:ext cx="9028221" cy="114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846"/>
              </a:lnSpc>
            </a:pPr>
            <a:r>
              <a:rPr lang="en-US" sz="8041">
                <a:solidFill>
                  <a:srgbClr val="FFFFFF"/>
                </a:solidFill>
                <a:latin typeface="Nexa Black"/>
              </a:rPr>
              <a:t>AMSA</a:t>
            </a:r>
            <a:r>
              <a:rPr lang="en-US" sz="8041">
                <a:solidFill>
                  <a:srgbClr val="FFDE59"/>
                </a:solidFill>
                <a:latin typeface="Nexa Black"/>
              </a:rPr>
              <a:t>CON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77251" y="4325920"/>
            <a:ext cx="12657923" cy="244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8969"/>
              </a:lnSpc>
            </a:pPr>
            <a:r>
              <a:rPr lang="en-US" sz="17245">
                <a:solidFill>
                  <a:srgbClr val="FFFFFF"/>
                </a:solidFill>
                <a:latin typeface="Abril Fatface"/>
              </a:rPr>
              <a:t>Amplified.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92507" y="7164401"/>
            <a:ext cx="10403008" cy="1166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20"/>
              </a:lnSpc>
            </a:pPr>
            <a:r>
              <a:rPr lang="en-US" sz="4109">
                <a:solidFill>
                  <a:srgbClr val="FFFFFF"/>
                </a:solidFill>
                <a:latin typeface="Nexa Heavy"/>
              </a:rPr>
              <a:t>Future physicians: </a:t>
            </a:r>
          </a:p>
          <a:p>
            <a:pPr marL="0" indent="0" lvl="0">
              <a:lnSpc>
                <a:spcPts val="4520"/>
              </a:lnSpc>
            </a:pPr>
            <a:r>
              <a:rPr lang="en-US" sz="4109">
                <a:solidFill>
                  <a:srgbClr val="FFFFFF"/>
                </a:solidFill>
                <a:latin typeface="Nexa Heavy"/>
              </a:rPr>
              <a:t>Welcome to this year's conference.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46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51677" y="4090922"/>
            <a:ext cx="7116670" cy="605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Nexa Bold 2"/>
              </a:rPr>
              <a:t>June 15-17, 2023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94141" y="1784837"/>
            <a:ext cx="12668468" cy="153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513"/>
              </a:lnSpc>
            </a:pPr>
            <a:r>
              <a:rPr lang="en-US" sz="11748">
                <a:solidFill>
                  <a:srgbClr val="FFFFFF"/>
                </a:solidFill>
                <a:latin typeface="Abril Fatface"/>
              </a:rPr>
              <a:t>The main scoop.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832343" y="3978084"/>
            <a:ext cx="2819323" cy="80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02"/>
              </a:lnSpc>
            </a:pPr>
            <a:r>
              <a:rPr lang="en-US" sz="4644">
                <a:solidFill>
                  <a:srgbClr val="FFFFFF"/>
                </a:solidFill>
                <a:latin typeface="Nexa Bold 2"/>
              </a:rPr>
              <a:t>When?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851677" y="5125040"/>
            <a:ext cx="7116670" cy="605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Nexa Bold 2"/>
              </a:rPr>
              <a:t>Phoenix, AZ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32343" y="5045087"/>
            <a:ext cx="2819323" cy="80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02"/>
              </a:lnSpc>
            </a:pPr>
            <a:r>
              <a:rPr lang="en-US" sz="4644">
                <a:solidFill>
                  <a:srgbClr val="FFFFFF"/>
                </a:solidFill>
                <a:latin typeface="Nexa Bold 2"/>
              </a:rPr>
              <a:t>Where?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51677" y="6140108"/>
            <a:ext cx="9681798" cy="3118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Nexa Bold 2"/>
              </a:rPr>
              <a:t>Future Physicians</a:t>
            </a:r>
          </a:p>
          <a:p>
            <a:pPr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Nexa Bold 2"/>
              </a:rPr>
              <a:t>Physicians</a:t>
            </a:r>
          </a:p>
          <a:p>
            <a:pPr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Nexa Bold 2"/>
              </a:rPr>
              <a:t>Experts</a:t>
            </a:r>
          </a:p>
          <a:p>
            <a:pPr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Nexa Bold 2"/>
              </a:rPr>
              <a:t>Trailblazers</a:t>
            </a:r>
          </a:p>
          <a:p>
            <a:pPr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Nexa Bold 2"/>
              </a:rPr>
              <a:t>Innovators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32343" y="6111533"/>
            <a:ext cx="2819323" cy="80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02"/>
              </a:lnSpc>
            </a:pPr>
            <a:r>
              <a:rPr lang="en-US" sz="4644">
                <a:solidFill>
                  <a:srgbClr val="FFFFFF"/>
                </a:solidFill>
                <a:latin typeface="Nexa Bold 2"/>
              </a:rPr>
              <a:t>Who?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23769" y="4696016"/>
            <a:ext cx="4298127" cy="21490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46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354179" y="3959209"/>
            <a:ext cx="4373410" cy="591436"/>
            <a:chOff x="0" y="0"/>
            <a:chExt cx="5831214" cy="78858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55633" cy="788581"/>
              <a:chOff x="0" y="0"/>
              <a:chExt cx="239834" cy="221039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239834" cy="221039"/>
              </a:xfrm>
              <a:custGeom>
                <a:avLst/>
                <a:gdLst/>
                <a:ahLst/>
                <a:cxnLst/>
                <a:rect r="r" b="b" t="t" l="l"/>
                <a:pathLst>
                  <a:path h="221039" w="239834">
                    <a:moveTo>
                      <a:pt x="0" y="0"/>
                    </a:moveTo>
                    <a:lnTo>
                      <a:pt x="239834" y="0"/>
                    </a:lnTo>
                    <a:lnTo>
                      <a:pt x="239834" y="221039"/>
                    </a:lnTo>
                    <a:lnTo>
                      <a:pt x="0" y="2210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58787" y="115864"/>
              <a:ext cx="538059" cy="556853"/>
            </a:xfrm>
            <a:prstGeom prst="rect">
              <a:avLst/>
            </a:prstGeom>
          </p:spPr>
        </p:pic>
        <p:sp>
          <p:nvSpPr>
            <p:cNvPr name="TextBox 7" id="7"/>
            <p:cNvSpPr txBox="true"/>
            <p:nvPr/>
          </p:nvSpPr>
          <p:spPr>
            <a:xfrm rot="0">
              <a:off x="1215524" y="78633"/>
              <a:ext cx="4615690" cy="580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87"/>
                </a:lnSpc>
              </a:pPr>
              <a:r>
                <a:rPr lang="en-US" sz="2634" u="sng">
                  <a:solidFill>
                    <a:srgbClr val="FFFFFF"/>
                  </a:solidFill>
                  <a:latin typeface="Nexa Bold 2"/>
                  <a:hlinkClick r:id="rId4" tooltip="https://amsaconvention.org/register/"/>
                </a:rPr>
                <a:t>Register</a:t>
              </a:r>
              <a:r>
                <a:rPr lang="en-US" sz="2634">
                  <a:solidFill>
                    <a:srgbClr val="FFFFFF"/>
                  </a:solidFill>
                  <a:latin typeface="Nexa Bold 2"/>
                </a:rPr>
                <a:t> to attend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94141" y="1784837"/>
            <a:ext cx="12668468" cy="153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513"/>
              </a:lnSpc>
            </a:pPr>
            <a:r>
              <a:rPr lang="en-US" sz="11748">
                <a:solidFill>
                  <a:srgbClr val="FFFFFF"/>
                </a:solidFill>
                <a:latin typeface="Abril Fatface"/>
              </a:rPr>
              <a:t>How to prepare?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354487" y="4847924"/>
            <a:ext cx="641417" cy="591152"/>
            <a:chOff x="0" y="0"/>
            <a:chExt cx="239834" cy="221039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39834" cy="221039"/>
            </a:xfrm>
            <a:custGeom>
              <a:avLst/>
              <a:gdLst/>
              <a:ahLst/>
              <a:cxnLst/>
              <a:rect r="r" b="b" t="t" l="l"/>
              <a:pathLst>
                <a:path h="221039" w="239834">
                  <a:moveTo>
                    <a:pt x="0" y="0"/>
                  </a:moveTo>
                  <a:lnTo>
                    <a:pt x="239834" y="0"/>
                  </a:lnTo>
                  <a:lnTo>
                    <a:pt x="239834" y="221039"/>
                  </a:lnTo>
                  <a:lnTo>
                    <a:pt x="0" y="22103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35782" lIns="35782" bIns="35782" rIns="3578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477724" y="4934780"/>
            <a:ext cx="14356520" cy="444382"/>
            <a:chOff x="0" y="0"/>
            <a:chExt cx="19142027" cy="592509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37801" cy="556586"/>
            </a:xfrm>
            <a:prstGeom prst="rect">
              <a:avLst/>
            </a:prstGeom>
          </p:spPr>
        </p:pic>
        <p:sp>
          <p:nvSpPr>
            <p:cNvPr name="TextBox 14" id="14"/>
            <p:cNvSpPr txBox="true"/>
            <p:nvPr/>
          </p:nvSpPr>
          <p:spPr>
            <a:xfrm rot="0">
              <a:off x="1031918" y="11831"/>
              <a:ext cx="18110109" cy="5806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Nexa Bold 2"/>
                </a:rPr>
                <a:t>Funding options - apply for a </a:t>
              </a:r>
              <a:r>
                <a:rPr lang="en-US" sz="2632" u="sng">
                  <a:solidFill>
                    <a:srgbClr val="FFFFFF"/>
                  </a:solidFill>
                  <a:latin typeface="Nexa Bold 2"/>
                  <a:hlinkClick r:id="rId5" tooltip="https://docs.google.com/forms/d/e/1FAIpQLSfELDJSMcQxDvflogOF2A6d3npGvBr2SDMdN7_UjQRQS-dgOA/viewform"/>
                </a:rPr>
                <a:t>scholarship</a:t>
              </a:r>
              <a:r>
                <a:rPr lang="en-US" sz="2632" u="sng">
                  <a:solidFill>
                    <a:srgbClr val="FFFFFF"/>
                  </a:solidFill>
                  <a:latin typeface="Nexa Bold 2"/>
                </a:rPr>
                <a:t> </a:t>
              </a:r>
              <a:r>
                <a:rPr lang="en-US" sz="2632">
                  <a:solidFill>
                    <a:srgbClr val="FFFFFF"/>
                  </a:solidFill>
                  <a:latin typeface="Nexa Bold 2"/>
                </a:rPr>
                <a:t>or </a:t>
              </a:r>
              <a:r>
                <a:rPr lang="en-US" sz="2632" u="sng">
                  <a:solidFill>
                    <a:srgbClr val="FFFFFF"/>
                  </a:solidFill>
                  <a:latin typeface="Nexa Bold 2"/>
                  <a:hlinkClick r:id="rId6" tooltip="https://amsaconvention.org/funding-scholarships/"/>
                </a:rPr>
                <a:t>ask school for funding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354179" y="6146621"/>
            <a:ext cx="641725" cy="591436"/>
            <a:chOff x="0" y="0"/>
            <a:chExt cx="855633" cy="788581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855633" cy="788581"/>
              <a:chOff x="0" y="0"/>
              <a:chExt cx="239834" cy="221039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239834" cy="221039"/>
              </a:xfrm>
              <a:custGeom>
                <a:avLst/>
                <a:gdLst/>
                <a:ahLst/>
                <a:cxnLst/>
                <a:rect r="r" b="b" t="t" l="l"/>
                <a:pathLst>
                  <a:path h="221039" w="239834">
                    <a:moveTo>
                      <a:pt x="0" y="0"/>
                    </a:moveTo>
                    <a:lnTo>
                      <a:pt x="239834" y="0"/>
                    </a:lnTo>
                    <a:lnTo>
                      <a:pt x="239834" y="221039"/>
                    </a:lnTo>
                    <a:lnTo>
                      <a:pt x="0" y="2210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35799" lIns="35799" bIns="35799" rIns="35799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58787" y="115864"/>
              <a:ext cx="538059" cy="556853"/>
            </a:xfrm>
            <a:prstGeom prst="rect">
              <a:avLst/>
            </a:prstGeom>
          </p:spPr>
        </p:pic>
      </p:grpSp>
      <p:sp>
        <p:nvSpPr>
          <p:cNvPr name="TextBox 20" id="20"/>
          <p:cNvSpPr txBox="true"/>
          <p:nvPr/>
        </p:nvSpPr>
        <p:spPr>
          <a:xfrm rot="0">
            <a:off x="5265822" y="6193689"/>
            <a:ext cx="10062937" cy="447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7"/>
              </a:lnSpc>
            </a:pPr>
            <a:r>
              <a:rPr lang="en-US" sz="2634">
                <a:solidFill>
                  <a:srgbClr val="FFFFFF"/>
                </a:solidFill>
                <a:latin typeface="Nexa Bold 2"/>
              </a:rPr>
              <a:t>Consider </a:t>
            </a:r>
            <a:r>
              <a:rPr lang="en-US" sz="2634" u="sng">
                <a:solidFill>
                  <a:srgbClr val="FFFFFF"/>
                </a:solidFill>
                <a:latin typeface="Nexa Bold 2"/>
                <a:hlinkClick r:id="rId7" tooltip="https://amsaconvention.org/poster-session-2/"/>
              </a:rPr>
              <a:t>submitting a poster</a:t>
            </a:r>
            <a:r>
              <a:rPr lang="en-US" sz="2634">
                <a:solidFill>
                  <a:srgbClr val="FFFFFF"/>
                </a:solidFill>
                <a:latin typeface="Nexa Bold 2"/>
              </a:rPr>
              <a:t> — deadline  is April 21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4354179" y="7109531"/>
            <a:ext cx="641725" cy="591436"/>
            <a:chOff x="0" y="0"/>
            <a:chExt cx="855633" cy="788581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855633" cy="788581"/>
              <a:chOff x="0" y="0"/>
              <a:chExt cx="239834" cy="221039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0"/>
                <a:ext cx="239834" cy="221039"/>
              </a:xfrm>
              <a:custGeom>
                <a:avLst/>
                <a:gdLst/>
                <a:ahLst/>
                <a:cxnLst/>
                <a:rect r="r" b="b" t="t" l="l"/>
                <a:pathLst>
                  <a:path h="221039" w="239834">
                    <a:moveTo>
                      <a:pt x="0" y="0"/>
                    </a:moveTo>
                    <a:lnTo>
                      <a:pt x="239834" y="0"/>
                    </a:lnTo>
                    <a:lnTo>
                      <a:pt x="239834" y="221039"/>
                    </a:lnTo>
                    <a:lnTo>
                      <a:pt x="0" y="2210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35799" lIns="35799" bIns="35799" rIns="35799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58787" y="115864"/>
              <a:ext cx="538059" cy="556853"/>
            </a:xfrm>
            <a:prstGeom prst="rect">
              <a:avLst/>
            </a:prstGeom>
          </p:spPr>
        </p:pic>
      </p:grpSp>
      <p:sp>
        <p:nvSpPr>
          <p:cNvPr name="TextBox 26" id="26"/>
          <p:cNvSpPr txBox="true"/>
          <p:nvPr/>
        </p:nvSpPr>
        <p:spPr>
          <a:xfrm rot="0">
            <a:off x="5265822" y="7156600"/>
            <a:ext cx="9847681" cy="447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7"/>
              </a:lnSpc>
            </a:pPr>
            <a:r>
              <a:rPr lang="en-US" sz="2634">
                <a:solidFill>
                  <a:srgbClr val="FFFFFF"/>
                </a:solidFill>
                <a:latin typeface="Nexa Bold 2"/>
              </a:rPr>
              <a:t>Sign up for </a:t>
            </a:r>
            <a:r>
              <a:rPr lang="en-US" sz="2634" u="sng">
                <a:solidFill>
                  <a:srgbClr val="FFFFFF"/>
                </a:solidFill>
                <a:latin typeface="Nexa Bold 2"/>
                <a:hlinkClick r:id="rId8" tooltip="https://amsaconvention.org/advocacy-days-new/"/>
              </a:rPr>
              <a:t>Advocacy Day</a:t>
            </a:r>
            <a:r>
              <a:rPr lang="en-US" sz="2634">
                <a:solidFill>
                  <a:srgbClr val="FFFFFF"/>
                </a:solidFill>
                <a:latin typeface="Nexa Bold 2"/>
              </a:rPr>
              <a:t> if this is your thing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4354179" y="8139117"/>
            <a:ext cx="641725" cy="591436"/>
            <a:chOff x="0" y="0"/>
            <a:chExt cx="855633" cy="788581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855633" cy="788581"/>
              <a:chOff x="0" y="0"/>
              <a:chExt cx="239834" cy="221039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239834" cy="221039"/>
              </a:xfrm>
              <a:custGeom>
                <a:avLst/>
                <a:gdLst/>
                <a:ahLst/>
                <a:cxnLst/>
                <a:rect r="r" b="b" t="t" l="l"/>
                <a:pathLst>
                  <a:path h="221039" w="239834">
                    <a:moveTo>
                      <a:pt x="0" y="0"/>
                    </a:moveTo>
                    <a:lnTo>
                      <a:pt x="239834" y="0"/>
                    </a:lnTo>
                    <a:lnTo>
                      <a:pt x="239834" y="221039"/>
                    </a:lnTo>
                    <a:lnTo>
                      <a:pt x="0" y="2210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35799" lIns="35799" bIns="35799" rIns="35799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pic>
          <p:nvPicPr>
            <p:cNvPr name="Picture 31" id="31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58787" y="115864"/>
              <a:ext cx="538059" cy="556853"/>
            </a:xfrm>
            <a:prstGeom prst="rect">
              <a:avLst/>
            </a:prstGeom>
          </p:spPr>
        </p:pic>
      </p:grpSp>
      <p:sp>
        <p:nvSpPr>
          <p:cNvPr name="TextBox 32" id="32"/>
          <p:cNvSpPr txBox="true"/>
          <p:nvPr/>
        </p:nvSpPr>
        <p:spPr>
          <a:xfrm rot="0">
            <a:off x="5265822" y="8186186"/>
            <a:ext cx="13273832" cy="447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7"/>
              </a:lnSpc>
            </a:pPr>
            <a:r>
              <a:rPr lang="en-US" sz="2634">
                <a:solidFill>
                  <a:srgbClr val="FFFFFF"/>
                </a:solidFill>
                <a:latin typeface="Nexa Bold 2"/>
              </a:rPr>
              <a:t>Register your team for the </a:t>
            </a:r>
            <a:r>
              <a:rPr lang="en-US" sz="2634" u="sng">
                <a:solidFill>
                  <a:srgbClr val="FFFFFF"/>
                </a:solidFill>
                <a:latin typeface="Nexa Bold 2"/>
                <a:hlinkClick r:id="rId9" tooltip="https://amsaconvention.org/sim-challenge/"/>
              </a:rPr>
              <a:t>National SIM Challenge</a:t>
            </a:r>
            <a:r>
              <a:rPr lang="en-US" sz="2634">
                <a:solidFill>
                  <a:srgbClr val="FFFFFF"/>
                </a:solidFill>
                <a:latin typeface="Nexa Bold 2"/>
              </a:rPr>
              <a:t> by April 14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591367" y="3863959"/>
            <a:ext cx="2403794" cy="790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69"/>
              </a:lnSpc>
            </a:pPr>
            <a:r>
              <a:rPr lang="en-US" sz="4621">
                <a:solidFill>
                  <a:srgbClr val="FFFFFF"/>
                </a:solidFill>
                <a:latin typeface="Nexa Black"/>
              </a:rPr>
              <a:t>STEP 1: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91367" y="6051371"/>
            <a:ext cx="2403794" cy="790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69"/>
              </a:lnSpc>
            </a:pPr>
            <a:r>
              <a:rPr lang="en-US" sz="4621">
                <a:solidFill>
                  <a:srgbClr val="FFFFFF"/>
                </a:solidFill>
                <a:latin typeface="Nexa Black"/>
              </a:rPr>
              <a:t>STEP 2: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4354487" y="9168703"/>
            <a:ext cx="641725" cy="591436"/>
            <a:chOff x="0" y="0"/>
            <a:chExt cx="855633" cy="788581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855633" cy="788581"/>
              <a:chOff x="0" y="0"/>
              <a:chExt cx="239834" cy="221039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239834" cy="221039"/>
              </a:xfrm>
              <a:custGeom>
                <a:avLst/>
                <a:gdLst/>
                <a:ahLst/>
                <a:cxnLst/>
                <a:rect r="r" b="b" t="t" l="l"/>
                <a:pathLst>
                  <a:path h="221039" w="239834">
                    <a:moveTo>
                      <a:pt x="0" y="0"/>
                    </a:moveTo>
                    <a:lnTo>
                      <a:pt x="239834" y="0"/>
                    </a:lnTo>
                    <a:lnTo>
                      <a:pt x="239834" y="221039"/>
                    </a:lnTo>
                    <a:lnTo>
                      <a:pt x="0" y="2210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35799" lIns="35799" bIns="35799" rIns="35799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pic>
          <p:nvPicPr>
            <p:cNvPr name="Picture 39" id="3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58787" y="115864"/>
              <a:ext cx="538059" cy="556853"/>
            </a:xfrm>
            <a:prstGeom prst="rect">
              <a:avLst/>
            </a:prstGeom>
          </p:spPr>
        </p:pic>
      </p:grpSp>
      <p:sp>
        <p:nvSpPr>
          <p:cNvPr name="TextBox 40" id="40"/>
          <p:cNvSpPr txBox="true"/>
          <p:nvPr/>
        </p:nvSpPr>
        <p:spPr>
          <a:xfrm rot="0">
            <a:off x="5266130" y="9215772"/>
            <a:ext cx="9847681" cy="447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7"/>
              </a:lnSpc>
            </a:pPr>
            <a:r>
              <a:rPr lang="en-US" sz="2634">
                <a:solidFill>
                  <a:srgbClr val="FFFFFF"/>
                </a:solidFill>
                <a:latin typeface="Nexa Bold 2"/>
              </a:rPr>
              <a:t>Nominate a changemaker for a </a:t>
            </a:r>
            <a:r>
              <a:rPr lang="en-US" sz="2634" u="sng">
                <a:solidFill>
                  <a:srgbClr val="FFFFFF"/>
                </a:solidFill>
                <a:latin typeface="Nexa Bold 2"/>
                <a:hlinkClick r:id="rId10" tooltip="https://amsaconvention.org/national-awards/"/>
              </a:rPr>
              <a:t>National Award</a:t>
            </a:r>
            <a:r>
              <a:rPr lang="en-US" sz="2634">
                <a:solidFill>
                  <a:srgbClr val="FFFFFF"/>
                </a:solidFill>
                <a:latin typeface="Nexa Bold 2"/>
              </a:rPr>
              <a:t> by April 17</a:t>
            </a:r>
          </a:p>
        </p:txBody>
      </p:sp>
      <p:pic>
        <p:nvPicPr>
          <p:cNvPr name="Picture 41" id="4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62609" y="1537187"/>
            <a:ext cx="3017751" cy="20575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52751" y="1822006"/>
            <a:ext cx="10418525" cy="88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44"/>
              </a:lnSpc>
            </a:pPr>
            <a:r>
              <a:rPr lang="en-US" sz="6779">
                <a:solidFill>
                  <a:srgbClr val="EA462F"/>
                </a:solidFill>
                <a:latin typeface="Nexa Black"/>
              </a:rPr>
              <a:t>Only one last question.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714880" y="3736948"/>
            <a:ext cx="13614380" cy="2162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154"/>
              </a:lnSpc>
            </a:pPr>
            <a:r>
              <a:rPr lang="en-US" sz="16484">
                <a:solidFill>
                  <a:srgbClr val="EA462F"/>
                </a:solidFill>
                <a:latin typeface="Abril Fatface"/>
              </a:rPr>
              <a:t>Do you dare?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445016" y="5813531"/>
            <a:ext cx="5501172" cy="706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24"/>
              </a:lnSpc>
            </a:pPr>
            <a:r>
              <a:rPr lang="en-US" sz="4088">
                <a:solidFill>
                  <a:srgbClr val="EA462F"/>
                </a:solidFill>
                <a:latin typeface="Nexa Bold 2"/>
              </a:rPr>
              <a:t>We think yes. Join us!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5988288" y="7594379"/>
            <a:ext cx="6311423" cy="1663921"/>
            <a:chOff x="0" y="0"/>
            <a:chExt cx="8415231" cy="2218561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8415231" cy="2218561"/>
            </a:xfrm>
            <a:prstGeom prst="rect">
              <a:avLst/>
            </a:prstGeom>
          </p:spPr>
        </p:pic>
        <p:sp>
          <p:nvSpPr>
            <p:cNvPr name="TextBox 7" id="7"/>
            <p:cNvSpPr txBox="true"/>
            <p:nvPr/>
          </p:nvSpPr>
          <p:spPr>
            <a:xfrm rot="0">
              <a:off x="511835" y="789972"/>
              <a:ext cx="7391561" cy="5814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4"/>
                </a:lnSpc>
              </a:pPr>
              <a:r>
                <a:rPr lang="en-US" sz="2595">
                  <a:solidFill>
                    <a:srgbClr val="FFFFFF"/>
                  </a:solidFill>
                  <a:latin typeface="Nexa Heavy"/>
                </a:rPr>
                <a:t>futurephysiciansforchange.org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023242" y="1028700"/>
            <a:ext cx="2236058" cy="22360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40761" t="0" r="12794" b="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96601" y="1323717"/>
            <a:ext cx="3602522" cy="850152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662601" y="4878687"/>
            <a:ext cx="5982841" cy="424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20"/>
              </a:lnSpc>
              <a:spcBef>
                <a:spcPct val="0"/>
              </a:spcBef>
            </a:pPr>
            <a:r>
              <a:rPr lang="en-US" sz="3213">
                <a:solidFill>
                  <a:srgbClr val="EA462F"/>
                </a:solidFill>
                <a:latin typeface="Nexa Heavy"/>
              </a:rPr>
              <a:t>Change doesn’t happen in a silo. Change happens when we come together as inspired individuals and organizations from all walks of life, from across disciplines — united by a desire for change. 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403150" y="627379"/>
            <a:ext cx="2484585" cy="80264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662601" y="2239043"/>
            <a:ext cx="5532090" cy="2190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sz="8000">
                <a:solidFill>
                  <a:srgbClr val="EA462F"/>
                </a:solidFill>
                <a:latin typeface="Nexa Heavy"/>
              </a:rPr>
              <a:t>Equity in medicine.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46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465" t="0" r="12756" b="0"/>
          <a:stretch>
            <a:fillRect/>
          </a:stretch>
        </p:blipFill>
        <p:spPr>
          <a:xfrm flipH="false" flipV="false" rot="0">
            <a:off x="10884478" y="5646601"/>
            <a:ext cx="5936472" cy="374498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22475" r="0" b="6543"/>
          <a:stretch>
            <a:fillRect/>
          </a:stretch>
        </p:blipFill>
        <p:spPr>
          <a:xfrm flipH="false" flipV="false" rot="0">
            <a:off x="10884478" y="1423335"/>
            <a:ext cx="5936472" cy="406100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191540" y="2269988"/>
            <a:ext cx="8282173" cy="681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Nexa Bold 1"/>
              </a:rPr>
              <a:t>For over 70 years</a:t>
            </a:r>
            <a:r>
              <a:rPr lang="en-US" sz="3999">
                <a:solidFill>
                  <a:srgbClr val="FFFFFF"/>
                </a:solidFill>
                <a:latin typeface="Nexa Bold 1"/>
              </a:rPr>
              <a:t>, AMSA has convened medical students, physicians and innovators from around the globe for a single purpose: </a:t>
            </a:r>
          </a:p>
          <a:p>
            <a:pPr>
              <a:lnSpc>
                <a:spcPts val="4199"/>
              </a:lnSpc>
              <a:spcBef>
                <a:spcPct val="0"/>
              </a:spcBef>
            </a:pP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3999">
                <a:solidFill>
                  <a:srgbClr val="FFDE59"/>
                </a:solidFill>
                <a:latin typeface="Nexa Heavy"/>
              </a:rPr>
              <a:t>to empower future physicians to become leaders — ushers of a more equitable realm of medicine.</a:t>
            </a:r>
            <a:r>
              <a:rPr lang="en-US" sz="3999">
                <a:solidFill>
                  <a:srgbClr val="FFFFFF"/>
                </a:solidFill>
                <a:latin typeface="Nexa Heavy"/>
              </a:rPr>
              <a:t> </a:t>
            </a:r>
          </a:p>
          <a:p>
            <a:pPr>
              <a:lnSpc>
                <a:spcPts val="4199"/>
              </a:lnSpc>
              <a:spcBef>
                <a:spcPct val="0"/>
              </a:spcBef>
            </a:pP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Nexa Bold 1"/>
              </a:rPr>
              <a:t>This is AMSA’s Annual Convention.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9035" t="6472" r="0" b="155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256895" y="681073"/>
            <a:ext cx="2152164" cy="69525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955023" y="4490025"/>
            <a:ext cx="14377955" cy="168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9"/>
              </a:lnSpc>
            </a:pPr>
            <a:r>
              <a:rPr lang="en-US" sz="4835">
                <a:solidFill>
                  <a:srgbClr val="FFFFFF"/>
                </a:solidFill>
                <a:latin typeface="Nexa Heavy"/>
              </a:rPr>
              <a:t>As we started planning this year's convention — </a:t>
            </a:r>
          </a:p>
          <a:p>
            <a:pPr algn="ctr">
              <a:lnSpc>
                <a:spcPts val="6769"/>
              </a:lnSpc>
            </a:pPr>
            <a:r>
              <a:rPr lang="en-US" sz="4835">
                <a:solidFill>
                  <a:srgbClr val="FFFFFF"/>
                </a:solidFill>
                <a:latin typeface="Nexa Heavy"/>
              </a:rPr>
              <a:t>we took a step back. And did some thinking.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EA46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92805" y="2809460"/>
            <a:ext cx="13864487" cy="570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24"/>
              </a:lnSpc>
              <a:spcBef>
                <a:spcPct val="0"/>
              </a:spcBef>
            </a:pPr>
            <a:r>
              <a:rPr lang="en-US" sz="3231">
                <a:solidFill>
                  <a:srgbClr val="FFFFFF"/>
                </a:solidFill>
                <a:latin typeface="Nexa Heavy"/>
              </a:rPr>
              <a:t>We're future physicians. W</a:t>
            </a:r>
            <a:r>
              <a:rPr lang="en-US" sz="3231">
                <a:solidFill>
                  <a:srgbClr val="FFFFFF"/>
                </a:solidFill>
                <a:latin typeface="Nexa Heavy"/>
              </a:rPr>
              <a:t>e chose this path as we want to make a difference in the world. And to do this today – to ensure that we make impact — we need to be bold. Audacious. We need to dare.</a:t>
            </a:r>
          </a:p>
          <a:p>
            <a:pPr>
              <a:lnSpc>
                <a:spcPts val="4524"/>
              </a:lnSpc>
              <a:spcBef>
                <a:spcPct val="0"/>
              </a:spcBef>
            </a:pPr>
          </a:p>
          <a:p>
            <a:pPr>
              <a:lnSpc>
                <a:spcPts val="4524"/>
              </a:lnSpc>
              <a:spcBef>
                <a:spcPct val="0"/>
              </a:spcBef>
            </a:pPr>
            <a:r>
              <a:rPr lang="en-US" sz="3231">
                <a:solidFill>
                  <a:srgbClr val="FFDE59"/>
                </a:solidFill>
                <a:latin typeface="Nexa Heavy"/>
              </a:rPr>
              <a:t>Dare ourselves to imagine a better future</a:t>
            </a:r>
            <a:r>
              <a:rPr lang="en-US" sz="3231">
                <a:solidFill>
                  <a:srgbClr val="FFFFFF"/>
                </a:solidFill>
                <a:latin typeface="Nexa Heavy"/>
              </a:rPr>
              <a:t>. Dare the world around us to be more accepting, welcoming and inclusive. Dare to try new things. And — perhaps most of all — dare to have some fun while doing it.  </a:t>
            </a:r>
          </a:p>
          <a:p>
            <a:pPr>
              <a:lnSpc>
                <a:spcPts val="4524"/>
              </a:lnSpc>
              <a:spcBef>
                <a:spcPct val="0"/>
              </a:spcBef>
            </a:pPr>
          </a:p>
          <a:p>
            <a:pPr>
              <a:lnSpc>
                <a:spcPts val="4524"/>
              </a:lnSpc>
              <a:spcBef>
                <a:spcPct val="0"/>
              </a:spcBef>
            </a:pPr>
            <a:r>
              <a:rPr lang="en-US" sz="3231">
                <a:solidFill>
                  <a:srgbClr val="FFFFFF"/>
                </a:solidFill>
                <a:latin typeface="Nexa Heavy"/>
              </a:rPr>
              <a:t>And so we are.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588147" y="7275261"/>
            <a:ext cx="7866794" cy="2238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13"/>
              </a:lnSpc>
            </a:pPr>
            <a:r>
              <a:rPr lang="en-US" sz="13080">
                <a:solidFill>
                  <a:srgbClr val="FFFFFF"/>
                </a:solidFill>
                <a:latin typeface="Abril Fatface"/>
              </a:rPr>
              <a:t>Let's dare.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07080" y="1608311"/>
            <a:ext cx="8757191" cy="901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36"/>
              </a:lnSpc>
            </a:pPr>
            <a:r>
              <a:rPr lang="en-US" sz="6873">
                <a:solidFill>
                  <a:srgbClr val="FFFFFF"/>
                </a:solidFill>
                <a:latin typeface="Abril Fatface"/>
              </a:rPr>
              <a:t>The way we see it —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2500" r="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701179" y="5010449"/>
            <a:ext cx="10945219" cy="3949963"/>
            <a:chOff x="0" y="0"/>
            <a:chExt cx="2882691" cy="104032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882691" cy="1040320"/>
            </a:xfrm>
            <a:custGeom>
              <a:avLst/>
              <a:gdLst/>
              <a:ahLst/>
              <a:cxnLst/>
              <a:rect r="r" b="b" t="t" l="l"/>
              <a:pathLst>
                <a:path h="1040320" w="2882691">
                  <a:moveTo>
                    <a:pt x="0" y="0"/>
                  </a:moveTo>
                  <a:lnTo>
                    <a:pt x="2882691" y="0"/>
                  </a:lnTo>
                  <a:lnTo>
                    <a:pt x="2882691" y="1040320"/>
                  </a:lnTo>
                  <a:lnTo>
                    <a:pt x="0" y="104032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87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597393" y="5665718"/>
            <a:ext cx="9093215" cy="2544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9"/>
              </a:lnSpc>
            </a:pPr>
            <a:r>
              <a:rPr lang="en-US" sz="4835">
                <a:solidFill>
                  <a:srgbClr val="EA462F"/>
                </a:solidFill>
                <a:latin typeface="Nexa Heavy"/>
              </a:rPr>
              <a:t>This year, we're tuning things up by joining forces with like-minded organizations + allies.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71387" y="1460358"/>
            <a:ext cx="12380853" cy="371425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71387" y="676275"/>
            <a:ext cx="7281251" cy="691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658"/>
              </a:lnSpc>
            </a:pPr>
            <a:r>
              <a:rPr lang="en-US" sz="4041">
                <a:solidFill>
                  <a:srgbClr val="EA462F"/>
                </a:solidFill>
                <a:latin typeface="Nexa Heavy"/>
              </a:rPr>
              <a:t>INTRODUCING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42879" y="5698340"/>
            <a:ext cx="12219520" cy="637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6"/>
              </a:lnSpc>
            </a:pPr>
            <a:r>
              <a:rPr lang="en-US" sz="3711">
                <a:solidFill>
                  <a:srgbClr val="EA462F"/>
                </a:solidFill>
                <a:latin typeface="Nexa Heavy"/>
              </a:rPr>
              <a:t>A 3-day hive of learning, advocacy + connection.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71387" y="6878211"/>
            <a:ext cx="7312560" cy="262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EA462F"/>
                </a:solidFill>
                <a:latin typeface="Nexa Heavy"/>
              </a:rPr>
              <a:t>By partnering with organizations with a shared vision — we are folding in more voices, ideas + resources that all serve up to one goal: To empower you — the next generation of physicians — to make change in health care.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373919" y="6878211"/>
            <a:ext cx="7471433" cy="213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30"/>
              </a:lnSpc>
            </a:pPr>
            <a:r>
              <a:rPr lang="en-US" sz="2450">
                <a:solidFill>
                  <a:srgbClr val="EA462F"/>
                </a:solidFill>
                <a:latin typeface="Nexa Heavy"/>
              </a:rPr>
              <a:t>Think of it as a kind of super-convention — AMSACon expanded. More voices. More ideas. More change. More fun.</a:t>
            </a:r>
          </a:p>
          <a:p>
            <a:pPr>
              <a:lnSpc>
                <a:spcPts val="3430"/>
              </a:lnSpc>
            </a:pPr>
          </a:p>
          <a:p>
            <a:pPr>
              <a:lnSpc>
                <a:spcPts val="3430"/>
              </a:lnSpc>
            </a:pPr>
            <a:r>
              <a:rPr lang="en-US" sz="2450">
                <a:solidFill>
                  <a:srgbClr val="EA462F"/>
                </a:solidFill>
                <a:latin typeface="Nexa Heavy"/>
              </a:rPr>
              <a:t>Will you join us?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31617" y="8893254"/>
            <a:ext cx="2769318" cy="73009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92614" y="9024586"/>
            <a:ext cx="1647324" cy="46742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759148" y="1429244"/>
            <a:ext cx="3714256" cy="37142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19862" y="3361417"/>
            <a:ext cx="7000610" cy="2878999"/>
            <a:chOff x="0" y="0"/>
            <a:chExt cx="5420212" cy="2229061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r="r" b="b" t="t" l="l"/>
              <a:pathLst>
                <a:path h="2229061" w="5420212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EA462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919862" y="6687042"/>
            <a:ext cx="7000610" cy="2859949"/>
            <a:chOff x="0" y="0"/>
            <a:chExt cx="5420212" cy="2214311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r="r" b="b" t="t" l="l"/>
              <a:pathLst>
                <a:path h="2214311" w="5420212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EA462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367528" y="3368068"/>
            <a:ext cx="7000610" cy="2878999"/>
            <a:chOff x="0" y="0"/>
            <a:chExt cx="5420212" cy="2229061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r="r" b="b" t="t" l="l"/>
              <a:pathLst>
                <a:path h="2229061" w="5420212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EA462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367528" y="6687042"/>
            <a:ext cx="7000610" cy="2859949"/>
            <a:chOff x="0" y="0"/>
            <a:chExt cx="5420212" cy="2214311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r="r" b="b" t="t" l="l"/>
              <a:pathLst>
                <a:path h="2214311" w="5420212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EA462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204451" y="1390202"/>
            <a:ext cx="12668468" cy="153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513"/>
              </a:lnSpc>
            </a:pPr>
            <a:r>
              <a:rPr lang="en-US" sz="11748">
                <a:solidFill>
                  <a:srgbClr val="EA462F"/>
                </a:solidFill>
                <a:latin typeface="Abril Fatface"/>
              </a:rPr>
              <a:t>What to expect?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462601" y="3904638"/>
            <a:ext cx="5915133" cy="605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>
                <a:solidFill>
                  <a:srgbClr val="FFFFFF"/>
                </a:solidFill>
                <a:latin typeface="Nexa Black"/>
              </a:rPr>
              <a:t>to LEARN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99549" y="4757120"/>
            <a:ext cx="5915133" cy="932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200">
                <a:solidFill>
                  <a:srgbClr val="FFFFFF"/>
                </a:solidFill>
                <a:latin typeface="Nexa Bold 2"/>
              </a:rPr>
              <a:t>from medical experts, leaders + movement-makers—through inspired keynotes, hands-on SIM-training and much more.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10266" y="3904638"/>
            <a:ext cx="5915133" cy="605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>
                <a:solidFill>
                  <a:srgbClr val="FFFFFF"/>
                </a:solidFill>
                <a:latin typeface="Nexa Black"/>
              </a:rPr>
              <a:t>to ADVOCATE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78740" y="4781737"/>
            <a:ext cx="5915133" cy="932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200">
                <a:solidFill>
                  <a:srgbClr val="FFFFFF"/>
                </a:solidFill>
                <a:latin typeface="Nexa Bold 2"/>
              </a:rPr>
              <a:t>learn to take that issue that keeps you up at night and and take it to Congress. Literally.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62601" y="7238705"/>
            <a:ext cx="5915133" cy="605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>
                <a:solidFill>
                  <a:srgbClr val="FFFFFF"/>
                </a:solidFill>
                <a:latin typeface="Nexa Black"/>
              </a:rPr>
              <a:t>to ADVANCE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99549" y="8091187"/>
            <a:ext cx="5915133" cy="932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200">
                <a:solidFill>
                  <a:srgbClr val="FFFFFF"/>
                </a:solidFill>
                <a:latin typeface="Nexa Bold 2"/>
              </a:rPr>
              <a:t>develop professionally—present research via a poster session, work on your CV, sharpen your communication skills + more.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78740" y="7238705"/>
            <a:ext cx="5915133" cy="605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>
                <a:solidFill>
                  <a:srgbClr val="FFFFFF"/>
                </a:solidFill>
                <a:latin typeface="Nexa Black"/>
              </a:rPr>
              <a:t>to NETWORK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115688" y="8091187"/>
            <a:ext cx="5915133" cy="932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200">
                <a:solidFill>
                  <a:srgbClr val="FFFFFF"/>
                </a:solidFill>
                <a:latin typeface="Nexa Bold 2"/>
              </a:rPr>
              <a:t>in a really authentic way. Meet health care trailablazers and like-minded peers in an inspired, inclusive environment.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3038" r="0" b="1303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1517422" y="-1365191"/>
            <a:ext cx="8039013" cy="7666473"/>
            <a:chOff x="0" y="0"/>
            <a:chExt cx="852297" cy="812800"/>
          </a:xfrm>
        </p:grpSpPr>
        <p:sp>
          <p:nvSpPr>
            <p:cNvPr name="Freeform 4" id="4"/>
            <p:cNvSpPr/>
            <p:nvPr/>
          </p:nvSpPr>
          <p:spPr>
            <a:xfrm>
              <a:off x="21562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87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79054" y="3899040"/>
            <a:ext cx="4229992" cy="111518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3036565" y="4031411"/>
            <a:ext cx="4514971" cy="450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4"/>
              </a:lnSpc>
            </a:pPr>
            <a:r>
              <a:rPr lang="en-US" sz="2595">
                <a:solidFill>
                  <a:srgbClr val="FFFFFF"/>
                </a:solidFill>
                <a:latin typeface="Nexa Heavy"/>
              </a:rPr>
              <a:t>Come see for yourself 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59526" y="4481799"/>
            <a:ext cx="1226044" cy="34789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2500116" y="847256"/>
            <a:ext cx="5257685" cy="2232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3"/>
              </a:lnSpc>
            </a:pPr>
            <a:r>
              <a:rPr lang="en-US" sz="4176">
                <a:solidFill>
                  <a:srgbClr val="EA462F"/>
                </a:solidFill>
                <a:latin typeface="Nexa Heavy"/>
              </a:rPr>
              <a:t>This slide attempts to convey the spirit and energy this conference brings.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543815" y="3202990"/>
            <a:ext cx="5257685" cy="51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3022">
                <a:solidFill>
                  <a:srgbClr val="EA462F"/>
                </a:solidFill>
                <a:latin typeface="Nexa Bold 2"/>
              </a:rPr>
              <a:t>(But it is, after all, a slide.)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DAFb83wcumk</dc:identifier>
  <dcterms:modified xsi:type="dcterms:W3CDTF">2011-08-01T06:04:30Z</dcterms:modified>
  <cp:revision>1</cp:revision>
  <dc:title>AMSA FPCon Presentation</dc:title>
</cp:coreProperties>
</file>