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3701" r:id="rId2"/>
  </p:sldMasterIdLst>
  <p:notesMasterIdLst>
    <p:notesMasterId r:id="rId26"/>
  </p:notesMasterIdLst>
  <p:sldIdLst>
    <p:sldId id="271" r:id="rId3"/>
    <p:sldId id="280" r:id="rId4"/>
    <p:sldId id="277" r:id="rId5"/>
    <p:sldId id="272" r:id="rId6"/>
    <p:sldId id="278" r:id="rId7"/>
    <p:sldId id="282" r:id="rId8"/>
    <p:sldId id="257" r:id="rId9"/>
    <p:sldId id="259" r:id="rId10"/>
    <p:sldId id="258" r:id="rId11"/>
    <p:sldId id="260" r:id="rId12"/>
    <p:sldId id="281" r:id="rId13"/>
    <p:sldId id="279" r:id="rId14"/>
    <p:sldId id="290" r:id="rId15"/>
    <p:sldId id="292" r:id="rId16"/>
    <p:sldId id="291" r:id="rId17"/>
    <p:sldId id="286" r:id="rId18"/>
    <p:sldId id="295" r:id="rId19"/>
    <p:sldId id="294" r:id="rId20"/>
    <p:sldId id="276" r:id="rId21"/>
    <p:sldId id="275" r:id="rId22"/>
    <p:sldId id="283" r:id="rId23"/>
    <p:sldId id="284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EAF23-1DB1-7E40-81A1-2ACE0832DA97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44B62-A6F8-D34B-BCBD-5AE22A555479}">
      <dgm:prSet/>
      <dgm:spPr/>
      <dgm:t>
        <a:bodyPr/>
        <a:lstStyle/>
        <a:p>
          <a:pPr rtl="0"/>
          <a:r>
            <a:rPr lang="en-US" dirty="0" smtClean="0"/>
            <a:t>Mobilizing Action</a:t>
          </a:r>
          <a:endParaRPr lang="en-US" dirty="0"/>
        </a:p>
      </dgm:t>
    </dgm:pt>
    <dgm:pt modelId="{1C77C62D-C22F-EF4E-BCEF-D96FFF457320}" type="parTrans" cxnId="{DD2D334D-781B-CA44-9FCA-6EEE1CCAB823}">
      <dgm:prSet/>
      <dgm:spPr/>
      <dgm:t>
        <a:bodyPr/>
        <a:lstStyle/>
        <a:p>
          <a:endParaRPr lang="en-US"/>
        </a:p>
      </dgm:t>
    </dgm:pt>
    <dgm:pt modelId="{096A97E9-9EDC-704F-934B-EF6C0E578D59}" type="sibTrans" cxnId="{DD2D334D-781B-CA44-9FCA-6EEE1CCAB823}">
      <dgm:prSet/>
      <dgm:spPr/>
      <dgm:t>
        <a:bodyPr/>
        <a:lstStyle/>
        <a:p>
          <a:endParaRPr lang="en-US"/>
        </a:p>
      </dgm:t>
    </dgm:pt>
    <dgm:pt modelId="{CC610E26-8E04-E945-A1C4-E195C9068459}" type="pres">
      <dgm:prSet presAssocID="{0FAEAF23-1DB1-7E40-81A1-2ACE0832DA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D931AD-AD8C-6940-85A7-2A839906FDEE}" type="pres">
      <dgm:prSet presAssocID="{F9D44B62-A6F8-D34B-BCBD-5AE22A555479}" presName="node" presStyleLbl="node1" presStyleIdx="0" presStyleCnt="1" custScaleX="350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8076E-6E94-0E44-A3E9-450F4021732E}" type="presOf" srcId="{0FAEAF23-1DB1-7E40-81A1-2ACE0832DA97}" destId="{CC610E26-8E04-E945-A1C4-E195C9068459}" srcOrd="0" destOrd="0" presId="urn:microsoft.com/office/officeart/2005/8/layout/default#1"/>
    <dgm:cxn modelId="{DD2D334D-781B-CA44-9FCA-6EEE1CCAB823}" srcId="{0FAEAF23-1DB1-7E40-81A1-2ACE0832DA97}" destId="{F9D44B62-A6F8-D34B-BCBD-5AE22A555479}" srcOrd="0" destOrd="0" parTransId="{1C77C62D-C22F-EF4E-BCEF-D96FFF457320}" sibTransId="{096A97E9-9EDC-704F-934B-EF6C0E578D59}"/>
    <dgm:cxn modelId="{65AF1AC0-CDD2-514F-BCDF-34BA00D6E292}" type="presOf" srcId="{F9D44B62-A6F8-D34B-BCBD-5AE22A555479}" destId="{41D931AD-AD8C-6940-85A7-2A839906FDEE}" srcOrd="0" destOrd="0" presId="urn:microsoft.com/office/officeart/2005/8/layout/default#1"/>
    <dgm:cxn modelId="{6CCBF2E6-6DA9-CA4E-9FEF-696CD0D382C8}" type="presParOf" srcId="{CC610E26-8E04-E945-A1C4-E195C9068459}" destId="{41D931AD-AD8C-6940-85A7-2A839906FDE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D6B6A-4B05-D245-9ACF-DB00E2B09FE5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BB1BC-9028-0A44-9E30-65A5E77D8769}">
      <dgm:prSet phldrT="[Text]"/>
      <dgm:spPr/>
      <dgm:t>
        <a:bodyPr/>
        <a:lstStyle/>
        <a:p>
          <a:r>
            <a:rPr lang="en-US" dirty="0" smtClean="0"/>
            <a:t>Action Barriers</a:t>
          </a:r>
          <a:endParaRPr lang="en-US" dirty="0"/>
        </a:p>
      </dgm:t>
    </dgm:pt>
    <dgm:pt modelId="{FE31F473-3434-884A-A09C-02B761991863}" type="parTrans" cxnId="{947BEC73-A323-4F46-9199-8AFE5AA41029}">
      <dgm:prSet/>
      <dgm:spPr/>
      <dgm:t>
        <a:bodyPr/>
        <a:lstStyle/>
        <a:p>
          <a:endParaRPr lang="en-US"/>
        </a:p>
      </dgm:t>
    </dgm:pt>
    <dgm:pt modelId="{2CBA425E-1B65-FD49-BEC5-84CCCA14E16D}" type="sibTrans" cxnId="{947BEC73-A323-4F46-9199-8AFE5AA41029}">
      <dgm:prSet/>
      <dgm:spPr/>
      <dgm:t>
        <a:bodyPr/>
        <a:lstStyle/>
        <a:p>
          <a:endParaRPr lang="en-US"/>
        </a:p>
      </dgm:t>
    </dgm:pt>
    <dgm:pt modelId="{FE243D49-66DA-2A47-B0D3-378A7913FF31}">
      <dgm:prSet phldrT="[Text]" custT="1"/>
      <dgm:spPr/>
      <dgm:t>
        <a:bodyPr/>
        <a:lstStyle/>
        <a:p>
          <a:r>
            <a:rPr lang="en-US" sz="2400" dirty="0" smtClean="0"/>
            <a:t>Inertia</a:t>
          </a:r>
        </a:p>
        <a:p>
          <a:r>
            <a:rPr lang="en-US" sz="2400" dirty="0" smtClean="0"/>
            <a:t>Fear</a:t>
          </a:r>
        </a:p>
        <a:p>
          <a:r>
            <a:rPr lang="en-US" sz="2400" dirty="0" smtClean="0"/>
            <a:t>Apathy</a:t>
          </a:r>
        </a:p>
        <a:p>
          <a:endParaRPr lang="en-US" sz="1800" dirty="0"/>
        </a:p>
      </dgm:t>
    </dgm:pt>
    <dgm:pt modelId="{76A0999F-A64B-ED49-A145-D5290E136BB3}" type="parTrans" cxnId="{8EFA2A7C-514E-F54E-A0FB-21FE60C93BA9}">
      <dgm:prSet/>
      <dgm:spPr/>
      <dgm:t>
        <a:bodyPr/>
        <a:lstStyle/>
        <a:p>
          <a:endParaRPr lang="en-US"/>
        </a:p>
      </dgm:t>
    </dgm:pt>
    <dgm:pt modelId="{5D86D4B4-FB46-104D-B5B4-20790A762054}" type="sibTrans" cxnId="{8EFA2A7C-514E-F54E-A0FB-21FE60C93BA9}">
      <dgm:prSet/>
      <dgm:spPr/>
      <dgm:t>
        <a:bodyPr/>
        <a:lstStyle/>
        <a:p>
          <a:endParaRPr lang="en-US"/>
        </a:p>
      </dgm:t>
    </dgm:pt>
    <dgm:pt modelId="{D9EA1C17-EE1B-4443-8750-FBA65EA2A15F}">
      <dgm:prSet phldrT="[Text]" custT="1"/>
      <dgm:spPr/>
      <dgm:t>
        <a:bodyPr/>
        <a:lstStyle/>
        <a:p>
          <a:r>
            <a:rPr lang="en-US" sz="2200" dirty="0" smtClean="0"/>
            <a:t>Self Doubt</a:t>
          </a:r>
        </a:p>
        <a:p>
          <a:r>
            <a:rPr lang="en-US" sz="2200" dirty="0" smtClean="0"/>
            <a:t>Isolation</a:t>
          </a:r>
          <a:endParaRPr lang="en-US" sz="2200" dirty="0"/>
        </a:p>
      </dgm:t>
    </dgm:pt>
    <dgm:pt modelId="{DA47D3D9-592D-1C41-B848-32CBE2F3F134}" type="parTrans" cxnId="{5216C3A2-36A1-7D46-B39D-D5E809C99E13}">
      <dgm:prSet/>
      <dgm:spPr/>
      <dgm:t>
        <a:bodyPr/>
        <a:lstStyle/>
        <a:p>
          <a:endParaRPr lang="en-US"/>
        </a:p>
      </dgm:t>
    </dgm:pt>
    <dgm:pt modelId="{91C7B986-0E80-EE48-A990-B8F63360A303}" type="sibTrans" cxnId="{5216C3A2-36A1-7D46-B39D-D5E809C99E13}">
      <dgm:prSet/>
      <dgm:spPr/>
      <dgm:t>
        <a:bodyPr/>
        <a:lstStyle/>
        <a:p>
          <a:endParaRPr lang="en-US"/>
        </a:p>
      </dgm:t>
    </dgm:pt>
    <dgm:pt modelId="{7A25589B-1D00-D540-80D6-080E2A9A1A48}">
      <dgm:prSet phldrT="[Text]"/>
      <dgm:spPr/>
      <dgm:t>
        <a:bodyPr/>
        <a:lstStyle/>
        <a:p>
          <a:r>
            <a:rPr lang="en-US" dirty="0" smtClean="0"/>
            <a:t>Action Catalysts</a:t>
          </a:r>
          <a:endParaRPr lang="en-US" dirty="0"/>
        </a:p>
      </dgm:t>
    </dgm:pt>
    <dgm:pt modelId="{38E01211-ED4D-E14B-95EF-F907FBDD2DA5}" type="parTrans" cxnId="{FE38D4BA-0805-C446-B4E8-957C6A6E7D80}">
      <dgm:prSet/>
      <dgm:spPr/>
      <dgm:t>
        <a:bodyPr/>
        <a:lstStyle/>
        <a:p>
          <a:endParaRPr lang="en-US"/>
        </a:p>
      </dgm:t>
    </dgm:pt>
    <dgm:pt modelId="{A16A34EF-3F8B-0344-BDB3-36F6E6E387F2}" type="sibTrans" cxnId="{FE38D4BA-0805-C446-B4E8-957C6A6E7D80}">
      <dgm:prSet/>
      <dgm:spPr/>
      <dgm:t>
        <a:bodyPr/>
        <a:lstStyle/>
        <a:p>
          <a:endParaRPr lang="en-US"/>
        </a:p>
      </dgm:t>
    </dgm:pt>
    <dgm:pt modelId="{63EEA796-09D6-5A4A-A0B8-1914471606EE}">
      <dgm:prSet phldrT="[Text]"/>
      <dgm:spPr/>
      <dgm:t>
        <a:bodyPr/>
        <a:lstStyle/>
        <a:p>
          <a:r>
            <a:rPr lang="en-US" dirty="0" smtClean="0"/>
            <a:t>Urgency</a:t>
          </a:r>
        </a:p>
        <a:p>
          <a:r>
            <a:rPr lang="en-US" dirty="0" smtClean="0"/>
            <a:t>Hope </a:t>
          </a:r>
        </a:p>
        <a:p>
          <a:r>
            <a:rPr lang="en-US" dirty="0" smtClean="0"/>
            <a:t>Anger</a:t>
          </a:r>
          <a:endParaRPr lang="en-US" dirty="0"/>
        </a:p>
      </dgm:t>
    </dgm:pt>
    <dgm:pt modelId="{0E44F2B2-1B0A-E147-986B-A7C8C2B85CAE}" type="parTrans" cxnId="{2025378E-DBC7-B040-A664-0C697E40E365}">
      <dgm:prSet/>
      <dgm:spPr/>
      <dgm:t>
        <a:bodyPr/>
        <a:lstStyle/>
        <a:p>
          <a:endParaRPr lang="en-US"/>
        </a:p>
      </dgm:t>
    </dgm:pt>
    <dgm:pt modelId="{BD30778F-A2E4-B545-BDDE-5E3DAEAEC162}" type="sibTrans" cxnId="{2025378E-DBC7-B040-A664-0C697E40E365}">
      <dgm:prSet/>
      <dgm:spPr/>
      <dgm:t>
        <a:bodyPr/>
        <a:lstStyle/>
        <a:p>
          <a:endParaRPr lang="en-US"/>
        </a:p>
      </dgm:t>
    </dgm:pt>
    <dgm:pt modelId="{291AB005-2F7E-FF44-9041-C1CEA2887231}">
      <dgm:prSet phldrT="[Text]"/>
      <dgm:spPr/>
      <dgm:t>
        <a:bodyPr/>
        <a:lstStyle/>
        <a:p>
          <a:r>
            <a:rPr lang="en-US" dirty="0" smtClean="0"/>
            <a:t>YCMAD</a:t>
          </a:r>
        </a:p>
        <a:p>
          <a:r>
            <a:rPr lang="en-US" dirty="0" smtClean="0"/>
            <a:t>Solidarity</a:t>
          </a:r>
          <a:endParaRPr lang="en-US" dirty="0"/>
        </a:p>
      </dgm:t>
    </dgm:pt>
    <dgm:pt modelId="{E3A9D3C2-1B0D-1343-949F-409484913A8C}" type="parTrans" cxnId="{51C40085-DEAA-3948-BFB3-7FE5EFE9FF1A}">
      <dgm:prSet/>
      <dgm:spPr/>
      <dgm:t>
        <a:bodyPr/>
        <a:lstStyle/>
        <a:p>
          <a:endParaRPr lang="en-US"/>
        </a:p>
      </dgm:t>
    </dgm:pt>
    <dgm:pt modelId="{7A12453A-14C4-804C-8E52-0647713BA9DA}" type="sibTrans" cxnId="{51C40085-DEAA-3948-BFB3-7FE5EFE9FF1A}">
      <dgm:prSet/>
      <dgm:spPr/>
      <dgm:t>
        <a:bodyPr/>
        <a:lstStyle/>
        <a:p>
          <a:endParaRPr lang="en-US"/>
        </a:p>
      </dgm:t>
    </dgm:pt>
    <dgm:pt modelId="{801E9920-8BFD-E245-AD75-A749097A7020}" type="pres">
      <dgm:prSet presAssocID="{42CD6B6A-4B05-D245-9ACF-DB00E2B09FE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A935D0-7791-8F44-9B3B-6B2571F58749}" type="pres">
      <dgm:prSet presAssocID="{008BB1BC-9028-0A44-9E30-65A5E77D8769}" presName="posSpace" presStyleCnt="0"/>
      <dgm:spPr/>
    </dgm:pt>
    <dgm:pt modelId="{D1641A35-2232-7147-9423-3DCAF69D3310}" type="pres">
      <dgm:prSet presAssocID="{008BB1BC-9028-0A44-9E30-65A5E77D8769}" presName="vertFlow" presStyleCnt="0"/>
      <dgm:spPr/>
    </dgm:pt>
    <dgm:pt modelId="{49DBAA40-7BC2-E848-B016-6D9E2935F691}" type="pres">
      <dgm:prSet presAssocID="{008BB1BC-9028-0A44-9E30-65A5E77D8769}" presName="topSpace" presStyleCnt="0"/>
      <dgm:spPr/>
    </dgm:pt>
    <dgm:pt modelId="{8B01A59F-2625-2141-BF4A-A2EAD6D8B8FD}" type="pres">
      <dgm:prSet presAssocID="{008BB1BC-9028-0A44-9E30-65A5E77D8769}" presName="firstComp" presStyleCnt="0"/>
      <dgm:spPr/>
    </dgm:pt>
    <dgm:pt modelId="{25DB22B1-1604-CD40-9999-E5D29DC1F3B4}" type="pres">
      <dgm:prSet presAssocID="{008BB1BC-9028-0A44-9E30-65A5E77D8769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E76FACF2-504C-F844-8233-32B4A4C78312}" type="pres">
      <dgm:prSet presAssocID="{008BB1BC-9028-0A44-9E30-65A5E77D876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20712-8905-8142-BE7D-7E37941FCB34}" type="pres">
      <dgm:prSet presAssocID="{D9EA1C17-EE1B-4443-8750-FBA65EA2A15F}" presName="comp" presStyleCnt="0"/>
      <dgm:spPr/>
    </dgm:pt>
    <dgm:pt modelId="{F061C207-13F1-BA4E-9BEC-3671263AF91A}" type="pres">
      <dgm:prSet presAssocID="{D9EA1C17-EE1B-4443-8750-FBA65EA2A15F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7C6B422A-32C9-854A-8F06-44E6D79C392B}" type="pres">
      <dgm:prSet presAssocID="{D9EA1C17-EE1B-4443-8750-FBA65EA2A15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960F8-F654-4546-8CFE-70B726AEF39E}" type="pres">
      <dgm:prSet presAssocID="{008BB1BC-9028-0A44-9E30-65A5E77D8769}" presName="negSpace" presStyleCnt="0"/>
      <dgm:spPr/>
    </dgm:pt>
    <dgm:pt modelId="{373C861A-0B6F-B64F-B4F4-C9E84236D0F5}" type="pres">
      <dgm:prSet presAssocID="{008BB1BC-9028-0A44-9E30-65A5E77D8769}" presName="circle" presStyleLbl="node1" presStyleIdx="0" presStyleCnt="2"/>
      <dgm:spPr/>
      <dgm:t>
        <a:bodyPr/>
        <a:lstStyle/>
        <a:p>
          <a:endParaRPr lang="en-US"/>
        </a:p>
      </dgm:t>
    </dgm:pt>
    <dgm:pt modelId="{123FEB5C-802A-7E48-ACDC-5DE886ABC3D1}" type="pres">
      <dgm:prSet presAssocID="{2CBA425E-1B65-FD49-BEC5-84CCCA14E16D}" presName="transSpace" presStyleCnt="0"/>
      <dgm:spPr/>
    </dgm:pt>
    <dgm:pt modelId="{48631948-CAE9-6747-ABFA-BAE2A165B56B}" type="pres">
      <dgm:prSet presAssocID="{7A25589B-1D00-D540-80D6-080E2A9A1A48}" presName="posSpace" presStyleCnt="0"/>
      <dgm:spPr/>
    </dgm:pt>
    <dgm:pt modelId="{2ACCDE2B-BB15-8E4D-83AB-962E0DF3CEAC}" type="pres">
      <dgm:prSet presAssocID="{7A25589B-1D00-D540-80D6-080E2A9A1A48}" presName="vertFlow" presStyleCnt="0"/>
      <dgm:spPr/>
    </dgm:pt>
    <dgm:pt modelId="{A26F675E-A727-5645-B9EC-465435B2C6B0}" type="pres">
      <dgm:prSet presAssocID="{7A25589B-1D00-D540-80D6-080E2A9A1A48}" presName="topSpace" presStyleCnt="0"/>
      <dgm:spPr/>
    </dgm:pt>
    <dgm:pt modelId="{133A985E-DDE7-F140-B704-99AA38586B3E}" type="pres">
      <dgm:prSet presAssocID="{7A25589B-1D00-D540-80D6-080E2A9A1A48}" presName="firstComp" presStyleCnt="0"/>
      <dgm:spPr/>
    </dgm:pt>
    <dgm:pt modelId="{A9820DB2-F794-6147-945B-7BAC5A1A4ABF}" type="pres">
      <dgm:prSet presAssocID="{7A25589B-1D00-D540-80D6-080E2A9A1A48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ADC1DD8F-E147-9043-98DD-B3730A1306D1}" type="pres">
      <dgm:prSet presAssocID="{7A25589B-1D00-D540-80D6-080E2A9A1A48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538E8-BB31-F14C-B78D-BD91D27E8390}" type="pres">
      <dgm:prSet presAssocID="{291AB005-2F7E-FF44-9041-C1CEA2887231}" presName="comp" presStyleCnt="0"/>
      <dgm:spPr/>
    </dgm:pt>
    <dgm:pt modelId="{B2CEEBD3-E9A7-5F4E-AC51-FECF21E4CC20}" type="pres">
      <dgm:prSet presAssocID="{291AB005-2F7E-FF44-9041-C1CEA2887231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CD8BC506-FD8F-C84C-9728-250D5FF6F106}" type="pres">
      <dgm:prSet presAssocID="{291AB005-2F7E-FF44-9041-C1CEA288723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E3C46-0299-CB41-BC2A-C700B8057235}" type="pres">
      <dgm:prSet presAssocID="{7A25589B-1D00-D540-80D6-080E2A9A1A48}" presName="negSpace" presStyleCnt="0"/>
      <dgm:spPr/>
    </dgm:pt>
    <dgm:pt modelId="{BA872B57-BFF1-034B-8874-7CB2C925EF90}" type="pres">
      <dgm:prSet presAssocID="{7A25589B-1D00-D540-80D6-080E2A9A1A48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1CA2804A-08E6-174A-84C9-21BC33E3D9CD}" type="presOf" srcId="{63EEA796-09D6-5A4A-A0B8-1914471606EE}" destId="{ADC1DD8F-E147-9043-98DD-B3730A1306D1}" srcOrd="1" destOrd="0" presId="urn:microsoft.com/office/officeart/2005/8/layout/hList9"/>
    <dgm:cxn modelId="{947BEC73-A323-4F46-9199-8AFE5AA41029}" srcId="{42CD6B6A-4B05-D245-9ACF-DB00E2B09FE5}" destId="{008BB1BC-9028-0A44-9E30-65A5E77D8769}" srcOrd="0" destOrd="0" parTransId="{FE31F473-3434-884A-A09C-02B761991863}" sibTransId="{2CBA425E-1B65-FD49-BEC5-84CCCA14E16D}"/>
    <dgm:cxn modelId="{5FB509D4-002E-3C4F-9B24-592BE8E16736}" type="presOf" srcId="{291AB005-2F7E-FF44-9041-C1CEA2887231}" destId="{CD8BC506-FD8F-C84C-9728-250D5FF6F106}" srcOrd="1" destOrd="0" presId="urn:microsoft.com/office/officeart/2005/8/layout/hList9"/>
    <dgm:cxn modelId="{DAFC9CD6-7CD2-B94F-90A5-8BE74BB4D258}" type="presOf" srcId="{D9EA1C17-EE1B-4443-8750-FBA65EA2A15F}" destId="{F061C207-13F1-BA4E-9BEC-3671263AF91A}" srcOrd="0" destOrd="0" presId="urn:microsoft.com/office/officeart/2005/8/layout/hList9"/>
    <dgm:cxn modelId="{28F89A4A-B009-3C4F-AF56-02EF6DD299A3}" type="presOf" srcId="{63EEA796-09D6-5A4A-A0B8-1914471606EE}" destId="{A9820DB2-F794-6147-945B-7BAC5A1A4ABF}" srcOrd="0" destOrd="0" presId="urn:microsoft.com/office/officeart/2005/8/layout/hList9"/>
    <dgm:cxn modelId="{2D2A0A8E-4D6C-D946-8415-B4DD44F77447}" type="presOf" srcId="{D9EA1C17-EE1B-4443-8750-FBA65EA2A15F}" destId="{7C6B422A-32C9-854A-8F06-44E6D79C392B}" srcOrd="1" destOrd="0" presId="urn:microsoft.com/office/officeart/2005/8/layout/hList9"/>
    <dgm:cxn modelId="{FE38D4BA-0805-C446-B4E8-957C6A6E7D80}" srcId="{42CD6B6A-4B05-D245-9ACF-DB00E2B09FE5}" destId="{7A25589B-1D00-D540-80D6-080E2A9A1A48}" srcOrd="1" destOrd="0" parTransId="{38E01211-ED4D-E14B-95EF-F907FBDD2DA5}" sibTransId="{A16A34EF-3F8B-0344-BDB3-36F6E6E387F2}"/>
    <dgm:cxn modelId="{0B565140-5070-584C-A697-709A95094801}" type="presOf" srcId="{7A25589B-1D00-D540-80D6-080E2A9A1A48}" destId="{BA872B57-BFF1-034B-8874-7CB2C925EF90}" srcOrd="0" destOrd="0" presId="urn:microsoft.com/office/officeart/2005/8/layout/hList9"/>
    <dgm:cxn modelId="{2025378E-DBC7-B040-A664-0C697E40E365}" srcId="{7A25589B-1D00-D540-80D6-080E2A9A1A48}" destId="{63EEA796-09D6-5A4A-A0B8-1914471606EE}" srcOrd="0" destOrd="0" parTransId="{0E44F2B2-1B0A-E147-986B-A7C8C2B85CAE}" sibTransId="{BD30778F-A2E4-B545-BDDE-5E3DAEAEC162}"/>
    <dgm:cxn modelId="{A5DC4A92-8C81-5548-A678-E24EAB68D899}" type="presOf" srcId="{008BB1BC-9028-0A44-9E30-65A5E77D8769}" destId="{373C861A-0B6F-B64F-B4F4-C9E84236D0F5}" srcOrd="0" destOrd="0" presId="urn:microsoft.com/office/officeart/2005/8/layout/hList9"/>
    <dgm:cxn modelId="{B15DDF81-6262-9D48-A9DA-AE3B03E0F2C6}" type="presOf" srcId="{42CD6B6A-4B05-D245-9ACF-DB00E2B09FE5}" destId="{801E9920-8BFD-E245-AD75-A749097A7020}" srcOrd="0" destOrd="0" presId="urn:microsoft.com/office/officeart/2005/8/layout/hList9"/>
    <dgm:cxn modelId="{8EFA2A7C-514E-F54E-A0FB-21FE60C93BA9}" srcId="{008BB1BC-9028-0A44-9E30-65A5E77D8769}" destId="{FE243D49-66DA-2A47-B0D3-378A7913FF31}" srcOrd="0" destOrd="0" parTransId="{76A0999F-A64B-ED49-A145-D5290E136BB3}" sibTransId="{5D86D4B4-FB46-104D-B5B4-20790A762054}"/>
    <dgm:cxn modelId="{7E258F3E-AB25-924E-9E21-2FA5FF7FEC76}" type="presOf" srcId="{FE243D49-66DA-2A47-B0D3-378A7913FF31}" destId="{25DB22B1-1604-CD40-9999-E5D29DC1F3B4}" srcOrd="0" destOrd="0" presId="urn:microsoft.com/office/officeart/2005/8/layout/hList9"/>
    <dgm:cxn modelId="{E8C7486D-DEE5-7747-A22D-78AB28C9E10A}" type="presOf" srcId="{291AB005-2F7E-FF44-9041-C1CEA2887231}" destId="{B2CEEBD3-E9A7-5F4E-AC51-FECF21E4CC20}" srcOrd="0" destOrd="0" presId="urn:microsoft.com/office/officeart/2005/8/layout/hList9"/>
    <dgm:cxn modelId="{5216C3A2-36A1-7D46-B39D-D5E809C99E13}" srcId="{008BB1BC-9028-0A44-9E30-65A5E77D8769}" destId="{D9EA1C17-EE1B-4443-8750-FBA65EA2A15F}" srcOrd="1" destOrd="0" parTransId="{DA47D3D9-592D-1C41-B848-32CBE2F3F134}" sibTransId="{91C7B986-0E80-EE48-A990-B8F63360A303}"/>
    <dgm:cxn modelId="{B2199C3C-3BC3-3847-937E-2AB84C46D44A}" type="presOf" srcId="{FE243D49-66DA-2A47-B0D3-378A7913FF31}" destId="{E76FACF2-504C-F844-8233-32B4A4C78312}" srcOrd="1" destOrd="0" presId="urn:microsoft.com/office/officeart/2005/8/layout/hList9"/>
    <dgm:cxn modelId="{51C40085-DEAA-3948-BFB3-7FE5EFE9FF1A}" srcId="{7A25589B-1D00-D540-80D6-080E2A9A1A48}" destId="{291AB005-2F7E-FF44-9041-C1CEA2887231}" srcOrd="1" destOrd="0" parTransId="{E3A9D3C2-1B0D-1343-949F-409484913A8C}" sibTransId="{7A12453A-14C4-804C-8E52-0647713BA9DA}"/>
    <dgm:cxn modelId="{56FB9A8D-45C6-844C-9E26-335AF8538DD2}" type="presParOf" srcId="{801E9920-8BFD-E245-AD75-A749097A7020}" destId="{88A935D0-7791-8F44-9B3B-6B2571F58749}" srcOrd="0" destOrd="0" presId="urn:microsoft.com/office/officeart/2005/8/layout/hList9"/>
    <dgm:cxn modelId="{D1D7EABB-F8E9-3B4B-A27A-8DFD03D7FB92}" type="presParOf" srcId="{801E9920-8BFD-E245-AD75-A749097A7020}" destId="{D1641A35-2232-7147-9423-3DCAF69D3310}" srcOrd="1" destOrd="0" presId="urn:microsoft.com/office/officeart/2005/8/layout/hList9"/>
    <dgm:cxn modelId="{32DD4186-E75C-7B4C-864E-71E640AC91FE}" type="presParOf" srcId="{D1641A35-2232-7147-9423-3DCAF69D3310}" destId="{49DBAA40-7BC2-E848-B016-6D9E2935F691}" srcOrd="0" destOrd="0" presId="urn:microsoft.com/office/officeart/2005/8/layout/hList9"/>
    <dgm:cxn modelId="{3AA6AEF5-DC20-B44E-95DB-733604E5880D}" type="presParOf" srcId="{D1641A35-2232-7147-9423-3DCAF69D3310}" destId="{8B01A59F-2625-2141-BF4A-A2EAD6D8B8FD}" srcOrd="1" destOrd="0" presId="urn:microsoft.com/office/officeart/2005/8/layout/hList9"/>
    <dgm:cxn modelId="{77F53895-3E3E-AF44-834D-ED73940E96B4}" type="presParOf" srcId="{8B01A59F-2625-2141-BF4A-A2EAD6D8B8FD}" destId="{25DB22B1-1604-CD40-9999-E5D29DC1F3B4}" srcOrd="0" destOrd="0" presId="urn:microsoft.com/office/officeart/2005/8/layout/hList9"/>
    <dgm:cxn modelId="{EF83B30D-0A82-5841-BE2D-D8BAAD859F6D}" type="presParOf" srcId="{8B01A59F-2625-2141-BF4A-A2EAD6D8B8FD}" destId="{E76FACF2-504C-F844-8233-32B4A4C78312}" srcOrd="1" destOrd="0" presId="urn:microsoft.com/office/officeart/2005/8/layout/hList9"/>
    <dgm:cxn modelId="{F8BB4304-FAF8-794A-9853-B8B25CF6419D}" type="presParOf" srcId="{D1641A35-2232-7147-9423-3DCAF69D3310}" destId="{BB820712-8905-8142-BE7D-7E37941FCB34}" srcOrd="2" destOrd="0" presId="urn:microsoft.com/office/officeart/2005/8/layout/hList9"/>
    <dgm:cxn modelId="{BDB5C007-C8E2-AA4C-A823-45691108CDD6}" type="presParOf" srcId="{BB820712-8905-8142-BE7D-7E37941FCB34}" destId="{F061C207-13F1-BA4E-9BEC-3671263AF91A}" srcOrd="0" destOrd="0" presId="urn:microsoft.com/office/officeart/2005/8/layout/hList9"/>
    <dgm:cxn modelId="{AD4149B6-ABC3-E740-BDE9-D01DCEB41EDF}" type="presParOf" srcId="{BB820712-8905-8142-BE7D-7E37941FCB34}" destId="{7C6B422A-32C9-854A-8F06-44E6D79C392B}" srcOrd="1" destOrd="0" presId="urn:microsoft.com/office/officeart/2005/8/layout/hList9"/>
    <dgm:cxn modelId="{3E3FF080-3302-CC4F-885D-70C406289D70}" type="presParOf" srcId="{801E9920-8BFD-E245-AD75-A749097A7020}" destId="{440960F8-F654-4546-8CFE-70B726AEF39E}" srcOrd="2" destOrd="0" presId="urn:microsoft.com/office/officeart/2005/8/layout/hList9"/>
    <dgm:cxn modelId="{9248F53B-79C0-B24F-BEB5-B3E6CA520679}" type="presParOf" srcId="{801E9920-8BFD-E245-AD75-A749097A7020}" destId="{373C861A-0B6F-B64F-B4F4-C9E84236D0F5}" srcOrd="3" destOrd="0" presId="urn:microsoft.com/office/officeart/2005/8/layout/hList9"/>
    <dgm:cxn modelId="{F6A7D596-BBD1-CE4E-A666-F4C0032E8605}" type="presParOf" srcId="{801E9920-8BFD-E245-AD75-A749097A7020}" destId="{123FEB5C-802A-7E48-ACDC-5DE886ABC3D1}" srcOrd="4" destOrd="0" presId="urn:microsoft.com/office/officeart/2005/8/layout/hList9"/>
    <dgm:cxn modelId="{D14EFEC6-6054-D849-B116-E08FD2E581A9}" type="presParOf" srcId="{801E9920-8BFD-E245-AD75-A749097A7020}" destId="{48631948-CAE9-6747-ABFA-BAE2A165B56B}" srcOrd="5" destOrd="0" presId="urn:microsoft.com/office/officeart/2005/8/layout/hList9"/>
    <dgm:cxn modelId="{19500E5F-F913-0E4A-A52A-DBB027F31AFC}" type="presParOf" srcId="{801E9920-8BFD-E245-AD75-A749097A7020}" destId="{2ACCDE2B-BB15-8E4D-83AB-962E0DF3CEAC}" srcOrd="6" destOrd="0" presId="urn:microsoft.com/office/officeart/2005/8/layout/hList9"/>
    <dgm:cxn modelId="{5DAF2EDB-AF84-5949-8E8F-760BBE421CA1}" type="presParOf" srcId="{2ACCDE2B-BB15-8E4D-83AB-962E0DF3CEAC}" destId="{A26F675E-A727-5645-B9EC-465435B2C6B0}" srcOrd="0" destOrd="0" presId="urn:microsoft.com/office/officeart/2005/8/layout/hList9"/>
    <dgm:cxn modelId="{C87558D9-E1D9-104B-B0EB-38CFD422EA0B}" type="presParOf" srcId="{2ACCDE2B-BB15-8E4D-83AB-962E0DF3CEAC}" destId="{133A985E-DDE7-F140-B704-99AA38586B3E}" srcOrd="1" destOrd="0" presId="urn:microsoft.com/office/officeart/2005/8/layout/hList9"/>
    <dgm:cxn modelId="{8D28B070-4DBA-BA4D-89A0-E68C86A97258}" type="presParOf" srcId="{133A985E-DDE7-F140-B704-99AA38586B3E}" destId="{A9820DB2-F794-6147-945B-7BAC5A1A4ABF}" srcOrd="0" destOrd="0" presId="urn:microsoft.com/office/officeart/2005/8/layout/hList9"/>
    <dgm:cxn modelId="{E419D1FE-26C9-E54E-BA65-687B2676D9BC}" type="presParOf" srcId="{133A985E-DDE7-F140-B704-99AA38586B3E}" destId="{ADC1DD8F-E147-9043-98DD-B3730A1306D1}" srcOrd="1" destOrd="0" presId="urn:microsoft.com/office/officeart/2005/8/layout/hList9"/>
    <dgm:cxn modelId="{363973AE-40AA-BB4F-9BA3-FF174B5D2A32}" type="presParOf" srcId="{2ACCDE2B-BB15-8E4D-83AB-962E0DF3CEAC}" destId="{61A538E8-BB31-F14C-B78D-BD91D27E8390}" srcOrd="2" destOrd="0" presId="urn:microsoft.com/office/officeart/2005/8/layout/hList9"/>
    <dgm:cxn modelId="{3AF29347-821D-6E45-BB0A-033F093CFADB}" type="presParOf" srcId="{61A538E8-BB31-F14C-B78D-BD91D27E8390}" destId="{B2CEEBD3-E9A7-5F4E-AC51-FECF21E4CC20}" srcOrd="0" destOrd="0" presId="urn:microsoft.com/office/officeart/2005/8/layout/hList9"/>
    <dgm:cxn modelId="{8F245DAA-9146-B34B-B955-E524A4976048}" type="presParOf" srcId="{61A538E8-BB31-F14C-B78D-BD91D27E8390}" destId="{CD8BC506-FD8F-C84C-9728-250D5FF6F106}" srcOrd="1" destOrd="0" presId="urn:microsoft.com/office/officeart/2005/8/layout/hList9"/>
    <dgm:cxn modelId="{BA2EA468-423C-1A4D-9017-E0ED5ED0DAB2}" type="presParOf" srcId="{801E9920-8BFD-E245-AD75-A749097A7020}" destId="{229E3C46-0299-CB41-BC2A-C700B8057235}" srcOrd="7" destOrd="0" presId="urn:microsoft.com/office/officeart/2005/8/layout/hList9"/>
    <dgm:cxn modelId="{6ABB1D37-988D-6642-A575-91A81EE8CA08}" type="presParOf" srcId="{801E9920-8BFD-E245-AD75-A749097A7020}" destId="{BA872B57-BFF1-034B-8874-7CB2C925EF9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931AD-AD8C-6940-85A7-2A839906FDEE}">
      <dsp:nvSpPr>
        <dsp:cNvPr id="0" name=""/>
        <dsp:cNvSpPr/>
      </dsp:nvSpPr>
      <dsp:spPr>
        <a:xfrm>
          <a:off x="547459" y="524"/>
          <a:ext cx="6677480" cy="11419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Mobilizing Action</a:t>
          </a:r>
          <a:endParaRPr lang="en-US" sz="5400" kern="1200" dirty="0"/>
        </a:p>
      </dsp:txBody>
      <dsp:txXfrm>
        <a:off x="547459" y="524"/>
        <a:ext cx="6677480" cy="1141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22B1-1604-CD40-9999-E5D29DC1F3B4}">
      <dsp:nvSpPr>
        <dsp:cNvPr id="0" name=""/>
        <dsp:cNvSpPr/>
      </dsp:nvSpPr>
      <dsp:spPr>
        <a:xfrm>
          <a:off x="1296412" y="990296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Inertia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Fear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Apathy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684880" y="990296"/>
        <a:ext cx="2039458" cy="1619426"/>
      </dsp:txXfrm>
    </dsp:sp>
    <dsp:sp modelId="{F061C207-13F1-BA4E-9BEC-3671263AF91A}">
      <dsp:nvSpPr>
        <dsp:cNvPr id="0" name=""/>
        <dsp:cNvSpPr/>
      </dsp:nvSpPr>
      <dsp:spPr>
        <a:xfrm>
          <a:off x="1296412" y="2609723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Self Doubt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Isolation</a:t>
          </a:r>
          <a:endParaRPr lang="en-US" sz="2200" kern="1200" dirty="0"/>
        </a:p>
      </dsp:txBody>
      <dsp:txXfrm>
        <a:off x="1684880" y="2609723"/>
        <a:ext cx="2039458" cy="1619426"/>
      </dsp:txXfrm>
    </dsp:sp>
    <dsp:sp modelId="{373C861A-0B6F-B64F-B4F4-C9E84236D0F5}">
      <dsp:nvSpPr>
        <dsp:cNvPr id="0" name=""/>
        <dsp:cNvSpPr/>
      </dsp:nvSpPr>
      <dsp:spPr>
        <a:xfrm>
          <a:off x="1518" y="342849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Action Barriers</a:t>
          </a:r>
          <a:endParaRPr lang="en-US" sz="2800" kern="1200" dirty="0"/>
        </a:p>
      </dsp:txBody>
      <dsp:txXfrm>
        <a:off x="238559" y="579890"/>
        <a:ext cx="1144535" cy="1144535"/>
      </dsp:txXfrm>
    </dsp:sp>
    <dsp:sp modelId="{A9820DB2-F794-6147-945B-7BAC5A1A4ABF}">
      <dsp:nvSpPr>
        <dsp:cNvPr id="0" name=""/>
        <dsp:cNvSpPr/>
      </dsp:nvSpPr>
      <dsp:spPr>
        <a:xfrm>
          <a:off x="5342955" y="990296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Urgency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Hope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Anger</a:t>
          </a:r>
          <a:endParaRPr lang="en-US" sz="2500" kern="1200" dirty="0"/>
        </a:p>
      </dsp:txBody>
      <dsp:txXfrm>
        <a:off x="5731423" y="990296"/>
        <a:ext cx="2039458" cy="1619426"/>
      </dsp:txXfrm>
    </dsp:sp>
    <dsp:sp modelId="{B2CEEBD3-E9A7-5F4E-AC51-FECF21E4CC20}">
      <dsp:nvSpPr>
        <dsp:cNvPr id="0" name=""/>
        <dsp:cNvSpPr/>
      </dsp:nvSpPr>
      <dsp:spPr>
        <a:xfrm>
          <a:off x="5342955" y="2609723"/>
          <a:ext cx="2427926" cy="16194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YCMAD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Solidarity</a:t>
          </a:r>
          <a:endParaRPr lang="en-US" sz="2500" kern="1200" dirty="0"/>
        </a:p>
      </dsp:txBody>
      <dsp:txXfrm>
        <a:off x="5731423" y="2609723"/>
        <a:ext cx="2039458" cy="1619426"/>
      </dsp:txXfrm>
    </dsp:sp>
    <dsp:sp modelId="{BA872B57-BFF1-034B-8874-7CB2C925EF90}">
      <dsp:nvSpPr>
        <dsp:cNvPr id="0" name=""/>
        <dsp:cNvSpPr/>
      </dsp:nvSpPr>
      <dsp:spPr>
        <a:xfrm>
          <a:off x="4048061" y="342849"/>
          <a:ext cx="1618617" cy="161861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Action Catalysts</a:t>
          </a:r>
          <a:endParaRPr lang="en-US" sz="2800" kern="1200" dirty="0"/>
        </a:p>
      </dsp:txBody>
      <dsp:txXfrm>
        <a:off x="4285102" y="579890"/>
        <a:ext cx="1144535" cy="1144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0D27-A1F6-49BD-A8F6-070BD9DC7445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57D58-516C-4D78-83C4-A239BED7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4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95E45C-939F-449E-95B9-D535778582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6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an organization veers in a completely new direction — for example, if it assumes all of a patient’s risk — the CFO’s responsibilities will need to follow. “At a certain point, if you’re taking on 100 percent risk, you’re an insurance company, and your hospitals are cost centers,” </a:t>
            </a:r>
            <a:r>
              <a:rPr lang="en-US" dirty="0" err="1"/>
              <a:t>Sussman</a:t>
            </a:r>
            <a:r>
              <a:rPr lang="en-US" dirty="0"/>
              <a:t> says. “That is a significant change for capital planning and financial planning.”</a:t>
            </a:r>
          </a:p>
          <a:p>
            <a:endParaRPr lang="en-US" dirty="0"/>
          </a:p>
          <a:p>
            <a:r>
              <a:rPr lang="en-US" dirty="0"/>
              <a:t>Under a population health model, there’s also a need for greater outreach and collaboration with payers, community organizations, and advocacy groups, and the population health executive can spearhead these important partnerships,” he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9FAD-E109-6541-85D9-634B7867ED0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1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an organization veers in a completely new direction — for example, if it assumes all of a patient’s risk — the CFO’s responsibilities will need to follow. “At a certain point, if you’re taking on 100 percent risk, you’re an insurance company, and your hospitals are cost centers,” </a:t>
            </a:r>
            <a:r>
              <a:rPr lang="en-US" dirty="0" err="1"/>
              <a:t>Sussman</a:t>
            </a:r>
            <a:r>
              <a:rPr lang="en-US" dirty="0"/>
              <a:t> says. “That is a significant change for capital planning and financial planning.”</a:t>
            </a:r>
          </a:p>
          <a:p>
            <a:endParaRPr lang="en-US" dirty="0"/>
          </a:p>
          <a:p>
            <a:r>
              <a:rPr lang="en-US" dirty="0"/>
              <a:t>Under a population health model, there’s also a need for greater outreach and collaboration with payers, community organizations, and advocacy groups, and the population health executive can spearhead these important partnerships,” he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9FAD-E109-6541-85D9-634B7867ED0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1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an organization veers in a completely new direction — for example, if it assumes all of a patient’s risk — the CFO’s responsibilities will need to follow. “At a certain point, if you’re taking on 100 percent risk, you’re an insurance company, and your hospitals are cost centers,” </a:t>
            </a:r>
            <a:r>
              <a:rPr lang="en-US" dirty="0" err="1"/>
              <a:t>Sussman</a:t>
            </a:r>
            <a:r>
              <a:rPr lang="en-US" dirty="0"/>
              <a:t> says. “That is a significant change for capital planning and financial planning.”</a:t>
            </a:r>
          </a:p>
          <a:p>
            <a:endParaRPr lang="en-US" dirty="0"/>
          </a:p>
          <a:p>
            <a:r>
              <a:rPr lang="en-US" dirty="0"/>
              <a:t>Under a population health model, there’s also a need for greater outreach and collaboration with payers, community organizations, and advocacy groups, and the population health executive can spearhead these important partnerships,” he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9FAD-E109-6541-85D9-634B7867ED0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1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an organization veers in a completely new direction — for example, if it assumes all of a patient’s risk — the CFO’s responsibilities will need to follow. “At a certain point, if you’re taking on 100 percent risk, you’re an insurance company, and your hospitals are cost centers,” </a:t>
            </a:r>
            <a:r>
              <a:rPr lang="en-US" dirty="0" err="1"/>
              <a:t>Sussman</a:t>
            </a:r>
            <a:r>
              <a:rPr lang="en-US" dirty="0"/>
              <a:t> says. “That is a significant change for capital planning and financial planning.”</a:t>
            </a:r>
          </a:p>
          <a:p>
            <a:endParaRPr lang="en-US" dirty="0"/>
          </a:p>
          <a:p>
            <a:r>
              <a:rPr lang="en-US" dirty="0"/>
              <a:t>Under a population health model, there’s also a need for greater outreach and collaboration with payers, community organizations, and advocacy groups, and the population health executive can spearhead these important partnerships,” he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9FAD-E109-6541-85D9-634B7867ED0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1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 an organization veers in a completely new direction — for example, if it assumes all of a patient’s risk — the CFO’s responsibilities will need to follow. “At a certain point, if you’re taking on 100 percent risk, you’re an insurance company, and your hospitals are cost centers,” </a:t>
            </a:r>
            <a:r>
              <a:rPr lang="en-US" dirty="0" err="1"/>
              <a:t>Sussman</a:t>
            </a:r>
            <a:r>
              <a:rPr lang="en-US" dirty="0"/>
              <a:t> says. “That is a significant change for capital planning and financial planning.”</a:t>
            </a:r>
          </a:p>
          <a:p>
            <a:endParaRPr lang="en-US" dirty="0"/>
          </a:p>
          <a:p>
            <a:r>
              <a:rPr lang="en-US" dirty="0"/>
              <a:t>Under a population health model, there’s also a need for greater outreach and collaboration with payers, community organizations, and advocacy groups, and the population health executive can spearhead these important partnerships,” he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9FAD-E109-6541-85D9-634B7867ED0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1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457200">
              <a:defRPr/>
            </a:pPr>
            <a:fld id="{8F4E9008-42CE-4843-9DE0-3E5AB63B0C31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question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70038"/>
            <a:ext cx="8229600" cy="685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en-US" smtClean="0"/>
              <a:t>Click to add question here</a:t>
            </a:r>
            <a:endParaRPr lang="en-US"/>
          </a:p>
        </p:txBody>
      </p:sp>
      <p:sp>
        <p:nvSpPr>
          <p:cNvPr id="5" name="choic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408238"/>
            <a:ext cx="40005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/>
            </a:lvl1pPr>
            <a:lvl2pPr marL="971550" indent="-514350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/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/>
            </a:lvl3pPr>
            <a:lvl4pPr marL="1828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/>
            </a:lvl4pPr>
            <a:lvl5pPr marL="22860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AutoNum type="arabicPeriod"/>
              <a:defRPr/>
            </a:lvl5pPr>
          </a:lstStyle>
          <a:p>
            <a:pPr lvl="0"/>
            <a:r>
              <a:rPr lang="en-US" smtClean="0"/>
              <a:t>Click to add choices here</a:t>
            </a:r>
            <a:endParaRPr lang="en-US"/>
          </a:p>
        </p:txBody>
      </p:sp>
      <p:sp>
        <p:nvSpPr>
          <p:cNvPr id="6" name="chartPosition"/>
          <p:cNvSpPr>
            <a:spLocks noGrp="1"/>
          </p:cNvSpPr>
          <p:nvPr>
            <p:ph type="chart" sz="quarter" idx="13"/>
          </p:nvPr>
        </p:nvSpPr>
        <p:spPr>
          <a:xfrm>
            <a:off x="4686300" y="2408238"/>
            <a:ext cx="4000500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61671" y="2399026"/>
            <a:ext cx="5239668" cy="1343958"/>
          </a:xfrm>
          <a:prstGeom prst="rect">
            <a:avLst/>
          </a:prstGeom>
        </p:spPr>
        <p:txBody>
          <a:bodyPr wrap="square" lIns="91440" anchor="b" anchorCtr="0">
            <a:spAutoFit/>
          </a:bodyPr>
          <a:lstStyle>
            <a:lvl1pPr>
              <a:lnSpc>
                <a:spcPts val="4800"/>
              </a:lnSpc>
              <a:defRPr sz="4800" b="1">
                <a:solidFill>
                  <a:srgbClr val="304B7A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671" y="3903785"/>
            <a:ext cx="539436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FA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51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6" y="200496"/>
            <a:ext cx="8464378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60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6713" y="1375715"/>
            <a:ext cx="8466011" cy="45431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1200"/>
              </a:spcBef>
              <a:defRPr sz="2800" b="1" i="1">
                <a:solidFill>
                  <a:srgbClr val="006B7B"/>
                </a:solidFill>
                <a:latin typeface="Trebuchet MS"/>
                <a:cs typeface="Trebuchet MS"/>
              </a:defRPr>
            </a:lvl1pPr>
            <a:lvl2pPr marL="346075" indent="-346075">
              <a:spcBef>
                <a:spcPts val="1200"/>
              </a:spcBef>
              <a:buClr>
                <a:srgbClr val="00143D"/>
              </a:buClr>
              <a:buFont typeface="Wingdings" pitchFamily="2" charset="2"/>
              <a:buChar char="§"/>
              <a:defRPr sz="2800" b="1">
                <a:latin typeface="Trebuchet MS"/>
                <a:cs typeface="Trebuchet MS"/>
              </a:defRPr>
            </a:lvl2pPr>
            <a:lvl3pPr marL="568325" indent="-284163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400" b="0">
                <a:latin typeface="Trebuchet MS"/>
                <a:cs typeface="Trebuchet MS"/>
              </a:defRPr>
            </a:lvl3pPr>
            <a:lvl4pPr marL="914400" indent="-284163">
              <a:spcBef>
                <a:spcPts val="600"/>
              </a:spcBef>
              <a:buClr>
                <a:srgbClr val="0080DA"/>
              </a:buClr>
              <a:tabLst/>
              <a:defRPr sz="2400" b="0">
                <a:latin typeface="Trebuchet MS"/>
                <a:cs typeface="Trebuchet MS"/>
              </a:defRPr>
            </a:lvl4pPr>
            <a:lvl5pPr marL="1149350" indent="-234950">
              <a:spcBef>
                <a:spcPts val="600"/>
              </a:spcBef>
              <a:buFont typeface="Arial"/>
              <a:buChar char="•"/>
              <a:defRPr sz="2400" b="0"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3D46-7E31-4FAC-924B-BDB96E0608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1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4639" y="3403245"/>
            <a:ext cx="6554896" cy="1477328"/>
          </a:xfrm>
          <a:prstGeom prst="rect">
            <a:avLst/>
          </a:prstGeom>
        </p:spPr>
        <p:txBody>
          <a:bodyPr wrap="square" lIns="91440" anchor="b" anchorCtr="0">
            <a:spAutoFit/>
          </a:bodyPr>
          <a:lstStyle>
            <a:lvl1pPr>
              <a:lnSpc>
                <a:spcPts val="5400"/>
              </a:lnSpc>
              <a:defRPr sz="5400" b="1">
                <a:solidFill>
                  <a:srgbClr val="304B7A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9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91529"/>
            <a:ext cx="8228707" cy="150911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52573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69A38-7AE0-4D7A-9F73-035876CCACD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349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986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19E452F-5E56-2D44-9B6C-BB8D2D8F0D63}" type="datetimeFigureOut">
              <a:rPr lang="en-US" smtClean="0">
                <a:solidFill>
                  <a:prstClr val="black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11/21/2015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2242-53E4-D64A-B7DA-D50E4B1110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1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for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 sz="2400" b="0">
                <a:solidFill>
                  <a:srgbClr val="0060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800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 marL="742950" indent="-285750">
              <a:lnSpc>
                <a:spcPct val="120000"/>
              </a:lnSpc>
              <a:spcBef>
                <a:spcPts val="0"/>
              </a:spcBef>
              <a:buClr>
                <a:srgbClr val="006973"/>
              </a:buClr>
              <a:buFont typeface="Verdana" pitchFamily="34" charset="0"/>
              <a:buChar char="▪"/>
              <a:defRPr sz="1400"/>
            </a:lvl2pPr>
            <a:lvl3pPr>
              <a:lnSpc>
                <a:spcPct val="120000"/>
              </a:lnSpc>
              <a:spcBef>
                <a:spcPts val="0"/>
              </a:spcBef>
              <a:buClr>
                <a:srgbClr val="666666"/>
              </a:buClr>
              <a:buFont typeface="Lucida Grande"/>
              <a:buChar char="−"/>
              <a:defRPr sz="1400"/>
            </a:lvl3pPr>
            <a:lvl4pPr>
              <a:buClr>
                <a:srgbClr val="666666"/>
              </a:buClr>
              <a:buFont typeface="Lucida Grande"/>
              <a:buChar char="−"/>
              <a:defRPr sz="1400"/>
            </a:lvl4pPr>
            <a:lvl5pPr>
              <a:buClr>
                <a:srgbClr val="666666"/>
              </a:buClr>
              <a:buFont typeface="Lucida Grande"/>
              <a:buChar char="−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62000" y="6400800"/>
            <a:ext cx="6477000" cy="457200"/>
          </a:xfrm>
          <a:prstGeom prst="rect">
            <a:avLst/>
          </a:prstGeom>
        </p:spPr>
        <p:txBody>
          <a:bodyPr anchor="b"/>
          <a:lstStyle>
            <a:lvl1pPr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07A3C2-9020-4281-804D-B2B38302959A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5638800" y="0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u="sng" smtClean="0">
                <a:solidFill>
                  <a:srgbClr val="000000"/>
                </a:solidFill>
              </a:defRPr>
            </a:lvl1pPr>
          </a:lstStyle>
          <a:p>
            <a:pPr defTabSz="914400">
              <a:defRPr/>
            </a:pPr>
            <a:r>
              <a:rPr lang="en-US">
                <a:latin typeface="Arial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157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4117682-7619-4E64-AB2B-7F22D4DF5636}" type="datetimeFigureOut">
              <a:rPr lang="en-US" smtClean="0">
                <a:solidFill>
                  <a:prstClr val="black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11/21/2015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6AF4-8328-4BEE-97BC-784626804EE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14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AF1A5B-0F3F-489E-B208-1EC6D187FA65}" type="datetimeFigureOut">
              <a:rPr lang="en-US">
                <a:solidFill>
                  <a:prstClr val="black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11/21/2015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58089F9-1113-4FCB-8D17-101BF51EF2B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7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64085B1-06A1-41F6-8C33-485DC51A8C5A}" type="datetimeFigureOut">
              <a:rPr lang="en-US">
                <a:solidFill>
                  <a:prstClr val="black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11/21/2015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07A2-9014-4AB0-9DB8-8AD47D2EE97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8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87ECB1-B124-BA42-BE0D-35B1F47F2813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177073F-F343-7B4B-B2A9-5BEB7F043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198859" y="6404578"/>
            <a:ext cx="845419" cy="453423"/>
          </a:xfrm>
          <a:prstGeom prst="rect">
            <a:avLst/>
          </a:prstGeom>
        </p:spPr>
        <p:txBody>
          <a:bodyPr wrap="none" bIns="0" anchor="ctr" anchorCtr="0"/>
          <a:lstStyle>
            <a:lvl1pPr algn="r"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E9008-42CE-4843-9DE0-3E5AB63B0C31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Georgia"/>
          <a:ea typeface="Geneva" charset="-128"/>
          <a:cs typeface="Georgi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Mf8ku8HG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5" y="235527"/>
            <a:ext cx="8608291" cy="64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33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0" y="274638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722" y="5058147"/>
            <a:ext cx="2204283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2865" y="2267310"/>
            <a:ext cx="8785654" cy="222849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pPr algn="ctr" defTabSz="914400"/>
            <a:r>
              <a:rPr lang="en-US" sz="4300" dirty="0" smtClean="0">
                <a:solidFill>
                  <a:prstClr val="white"/>
                </a:solidFill>
              </a:rPr>
              <a:t>PLEDGES</a:t>
            </a:r>
            <a:endParaRPr lang="en-US" sz="43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2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harmfree pl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492158"/>
            <a:ext cx="7647887" cy="57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3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2865" y="2267310"/>
            <a:ext cx="8785654" cy="222849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pPr algn="ctr" defTabSz="914400"/>
            <a:r>
              <a:rPr lang="en-US" sz="4300" dirty="0" smtClean="0">
                <a:solidFill>
                  <a:prstClr val="white"/>
                </a:solidFill>
              </a:rPr>
              <a:t>PROPS</a:t>
            </a:r>
            <a:endParaRPr lang="en-US" sz="43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8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380906"/>
            <a:ext cx="6580909" cy="588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26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2242-53E4-D64A-B7DA-D50E4B1110F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2" descr="Image result for Doctors for America SEIU AC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9" y="609600"/>
            <a:ext cx="7898452" cy="52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81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2865" y="2267310"/>
            <a:ext cx="8785654" cy="222849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pPr algn="ctr" defTabSz="914400"/>
            <a:r>
              <a:rPr lang="en-US" sz="4300" dirty="0" smtClean="0">
                <a:solidFill>
                  <a:prstClr val="white"/>
                </a:solidFill>
              </a:rPr>
              <a:t>BIRDDOGGING</a:t>
            </a:r>
            <a:endParaRPr lang="en-US" sz="43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5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1341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www.youtube.com/watch?v=OvMf8ku8HGM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https://www.youtube.com/watch?v=-P7ocikuDKI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KASICH</a:t>
            </a:r>
          </a:p>
          <a:p>
            <a:r>
              <a:rPr lang="en-US" dirty="0"/>
              <a:t>https://www.youtube.com/watch?v=FAId4MiRagM</a:t>
            </a:r>
          </a:p>
        </p:txBody>
      </p:sp>
    </p:spTree>
    <p:extLst>
      <p:ext uri="{BB962C8B-B14F-4D97-AF65-F5344CB8AC3E}">
        <p14:creationId xmlns:p14="http://schemas.microsoft.com/office/powerpoint/2010/main" val="362439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2865" y="2267310"/>
            <a:ext cx="8785654" cy="222849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pPr algn="ctr" defTabSz="914400"/>
            <a:r>
              <a:rPr lang="en-US" sz="4300" dirty="0" smtClean="0">
                <a:solidFill>
                  <a:prstClr val="white"/>
                </a:solidFill>
              </a:rPr>
              <a:t>STRATEGY and CAMPAIGNS</a:t>
            </a:r>
            <a:endParaRPr lang="en-US" sz="43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9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Tw Cen MT" pitchFamily="34" charset="0"/>
              </a:rPr>
              <a:t>What started all of this?</a:t>
            </a:r>
          </a:p>
        </p:txBody>
      </p:sp>
      <p:sp>
        <p:nvSpPr>
          <p:cNvPr id="182275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627908"/>
            <a:ext cx="7772400" cy="4572000"/>
          </a:xfrm>
        </p:spPr>
        <p:txBody>
          <a:bodyPr/>
          <a:lstStyle/>
          <a:p>
            <a:r>
              <a:rPr lang="en-US" dirty="0" smtClean="0">
                <a:latin typeface="Tw Cen MT" pitchFamily="34" charset="0"/>
              </a:rPr>
              <a:t>A completely hypothetical story . . . </a:t>
            </a:r>
          </a:p>
          <a:p>
            <a:r>
              <a:rPr lang="en-US" dirty="0" smtClean="0">
                <a:latin typeface="Tw Cen MT" pitchFamily="34" charset="0"/>
              </a:rPr>
              <a:t>Question the objectivity of our medical education</a:t>
            </a:r>
          </a:p>
          <a:p>
            <a:r>
              <a:rPr lang="en-US" dirty="0" smtClean="0">
                <a:latin typeface="Tw Cen MT" pitchFamily="34" charset="0"/>
              </a:rPr>
              <a:t>New policy: lecturer disclosure</a:t>
            </a:r>
          </a:p>
          <a:p>
            <a:pPr lvl="1"/>
            <a:r>
              <a:rPr lang="en-US" dirty="0" smtClean="0">
                <a:latin typeface="Tw Cen MT" pitchFamily="34" charset="0"/>
              </a:rPr>
              <a:t>Known negative effects: the perverse effects of disclosure</a:t>
            </a:r>
          </a:p>
          <a:p>
            <a:pPr lvl="1"/>
            <a:r>
              <a:rPr lang="en-US" dirty="0" smtClean="0">
                <a:latin typeface="Tw Cen MT" pitchFamily="34" charset="0"/>
              </a:rPr>
              <a:t>Possible effects: awareness (?)</a:t>
            </a:r>
          </a:p>
          <a:p>
            <a:r>
              <a:rPr lang="en-US" dirty="0" smtClean="0">
                <a:latin typeface="Tw Cen MT" pitchFamily="34" charset="0"/>
              </a:rPr>
              <a:t>What about a </a:t>
            </a:r>
            <a:r>
              <a:rPr lang="en-US" b="1" dirty="0" smtClean="0">
                <a:latin typeface="Tw Cen MT" pitchFamily="34" charset="0"/>
              </a:rPr>
              <a:t>comprehensive</a:t>
            </a:r>
            <a:r>
              <a:rPr lang="en-US" dirty="0" smtClean="0">
                <a:latin typeface="Tw Cen MT" pitchFamily="34" charset="0"/>
              </a:rPr>
              <a:t> COI policy?</a:t>
            </a:r>
          </a:p>
        </p:txBody>
      </p:sp>
    </p:spTree>
    <p:extLst>
      <p:ext uri="{BB962C8B-B14F-4D97-AF65-F5344CB8AC3E}">
        <p14:creationId xmlns:p14="http://schemas.microsoft.com/office/powerpoint/2010/main" val="23733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A38-7AE0-4D7A-9F73-035876CCACD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AutoShape 6" descr="data:image/jpeg;base64,/9j/4AAQSkZJRgABAQAAAQABAAD/2wCEAAkGBhQSEBQUEhQWFBQUFRYUFRcVFBcXFBQXFxwVFxQXFxgXHCYeFxwkGhQUHy8gIycpLCwsFR4xNTAqNSYrLCkBCQoKDgwOGg8PGiwkHyQsLCksLCwpLCwpLCksLCwpLCwsLCwsKSwsLCksLCwsLCwsKSwsLCkpKSwsLCwpLCwsLP/AABEIAMIBAwMBIgACEQEDEQH/xAAbAAABBQEBAAAAAAAAAAAAAAAEAAIDBQYBB//EAEkQAAEDAQQFCQQFCgUEAwAAAAEAAhEDBBIhMQVBUWFxBhMiMoGRobHBQnLR8AdSkrLhFBUjJDNic4LC8TVDU4OiFyV0kxZjs//EABsBAAIDAQEBAAAAAAAAAAAAAAIDAAEEBQYH/8QAMBEAAgECBQIEBQQDAQAAAAAAAAECAxEEEiExQTJRBRMioWFxkdHhQlKB8BQzsSP/2gAMAwEAAhEDEQA/ANwAnQuBOC5htBq7f0lP+ceH4KagMO133im129JnF33XfBPoZH3neZVMhIkqXlTymZY6V4i890imycyMydjRI715bpHlla6xJNZzR9WmSxo+zie0lFGm5AuaR7amuXhtm5Q2phlteqP9xxHcSQtjyZ+kRxIp2uIOAqgAR74GEbwOO65UWiKaZaaabGk7GdpA8K3xWuWR0+7/ALhYjte3xL/itcEFTZFx5EuLq4khjR1m/OxGQgy6HNJwCKbaGnJwPAgqEEQmEKRwUahAS3NHQ94x9lyHhFW8dT3v6XoYqEFCz1Qf92p/+M/7y0Sz1b/FaX/j1PNWuSmaByhcFK5RuSghaLJv1AchdjuVmAg9GjpP7EfCatgTkIbSQ/Q1Pcd5FFQhtIfsanuO8ioWjzZtsF47RqU9mtDn1GCYcSIusnXrJKFt9jA6TJBJx2Kz0LZ4e173F10zEADAeOKuCu/SOlKy1NtzEgSTgIwMApfk7diZTtzTrjipwZyT7W3M2a+xHzI2Ll0bFLcOxDWy0tpNDqhugmBgTJxMQBOoqEV27IkuhJVDuVNnBi+f/W/4JKsy7jf8er+1/Rl+F0BIBOUFEVUYt97+lyVHX7x9D6p1UZcfiPVNo+1x/paqIeV/Sbay+23Jwp02jtdLj5t7lm6NnWh5WaOc7SVYHNxa4H90taG/DsVX+TlhgkcRu8itMZJRSAUG9Qmw2Nom8JB8EQ8Np5R3KWmQ2lOsqttNc3g2RJ1RiO9LknI0K0Q+jpRz7do9pODHhoGqL7Yw3Se9euBeKWV8W2ySIIr0xvxc3wwXtiVUWiFrdnEkkkgIpeV4/UbR/CqfdK8UoOgle48pqV6yVxIE0qgk4AdB2J3Lx6zaGaSZtNEYbSdY2BaqDSTuIqLU5ZdI1Gno1Hjg4jyK0vJTlJW/LKLX1XuY51wtc9xb0gWjAnaQqJ+iA3EVqLuDzPi1Ms7iyoxzS2Wua4Y6wQQmyimgY3R7XpA4U/f/AKKiHKJ0i7qfxP6KiFcsBoFKz9oH/daJ22eqN2EH1V+s/a/8Vs5/+msPIoo8/JlM0JUZUjlGUoIJ0bm/sR0IHRmb+xHo1sUNTalMOBaciCDwOBUWkL/NP5t1190lpIvAEY5HNVH5wqloIecm5UXTjH7hG3WnQpufIuU8vA+ryfYHtu0GFk9Ive6YwxAvRlKJ0Xo8NaecpUmmcAyDhvlVprVzPTqgbqGOGecKOq6sML9ckkDqsbniI6a0Kik+pe/2AdZ26X7fc04a0ZADgF2/8ws42w1SB+1dn1nsHZ1jh8Uhox+thJgHGozX/tnFTJH9xWZ9i+q1ARjh2hUunbMKlMNZUYxweHS5wAycI6PvKvr6Gggc2BL7uNVzpwJ+oNh7t+E1Pk0ZBDabTO2ocsjmNaJ06dtZP6fkkKtSMrxS0+P4KiryUvEl1ppyePxSWkbohxHSuE/7vrUSSfKp/E3rxDErlfRFyF1ILqoyjKmriPMJlHN3Efdb8E+s4ASdo8wo6Tum4a4aezL0VEMX9IOj7tWlaBk5ppP4iXMPcXDsWStTwThETOAjE5re/SBbqQs3NucOcLmuY3M4GCTsEF2a83qPwTIxbtcOMrJoPs9b2TkuWprGukCT6KtdaoC5RrhzsZwGraj8u+pXmW0D321hq2cwbzLRSuni4EjDVh84r2grwSq6atIgEBtRpMxqI2cV727M8UirHKlYma7bOJJJJBZV8ph+p1/4NX/83rwyxsMzBjIkCV79bouEHXIx1y12CrPyBn1G/ZHwWijKyYqaueY2X8nDBzjbQ58mSyGtA9nBwOrephoznXtFmp13CBeD2zdM6yBEQvVLDYmCeg37Lfgjw2MsEUqtiKBDbxgzdU/peEO4KbSGVP8AiD7r1EVlGjVQW3/E7N/DrD/jK0Cz2knj85WUa7tY9lx3wRR5+TBZoCUwrsppSgwvRmb+xHKu0XUF541i74hWMolsUR2jqu90+RQ1lcLrdzW6lPaB0He67yKHsdToDDU3yWmHSKluTk+qCtz+k3A9dvkUaXbtqBt5N5uHtt8ijhuDLYOpuwGB1pF+46jq7k2k4wBG3u+dSdjs2a9exCEAW53TZh/md/RcjKZMDDb/AHQVtm+z+J/S5G0pgZa+5HLZFLdnWzCSTcl1AESLqZzg2jvTDa2DN7Bxc34qiDbdTlhA3eYUNOmfyhztXNtHbeqfBPraTpAGatPI+234rMcqeVYZLLO4FzmgOe0zcEuOB2mexMpwlUeWIMpKKuzI8pK35RaH1c+lDdzBAb4DxKFbQkI2mwFsgyfDt1qWy2a65oJhjiJJBIZPtYYxtC7WKwTcE6fC2MWGxUVJxnyUlqsZGIyKWi9DOr1mU2EMdUcGgmYBJgTGK9C/6dVqrZpuovYcntqy3watJyU+jllleK1V4fUb1QBDGnbji49y5Sz7WN8lDe55VT0HzZfSrBwqNcQ4TBBF08IkDHWtxY+WckB7ACSOkHQ0TtBBIRP0naLh9O0NGf6N3EYtJ7J+yFinETIABMTv4zuXXWGo16all/BzHWqU5tXPTqFRxm80N2Q69PgIUpKxujOVxptDKjS/AXTMHgZz2StJo+3uqsvXLmMQ5xnj1V5+vh50ZZZHSp1Y1FdElupyBucD4EeqaWqV7XEeyO8/BJzEEdA2doGApA+clneWdQtsVaDEho7C5oI7QSO1eWUXkHMjgSExUsyvcW520PcLb1Rue0+Y9UKa7frDvCG0dUv2KiTjNKn4AIV7UpRDbLL8ob9Zv2h8VmtLEHSVlcCIu1GyDkSx+sZI8tTCwIlGxWYsWVGg9bvfPqn8+3aO9Clq61qryviTOWmjCJeRmYnxVhKrbC2BxRochtbQJO52uei73T5FC2OS0GBk2MeCnrnoO90+RQ2jwebGPst1bgmw6WBLqCSTu1/ggrc43m5ddv3TKNI9UBpAG83H2x90o4bgy2DaVQxwB+eKc5x3au9RU5gY6jqUmO3ZqQhFfbHnnGZdc/dd+KNpuMDt7kBbWnnGY+277rkbSBgY7dWrYmS2QK3ZK2YSXGzGPwSSwzPf/EJzeOxn4pzeR7bsF/tTg0apA171oAVyrVDWlzsA0Ek7hiUxQS2AuYflJZKdmAaxxdUdjGENbtO8nLgVnadKTjnvRdsrmtVdUdm90x9Uah2CB2JMpiN4zHDIjevRYTCqnH4nKr1szITZ4wA6XWGMTtg5J1nqv9odHIiJLdqJpkFu7xHyVK1mvXr3jeuhlMtx+jNLVLPUvUXlmPYRscMiF6NoLlrSrgNqkUquWPUd7rjlwPivO3Uwcx+ChqU9hjVuWethoVVrv3G068obHq3LGwc7Yqo1tbzg4s6XlI7V48wYDsW35FcrMfya0OFxwu03OOROHNk7DOGzLWIyekLM6lVdRPsOc3LWDnOeIhJw1OVPNTfz/gZWkp2mgeo0a8oI4Tr71u+SmlTXs7bxl7Oi7fGtYJ1TCDxRehNKvoY0yOlODhgYce5LxmGdanZboKhWVOWuzPS4TS1Z7QHK3nnXKzW03nqwcHbscitESvN1KcqcsskdaMlJXRl+WtYc0aRyeJcZi6A5jWn7Tm9xXnVqsdOmXt54l7HFpBpOGLTBxvRqK3XLaoLxZEl9ING4X7xP/ABYe3UC58kAue89Ladc7CipytoSVNtXPRdC2trNHUXPcGtFMSTgMys7b+W9OYpsc7eeiO7EqotNOvaG0qLR0KDA3PAviXnecY7OKgr8m6rDiw8RiOwqoqN9WXlk1exas5aAtcHMIJHRIdMGDGoa4QNPlK5rwXVsBjDg6CdmAxjiqqrYXNzBChdTwM8MfPim5YsU42d2eh2XlNRqVKbBf/SyGuuENkZ4nON0q8awgwV5po/Sv6SgDdApuIb1QemZMhoPdqXprHXqUNIvFvRdrE5YHsQTVgo6h9FuCnCpNCcoBVdzbhdqQSMIvBpg55GQcNyugs7+IxHK/Vd7p8ihrCwc23Pqt9o7BvU9poB7C1wlrhBH9kGNAUdTI1dZ3xRwcbWZUk90GXPe+074pj7KCcZMGes7PLahHaBp7/tH4rn5laMi77R+KZeHd/T8gersvr+A7mt7tftO+Ka5m92rWUCdCt+vU+25c/MY/wBSr/7Cp6O/t+Sert7hj7ICQTMjEdLbIPmVE5pBPSdGrEYeCi/NJ1Van2ymHQ7v9ap9pGsn7vYq8uxPed9Z3h8EkL+ZXf69TvSRf+ff2KvLt7lwFRcsNJXKPNjrVZHBrYLu/AdpV+1i8/5VWovtbxqpwwboxPeSVqwdLzKqXbUTiJ5IFZSHbhPoiAR2xnrjUhaDsd0KV1MHHWNYwK9NFaHHkzhddMaiiWFVlpq9HPflgRtHBEaPtBLROcBGCWTHKOqozVAIxxPennFU0RMGtDNalr2x1Uhz5kBrZOZDRDSdpgATuSf87UMBBOOBiMO/zS88E7Nq4eWTV0tDloZr2oFsl7RMADvLiY7grS04tVNbHltRjMWuID2zhIcXXTjw8VG0tyRTYTTlzzOo4blqqHL9tKlFVrnuYMXAjpRtnXljrWWo1pbGWMuGufkoe2MYQQTmIXD8SavGL+Z1sFC8ZS/gNtWlH2uqahAbIAug9UAdEY+e8oN1mxcTUAuh7rpObhdDYJzPSP2VVUn1Q8AMJ9noE4xt15LZ6LsbXMa+o0UziBzkNujKQCuRN+XsdCMk0E6CoODG4FX9UHmyIx4fgsroWs9gaGk4uulhJP8AMNQ4blY6Rr1RUDWuddLoMOLVky+s3KXoKzSowIOY71n69LBaOpRc4uvNwbImZB4FAWfRPOucJDQMdpPBNpyUNBNSDm7mcr6NhocHXjeLi0YXRgRJ25ogcp68Niq5kA4t18fLsUNpo1GVKlIQ4NdE3RjMHHfigXWmN3b6ABdCKurs5krp2L+x8qa1Bwcx4eSSTfF6ScztGvXrXq+gNIOtNnp1QGi+JLZxBBIPiCvBKbtvgvQORnLK0UmClzHOsb1XXbrmjEwTgHDExKRWgmroKnI9N5l/1fFQc/iBGZjNVDeWFRwI5hzMD0nasDBiccY1hLRFrLw2YN1x6QiCBIAgZatayZWPuXRKZKRKbKsq46UpTZSlQh2UpXEpVlHZSXElZAbk3p5lpYSwyWEB0ZGcQRuIWP5aUwLa4t1tYTxiD4AJ30dU2g1mgQAG4cC4KXlzQuVKdSOi5tzg5pJjuPgV0/D5pVkZsZBqDRRUwCcJ7vxRL4AlB/lF2IHYF0ulvTg7BEjDbt8l6daHFYJarU0EZid2AKVKrddPsxhuIzCPEkgAANiZujwnBRVLLjlGvFIr1/Jg5vgdRo+bNQRHZ6jnEuIziNwGKs6FInM9ir3VmtQlTSzwCWZCczExqB+c15yricRiXZOy7I7tPD0MOrvf4miNAakDb4DCTq1qtsPKK+0wDhF7dM/A9ybbNJGrFNgO065y8FjjQk5WsaZVo5b3D9D6dFOOdZfaQYMAuBGGG0ThG8Kl5RV3Va4qO6znHPOMC3hGxF0LD0SXjGctkbY24K40JoSnarSGVC4SwlpaQCHCNoxwnuXcpUnRg61Tj6o4tWoqk1CH4ZQ/lN5hAwcAAe9Q2azy7EnI/wBxvXpH/SekJu13w6QJDJ8ty5obkI2jVPOPvADouuQzXneMExugeVT8Rw8k5WvJLTQkcNVXpvpzqYVjg2mWEF0uDrxBvYAiAdmPgoPzjcwYA3h+C9drWKnTMtc0HaGMBPbElUZ5K2cmblUydRc0Y+8R4LgKquUdNw7MqtBWxh5lzj4TjEDDvV1RtAc4+02AcRkdyorfo+nQtDQ3qlvVDg97XDOROE4eKKrZywOaIxll0HuPigcFub6c7xH6ZtEyAgdDVgL4BhxykSMIJnXsQ1stkYa8t6k0fot7qNerfNPmg0kjWXOaLk+7J7tqig2gJ1MuxJQ5HUmzUquJvEuJcQxpJxnGSpX0rG3VTJ/cpBx+04EFVVRs4klx2kyfFcaPntVOTe7M2RFkK9Jv7Og3i8x/xY0+if8AnCociG7mNa3xN8nwUNDqjifROhFHYXLRkVoBIlxve9LvvE+ELT8lB+rUycSb33nKgFAOidsrSck2/qtL3T4kpi2BZcFqYQpHAqMtO1CQbeSvLjmlNMqFkkrqYF28oQdKSbKSsow3IqtzdergTLfJy0PKCkbRQcy7jg5uOIc3Ed+I7VT6ApBlsqg4TfAHBwK1NRsjJKp1XFKSNFeCcmmeaU+lOwO7chhu/uuPGPoNW5X3KLRPMl1dregTLwMbpPtcDr2HiqChUa7G8J4ifFezw2JjiKakv5POVqLpSsw6m7ISMtarrfbOmQNWG7DP1RvUEnIAk9m9Z9+OLsScYGUnYqxlGVaKgv5DwtVUpOTCrM3nCZPRGe07girHRvG8Rhk0agB8mO/WhqVK7SicXQDxcRPmrN5iI3QioYaFOyS293+AK1edR3YqWi6TSXNYAXZ7NerIZlS0qDWjogDbAUjHYJr6kAlbMsVsjLmb3ZX2g9OBG0nhDoHgrDk9agy006j8ucE7QD0Z3Zyqy0k3wBnEdrsXFOvdERlr3pNSCnFxfI6EsrTR7FpbStJjS01GjImSMIxyzVBX05ShzgHvAxLjDKfeS0eBWS0LyhFOiWGk1xBcbzjwwIjVM4nIqlNZ9eqS9xLA69d9mdUDILz2H8MlWlrstL/Y6tXFxpo0Vs+kFwnmKTW73Y+UT2qktPKO1VpvVXBuxsMB+zCHtfWgbY78z3eaDtdQkhrTAA6RXbh4fQo6qN/mYHiqk+bHadch0swjWryyaRdUwqVrg2hhII3ET3EKkslPoztPcNXqrCkwDjuTKmCpV+ta9wY4qpR6HoaiwjRtHpVHV679gZcbPa4FDcoOV3O0eZoUhQokzHtO2Ekb889WKpgBsx3oO1PkkDUP7qLw+jT1SuD/AJlWpuOs1oc0DWIGaLZaAct2EYoZtOGjgO1T0aO3BZsR4VTrarRj6WPlT0eqLOznoDt9E9DUSRA1alOGGV53EYSphnaf1OlTrwraxCqJWj5LD9To+40rODJaTk2IslD+GzyCzrYYy0lNJXCU2VCCK4kXLkqiHZSlNJXJVkHJJsrihCJthY2s4hokk4xiZ3oqo4Qq606dsrHG9VD3awyXnuYIHagqvLNowpUTxcQwdzbxPggVGy9TGud3oi4dRLgRdJBEGRgRrBnNZDTX0fHF9nA2mmXZe6TgOB70RW5TWh+TmsH7jRPe+94Qq60VXVOu9zz+84u8DgE+jU8h3gxU6fmK0ihBute0gtINwg6j3wciuMYC7GdmOo/PmURamAVXNIEGCAcsguGldyyXr8PU8ynGXc4NaOSbiD123ROoFp7iEbMuUNrbLCNxSbXBEA4kSTsCaupi/wBIQ6p04G/siJUgbew3ptKkMCNQjsScbpzO3AY/gmAAFrH6R+4NntyHj4JlNwOAgtA6xxmOsROWM4rpxZVcfaeB3EADvXHtxuxgAL2/6rPUqoQzO4UpWQ6q/o4DPVtnqg8c42ImhRutA7+OtQ2cXnTmG69rtZ9AiapgFaUIfYrrRW6Tjs88p80OaJuxrdmpWUwXDipWNvOnVPz5Jdrjr20HvskAQdcdyJZTjPDWh2uMncZ7NaJp1ZRWVxbbsddtQzafRJ2495A9FNaKsN4mE271hsa3zKtq7ItEF09U5QFylULidg9U55hk7GpWSn0RvM/BWlqkA3o2TEQCTkiLPVlR1hh3+GPooapuGRtWfF4ZV6bi/wCsZh67pTTRYvd0TwPktRoHCy0f4TPuhY6pXBpuI+qfIrY6HP6vS/hs8gvCyi4txe6PTJp2aDpTSVwlNJQlnSVyU0rkqiDiVyU2VyVCD5STJSVkPPabcO0olpxQ1LXx9ApWpY8lFSGndOWfBCi13hInCfDDzBU9M+aGszYdVb+8HDg4T5hyJbFcguk3dNjvrCPnvUky3hmuabb+iB+qQfT4KOjUkA6nCD8969N4XUzUsvY4uOhadx7qQOahsEODcMABO8/3UjZc0CY1Hbgm6NADBvnzK6f6l8vsYv0h7XDM5IQWm9LwMBgB9b5wTLfWwDG5uMdmtPr9CmGt3NHxTFqBsce660A43MXfvPP4nx3IEvOQ6zjj25n04BK21Yhg1CXcTl4T3qfRdDN5z1eqfa3pQHGZhlCiA0NGpNtR6KmyQ1tRvRC46sHpthrjtwHap6LIwjV5pjmwAO09vyUTRGBPzggsG2QNZ0lPRbA8E0Nl3zip4hWimwepi9o2FSMbNR/uj1UdAS/xUln6790eRRR1BloOtjwYaN34IprY7EDZ2y4bkde2bUUd7gS7BBbIbxI7wUNbRLDwlF0my0RnI+fNDVBq4hE0LT1ABaIY8ai0kdxXoWi3/oafuN8gvMLbIpuu9YAx/KgLFyptNMQ2s8AZAmQOwyF5HxTD2q5lyehwNS9Oz4PaLy5K8usv0jWlvWuPG9sHvbHkrmyfScw/tKTm72kOHjC47pyOhc3EppKz9m5c2V/+Zd95pHjEeKsaOm6L+rVpn+dvxQuLRdw4lclNbUkYY8FyUJB0pJspKEPP6b+l4+A+Cmv60K2bxiOqM+3vTm0zAkngMB4Y+KEeTGsATJjdr7lDfJqF4GYu44ZGQdpzOrWnBoEwIXD8VLksRW5hcxwJ1HACBtG06lV6MrSDTPEfPirduuVnKzLjyBm04ei6vh1TLJmHFwzJFxSrFpIdxmZx/FNsj4aR9Rzge0k+RUFO1hwBOYwOAkT5qJtphzgJgkHwg+S7+dXRycrswuxtvVC49i7VtElzz1WYDedcdqYK55uAInAduzh6KO1gANYMm4njq+PctdPuIlq7EVGiXu3uMlX1OkAABkEJo2z3ReOZRzVphHkRUlwcLMkHVEv7YR05lBUziTskq5AwIqr8e3yw+eKMpCGhAAdJWZGCEN7HAzWlVGCewplqd0Y2omgE9SGyjEncm2Q9F7tpPw9E5huscfnAFNptii3fj34qR2LluSWXC8dmCkpSe/FNYIpnepLE6WTtxVxAkWdJ0NQFU4nj8EXRd0ZywyKErNxPYjFIrXMlztuff/bxRTNH03NBLQZ3KvZXHOADeO3+4V7ow9Aj6p88R6rzXjUHKiprh/8ATueHSy1HF8r/AIVdbk1SOqOB+KArck/qv7x6rXGzhNNBeVVaa5O44IwlTk9VGUHtjzQtSxVW5sPdK9CNLcFE6zbkxYmXKB8tGApWyow9FzmHcSPJWVn5ZWunhzzjGp4DvvCVe12UzIi/7onxyHaUDaNF0znTcN4g/dJPgmqtF7oBwfDOt+ka0RiKZ/kPo5JAO0LRnrnvHquIs1Pt7FZZFzSd0x7vr+KkfVAE747eGaFpvxbwd/SpQc1naNJ11VxmGwP3s+4fgnE4DimudmuXvNUQcfNU1ujnTOEgGewK5qHAKj0sOmN48pHwWzBSy1DNiFeBNToDWJ3jXuPcuspxUHRwc3aJgEY+KgpPPRE4YYTmn0qxvNu4G85sHLL1uhelulY47T1CXYOBOTZw3/MJtmYXPk44z2/PklXdeMREZ7z8+aJ0ayXYZBb1xFGV7XZYBupPyTSU01JWpGRiqHolB1DDCdbj5Im0P6KDtZ6rdgkqmHEZZmkkbz4K1IQFjZ0grIBDFEmzjWoe0nEIxoQdUTUgIpIGL1GWtsUY1ugd6fVENaNn9k6uQ57RsN7uwHiR3KS0t6TR8/OCJqyKT1IrU6KHZ64p9hm7GwkdxhD6ZMNa0ZEx6qek+H8RI+e5RbkexYTh2Ia0vhrjsbJ8VICgdLVIY/3G+ZRSdkLiruxTWSkXCRnN6e3NX+iK/wCkGx7fxHqq/QtD9FeOsQPnilY6l1zD9R109/wK5mJpeZh5R7r34OhRqZa6fZmqcE28utMyUNaHkvawGAQ5xIwJAgQD257B3fP7HqQm4VXWqn0yajXOZhdgXmjDG80YzOuD2KV1hp/VBO/E95xQRtDw54pkQwxceS50fWEkEA6gSRvCKK7FMsKL6bx0HNdGoRh2ZhNdZAdWHmgjbaVRoLx08RdbPOBwziOkNupFWOo6705zN29F6NV6MJVNWImMNkbs8klOXpIbhGbp5t/mUzMykktTBR3auHV2JJISxxy7lV6WzH83okktOF/2ITX6GMoDq8fRCtPTH8R3k5JJehrbx+ZyYclg3UrHRfofRJJdSnuYanSEvUVPN3FJJazIdrez860JX/aO4BJJCw4hFm/ajijm5rqSuIMyVuSAp9c9qSSKXAMeRUv2p4DzKfaOu3j6pJKS2ItwXTJ6nvKQHps934JJKuQn0oPaq7S/Uqe63zKSSup0gUupHdDn9E3ggqv+Z74SSWeXQv7wOj1v+8mqpHyVfp10UpGBDmwdYxAwOrM96SS+cx6z172LBvoFU6fEMvDMDA6xlkdSSSkOpElsS6Kb+0Ou+cdeaNqpJIZ7lrYV0bEkkkB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hQSEBQUEhQWFBQUFRYUFRcVFBcXFBQXFxwVFxQXFxgXHCYeFxwkGhQUHy8gIycpLCwsFR4xNTAqNSYrLCkBCQoKDgwOGg8PGiwkHyQsLCksLCwpLCwpLCksLCwpLCwsLCwsKSwsLCksLCwsLCwsKSwsLCkpKSwsLCwpLCwsLP/AABEIAMIBAwMBIgACEQEDEQH/xAAbAAABBQEBAAAAAAAAAAAAAAAEAAIDBQYBB//EAEkQAAEDAQQFCQQFCgUEAwAAAAEAAhEDBBIhMQVBUWFxBhMiMoGRobHBQnLR8AdSkrLhFBUjJDNic4LC8TVDU4OiFyV0kxZjs//EABsBAAIDAQEBAAAAAAAAAAAAAAIDAAEEBQYH/8QAMBEAAgECBQIEBQQDAQAAAAAAAAECAxEEEiExQTJRBRMioWFxkdHhQlKB8BQzsSP/2gAMAwEAAhEDEQA/ANwAnQuBOC5htBq7f0lP+ceH4KagMO133im129JnF33XfBPoZH3neZVMhIkqXlTymZY6V4i890imycyMydjRI715bpHlla6xJNZzR9WmSxo+zie0lFGm5AuaR7amuXhtm5Q2phlteqP9xxHcSQtjyZ+kRxIp2uIOAqgAR74GEbwOO65UWiKaZaaabGk7GdpA8K3xWuWR0+7/ALhYjte3xL/itcEFTZFx5EuLq4khjR1m/OxGQgy6HNJwCKbaGnJwPAgqEEQmEKRwUahAS3NHQ94x9lyHhFW8dT3v6XoYqEFCz1Qf92p/+M/7y0Sz1b/FaX/j1PNWuSmaByhcFK5RuSghaLJv1AchdjuVmAg9GjpP7EfCatgTkIbSQ/Q1Pcd5FFQhtIfsanuO8ioWjzZtsF47RqU9mtDn1GCYcSIusnXrJKFt9jA6TJBJx2Kz0LZ4e173F10zEADAeOKuCu/SOlKy1NtzEgSTgIwMApfk7diZTtzTrjipwZyT7W3M2a+xHzI2Ll0bFLcOxDWy0tpNDqhugmBgTJxMQBOoqEV27IkuhJVDuVNnBi+f/W/4JKsy7jf8er+1/Rl+F0BIBOUFEVUYt97+lyVHX7x9D6p1UZcfiPVNo+1x/paqIeV/Sbay+23Jwp02jtdLj5t7lm6NnWh5WaOc7SVYHNxa4H90taG/DsVX+TlhgkcRu8itMZJRSAUG9Qmw2Nom8JB8EQ8Np5R3KWmQ2lOsqttNc3g2RJ1RiO9LknI0K0Q+jpRz7do9pODHhoGqL7Yw3Se9euBeKWV8W2ySIIr0xvxc3wwXtiVUWiFrdnEkkkgIpeV4/UbR/CqfdK8UoOgle48pqV6yVxIE0qgk4AdB2J3Lx6zaGaSZtNEYbSdY2BaqDSTuIqLU5ZdI1Gno1Hjg4jyK0vJTlJW/LKLX1XuY51wtc9xb0gWjAnaQqJ+iA3EVqLuDzPi1Ms7iyoxzS2Wua4Y6wQQmyimgY3R7XpA4U/f/AKKiHKJ0i7qfxP6KiFcsBoFKz9oH/daJ22eqN2EH1V+s/a/8Vs5/+msPIoo8/JlM0JUZUjlGUoIJ0bm/sR0IHRmb+xHo1sUNTalMOBaciCDwOBUWkL/NP5t1190lpIvAEY5HNVH5wqloIecm5UXTjH7hG3WnQpufIuU8vA+ryfYHtu0GFk9Ive6YwxAvRlKJ0Xo8NaecpUmmcAyDhvlVprVzPTqgbqGOGecKOq6sML9ckkDqsbniI6a0Kik+pe/2AdZ26X7fc04a0ZADgF2/8ws42w1SB+1dn1nsHZ1jh8Uhox+thJgHGozX/tnFTJH9xWZ9i+q1ARjh2hUunbMKlMNZUYxweHS5wAycI6PvKvr6Gggc2BL7uNVzpwJ+oNh7t+E1Pk0ZBDabTO2ocsjmNaJ06dtZP6fkkKtSMrxS0+P4KiryUvEl1ppyePxSWkbohxHSuE/7vrUSSfKp/E3rxDErlfRFyF1ILqoyjKmriPMJlHN3Efdb8E+s4ASdo8wo6Tum4a4aezL0VEMX9IOj7tWlaBk5ppP4iXMPcXDsWStTwThETOAjE5re/SBbqQs3NucOcLmuY3M4GCTsEF2a83qPwTIxbtcOMrJoPs9b2TkuWprGukCT6KtdaoC5RrhzsZwGraj8u+pXmW0D321hq2cwbzLRSuni4EjDVh84r2grwSq6atIgEBtRpMxqI2cV727M8UirHKlYma7bOJJJJBZV8ph+p1/4NX/83rwyxsMzBjIkCV79bouEHXIx1y12CrPyBn1G/ZHwWijKyYqaueY2X8nDBzjbQ58mSyGtA9nBwOrephoznXtFmp13CBeD2zdM6yBEQvVLDYmCeg37Lfgjw2MsEUqtiKBDbxgzdU/peEO4KbSGVP8AiD7r1EVlGjVQW3/E7N/DrD/jK0Cz2knj85WUa7tY9lx3wRR5+TBZoCUwrsppSgwvRmb+xHKu0XUF541i74hWMolsUR2jqu90+RQ1lcLrdzW6lPaB0He67yKHsdToDDU3yWmHSKluTk+qCtz+k3A9dvkUaXbtqBt5N5uHtt8ijhuDLYOpuwGB1pF+46jq7k2k4wBG3u+dSdjs2a9exCEAW53TZh/md/RcjKZMDDb/AHQVtm+z+J/S5G0pgZa+5HLZFLdnWzCSTcl1AESLqZzg2jvTDa2DN7Bxc34qiDbdTlhA3eYUNOmfyhztXNtHbeqfBPraTpAGatPI+234rMcqeVYZLLO4FzmgOe0zcEuOB2mexMpwlUeWIMpKKuzI8pK35RaH1c+lDdzBAb4DxKFbQkI2mwFsgyfDt1qWy2a65oJhjiJJBIZPtYYxtC7WKwTcE6fC2MWGxUVJxnyUlqsZGIyKWi9DOr1mU2EMdUcGgmYBJgTGK9C/6dVqrZpuovYcntqy3watJyU+jllleK1V4fUb1QBDGnbji49y5Sz7WN8lDe55VT0HzZfSrBwqNcQ4TBBF08IkDHWtxY+WckB7ACSOkHQ0TtBBIRP0naLh9O0NGf6N3EYtJ7J+yFinETIABMTv4zuXXWGo16all/BzHWqU5tXPTqFRxm80N2Q69PgIUpKxujOVxptDKjS/AXTMHgZz2StJo+3uqsvXLmMQ5xnj1V5+vh50ZZZHSp1Y1FdElupyBucD4EeqaWqV7XEeyO8/BJzEEdA2doGApA+clneWdQtsVaDEho7C5oI7QSO1eWUXkHMjgSExUsyvcW520PcLb1Rue0+Y9UKa7frDvCG0dUv2KiTjNKn4AIV7UpRDbLL8ob9Zv2h8VmtLEHSVlcCIu1GyDkSx+sZI8tTCwIlGxWYsWVGg9bvfPqn8+3aO9Clq61qryviTOWmjCJeRmYnxVhKrbC2BxRochtbQJO52uei73T5FC2OS0GBk2MeCnrnoO90+RQ2jwebGPst1bgmw6WBLqCSTu1/ggrc43m5ddv3TKNI9UBpAG83H2x90o4bgy2DaVQxwB+eKc5x3au9RU5gY6jqUmO3ZqQhFfbHnnGZdc/dd+KNpuMDt7kBbWnnGY+277rkbSBgY7dWrYmS2QK3ZK2YSXGzGPwSSwzPf/EJzeOxn4pzeR7bsF/tTg0apA171oAVyrVDWlzsA0Ek7hiUxQS2AuYflJZKdmAaxxdUdjGENbtO8nLgVnadKTjnvRdsrmtVdUdm90x9Uah2CB2JMpiN4zHDIjevRYTCqnH4nKr1szITZ4wA6XWGMTtg5J1nqv9odHIiJLdqJpkFu7xHyVK1mvXr3jeuhlMtx+jNLVLPUvUXlmPYRscMiF6NoLlrSrgNqkUquWPUd7rjlwPivO3Uwcx+ChqU9hjVuWethoVVrv3G068obHq3LGwc7Yqo1tbzg4s6XlI7V48wYDsW35FcrMfya0OFxwu03OOROHNk7DOGzLWIyekLM6lVdRPsOc3LWDnOeIhJw1OVPNTfz/gZWkp2mgeo0a8oI4Tr71u+SmlTXs7bxl7Oi7fGtYJ1TCDxRehNKvoY0yOlODhgYce5LxmGdanZboKhWVOWuzPS4TS1Z7QHK3nnXKzW03nqwcHbscitESvN1KcqcsskdaMlJXRl+WtYc0aRyeJcZi6A5jWn7Tm9xXnVqsdOmXt54l7HFpBpOGLTBxvRqK3XLaoLxZEl9ING4X7xP/ABYe3UC58kAue89Ladc7CipytoSVNtXPRdC2trNHUXPcGtFMSTgMys7b+W9OYpsc7eeiO7EqotNOvaG0qLR0KDA3PAviXnecY7OKgr8m6rDiw8RiOwqoqN9WXlk1exas5aAtcHMIJHRIdMGDGoa4QNPlK5rwXVsBjDg6CdmAxjiqqrYXNzBChdTwM8MfPim5YsU42d2eh2XlNRqVKbBf/SyGuuENkZ4nON0q8awgwV5po/Sv6SgDdApuIb1QemZMhoPdqXprHXqUNIvFvRdrE5YHsQTVgo6h9FuCnCpNCcoBVdzbhdqQSMIvBpg55GQcNyugs7+IxHK/Vd7p8ihrCwc23Pqt9o7BvU9poB7C1wlrhBH9kGNAUdTI1dZ3xRwcbWZUk90GXPe+074pj7KCcZMGes7PLahHaBp7/tH4rn5laMi77R+KZeHd/T8gersvr+A7mt7tftO+Ka5m92rWUCdCt+vU+25c/MY/wBSr/7Cp6O/t+Sert7hj7ICQTMjEdLbIPmVE5pBPSdGrEYeCi/NJ1Van2ymHQ7v9ap9pGsn7vYq8uxPed9Z3h8EkL+ZXf69TvSRf+ff2KvLt7lwFRcsNJXKPNjrVZHBrYLu/AdpV+1i8/5VWovtbxqpwwboxPeSVqwdLzKqXbUTiJ5IFZSHbhPoiAR2xnrjUhaDsd0KV1MHHWNYwK9NFaHHkzhddMaiiWFVlpq9HPflgRtHBEaPtBLROcBGCWTHKOqozVAIxxPennFU0RMGtDNalr2x1Uhz5kBrZOZDRDSdpgATuSf87UMBBOOBiMO/zS88E7Nq4eWTV0tDloZr2oFsl7RMADvLiY7grS04tVNbHltRjMWuID2zhIcXXTjw8VG0tyRTYTTlzzOo4blqqHL9tKlFVrnuYMXAjpRtnXljrWWo1pbGWMuGufkoe2MYQQTmIXD8SavGL+Z1sFC8ZS/gNtWlH2uqahAbIAug9UAdEY+e8oN1mxcTUAuh7rpObhdDYJzPSP2VVUn1Q8AMJ9noE4xt15LZ6LsbXMa+o0UziBzkNujKQCuRN+XsdCMk0E6CoODG4FX9UHmyIx4fgsroWs9gaGk4uulhJP8AMNQ4blY6Rr1RUDWuddLoMOLVky+s3KXoKzSowIOY71n69LBaOpRc4uvNwbImZB4FAWfRPOucJDQMdpPBNpyUNBNSDm7mcr6NhocHXjeLi0YXRgRJ25ogcp68Niq5kA4t18fLsUNpo1GVKlIQ4NdE3RjMHHfigXWmN3b6ABdCKurs5krp2L+x8qa1Bwcx4eSSTfF6ScztGvXrXq+gNIOtNnp1QGi+JLZxBBIPiCvBKbtvgvQORnLK0UmClzHOsb1XXbrmjEwTgHDExKRWgmroKnI9N5l/1fFQc/iBGZjNVDeWFRwI5hzMD0nasDBiccY1hLRFrLw2YN1x6QiCBIAgZatayZWPuXRKZKRKbKsq46UpTZSlQh2UpXEpVlHZSXElZAbk3p5lpYSwyWEB0ZGcQRuIWP5aUwLa4t1tYTxiD4AJ30dU2g1mgQAG4cC4KXlzQuVKdSOi5tzg5pJjuPgV0/D5pVkZsZBqDRRUwCcJ7vxRL4AlB/lF2IHYF0ulvTg7BEjDbt8l6daHFYJarU0EZid2AKVKrddPsxhuIzCPEkgAANiZujwnBRVLLjlGvFIr1/Jg5vgdRo+bNQRHZ6jnEuIziNwGKs6FInM9ir3VmtQlTSzwCWZCczExqB+c15yricRiXZOy7I7tPD0MOrvf4miNAakDb4DCTq1qtsPKK+0wDhF7dM/A9ybbNJGrFNgO065y8FjjQk5WsaZVo5b3D9D6dFOOdZfaQYMAuBGGG0ThG8Kl5RV3Va4qO6znHPOMC3hGxF0LD0SXjGctkbY24K40JoSnarSGVC4SwlpaQCHCNoxwnuXcpUnRg61Tj6o4tWoqk1CH4ZQ/lN5hAwcAAe9Q2azy7EnI/wBxvXpH/SekJu13w6QJDJ8ty5obkI2jVPOPvADouuQzXneMExugeVT8Rw8k5WvJLTQkcNVXpvpzqYVjg2mWEF0uDrxBvYAiAdmPgoPzjcwYA3h+C9drWKnTMtc0HaGMBPbElUZ5K2cmblUydRc0Y+8R4LgKquUdNw7MqtBWxh5lzj4TjEDDvV1RtAc4+02AcRkdyorfo+nQtDQ3qlvVDg97XDOROE4eKKrZywOaIxll0HuPigcFub6c7xH6ZtEyAgdDVgL4BhxykSMIJnXsQ1stkYa8t6k0fot7qNerfNPmg0kjWXOaLk+7J7tqig2gJ1MuxJQ5HUmzUquJvEuJcQxpJxnGSpX0rG3VTJ/cpBx+04EFVVRs4klx2kyfFcaPntVOTe7M2RFkK9Jv7Og3i8x/xY0+if8AnCociG7mNa3xN8nwUNDqjifROhFHYXLRkVoBIlxve9LvvE+ELT8lB+rUycSb33nKgFAOidsrSck2/qtL3T4kpi2BZcFqYQpHAqMtO1CQbeSvLjmlNMqFkkrqYF28oQdKSbKSsow3IqtzdergTLfJy0PKCkbRQcy7jg5uOIc3Ed+I7VT6ApBlsqg4TfAHBwK1NRsjJKp1XFKSNFeCcmmeaU+lOwO7chhu/uuPGPoNW5X3KLRPMl1dregTLwMbpPtcDr2HiqChUa7G8J4ifFezw2JjiKakv5POVqLpSsw6m7ISMtarrfbOmQNWG7DP1RvUEnIAk9m9Z9+OLsScYGUnYqxlGVaKgv5DwtVUpOTCrM3nCZPRGe07girHRvG8Rhk0agB8mO/WhqVK7SicXQDxcRPmrN5iI3QioYaFOyS293+AK1edR3YqWi6TSXNYAXZ7NerIZlS0qDWjogDbAUjHYJr6kAlbMsVsjLmb3ZX2g9OBG0nhDoHgrDk9agy006j8ucE7QD0Z3Zyqy0k3wBnEdrsXFOvdERlr3pNSCnFxfI6EsrTR7FpbStJjS01GjImSMIxyzVBX05ShzgHvAxLjDKfeS0eBWS0LyhFOiWGk1xBcbzjwwIjVM4nIqlNZ9eqS9xLA69d9mdUDILz2H8MlWlrstL/Y6tXFxpo0Vs+kFwnmKTW73Y+UT2qktPKO1VpvVXBuxsMB+zCHtfWgbY78z3eaDtdQkhrTAA6RXbh4fQo6qN/mYHiqk+bHadch0swjWryyaRdUwqVrg2hhII3ET3EKkslPoztPcNXqrCkwDjuTKmCpV+ta9wY4qpR6HoaiwjRtHpVHV679gZcbPa4FDcoOV3O0eZoUhQokzHtO2Ekb889WKpgBsx3oO1PkkDUP7qLw+jT1SuD/AJlWpuOs1oc0DWIGaLZaAct2EYoZtOGjgO1T0aO3BZsR4VTrarRj6WPlT0eqLOznoDt9E9DUSRA1alOGGV53EYSphnaf1OlTrwraxCqJWj5LD9To+40rODJaTk2IslD+GzyCzrYYy0lNJXCU2VCCK4kXLkqiHZSlNJXJVkHJJsrihCJthY2s4hokk4xiZ3oqo4Qq606dsrHG9VD3awyXnuYIHagqvLNowpUTxcQwdzbxPggVGy9TGud3oi4dRLgRdJBEGRgRrBnNZDTX0fHF9nA2mmXZe6TgOB70RW5TWh+TmsH7jRPe+94Qq60VXVOu9zz+84u8DgE+jU8h3gxU6fmK0ihBute0gtINwg6j3wciuMYC7GdmOo/PmURamAVXNIEGCAcsguGldyyXr8PU8ynGXc4NaOSbiD123ROoFp7iEbMuUNrbLCNxSbXBEA4kSTsCaupi/wBIQ6p04G/siJUgbew3ptKkMCNQjsScbpzO3AY/gmAAFrH6R+4NntyHj4JlNwOAgtA6xxmOsROWM4rpxZVcfaeB3EADvXHtxuxgAL2/6rPUqoQzO4UpWQ6q/o4DPVtnqg8c42ImhRutA7+OtQ2cXnTmG69rtZ9AiapgFaUIfYrrRW6Tjs88p80OaJuxrdmpWUwXDipWNvOnVPz5Jdrjr20HvskAQdcdyJZTjPDWh2uMncZ7NaJp1ZRWVxbbsddtQzafRJ2495A9FNaKsN4mE271hsa3zKtq7ItEF09U5QFylULidg9U55hk7GpWSn0RvM/BWlqkA3o2TEQCTkiLPVlR1hh3+GPooapuGRtWfF4ZV6bi/wCsZh67pTTRYvd0TwPktRoHCy0f4TPuhY6pXBpuI+qfIrY6HP6vS/hs8gvCyi4txe6PTJp2aDpTSVwlNJQlnSVyU0rkqiDiVyU2VyVCD5STJSVkPPabcO0olpxQ1LXx9ApWpY8lFSGndOWfBCi13hInCfDDzBU9M+aGszYdVb+8HDg4T5hyJbFcguk3dNjvrCPnvUky3hmuabb+iB+qQfT4KOjUkA6nCD8969N4XUzUsvY4uOhadx7qQOahsEODcMABO8/3UjZc0CY1Hbgm6NADBvnzK6f6l8vsYv0h7XDM5IQWm9LwMBgB9b5wTLfWwDG5uMdmtPr9CmGt3NHxTFqBsce660A43MXfvPP4nx3IEvOQ6zjj25n04BK21Yhg1CXcTl4T3qfRdDN5z1eqfa3pQHGZhlCiA0NGpNtR6KmyQ1tRvRC46sHpthrjtwHap6LIwjV5pjmwAO09vyUTRGBPzggsG2QNZ0lPRbA8E0Nl3zip4hWimwepi9o2FSMbNR/uj1UdAS/xUln6790eRRR1BloOtjwYaN34IprY7EDZ2y4bkde2bUUd7gS7BBbIbxI7wUNbRLDwlF0my0RnI+fNDVBq4hE0LT1ABaIY8ai0kdxXoWi3/oafuN8gvMLbIpuu9YAx/KgLFyptNMQ2s8AZAmQOwyF5HxTD2q5lyehwNS9Oz4PaLy5K8usv0jWlvWuPG9sHvbHkrmyfScw/tKTm72kOHjC47pyOhc3EppKz9m5c2V/+Zd95pHjEeKsaOm6L+rVpn+dvxQuLRdw4lclNbUkYY8FyUJB0pJspKEPP6b+l4+A+Cmv60K2bxiOqM+3vTm0zAkngMB4Y+KEeTGsATJjdr7lDfJqF4GYu44ZGQdpzOrWnBoEwIXD8VLksRW5hcxwJ1HACBtG06lV6MrSDTPEfPirduuVnKzLjyBm04ei6vh1TLJmHFwzJFxSrFpIdxmZx/FNsj4aR9Rzge0k+RUFO1hwBOYwOAkT5qJtphzgJgkHwg+S7+dXRycrswuxtvVC49i7VtElzz1WYDedcdqYK55uAInAduzh6KO1gANYMm4njq+PctdPuIlq7EVGiXu3uMlX1OkAABkEJo2z3ReOZRzVphHkRUlwcLMkHVEv7YR05lBUziTskq5AwIqr8e3yw+eKMpCGhAAdJWZGCEN7HAzWlVGCewplqd0Y2omgE9SGyjEncm2Q9F7tpPw9E5huscfnAFNptii3fj34qR2LluSWXC8dmCkpSe/FNYIpnepLE6WTtxVxAkWdJ0NQFU4nj8EXRd0ZywyKErNxPYjFIrXMlztuff/bxRTNH03NBLQZ3KvZXHOADeO3+4V7ow9Aj6p88R6rzXjUHKiprh/8ATueHSy1HF8r/AIVdbk1SOqOB+KArck/qv7x6rXGzhNNBeVVaa5O44IwlTk9VGUHtjzQtSxVW5sPdK9CNLcFE6zbkxYmXKB8tGApWyow9FzmHcSPJWVn5ZWunhzzjGp4DvvCVe12UzIi/7onxyHaUDaNF0znTcN4g/dJPgmqtF7oBwfDOt+ka0RiKZ/kPo5JAO0LRnrnvHquIs1Pt7FZZFzSd0x7vr+KkfVAE747eGaFpvxbwd/SpQc1naNJ11VxmGwP3s+4fgnE4DimudmuXvNUQcfNU1ujnTOEgGewK5qHAKj0sOmN48pHwWzBSy1DNiFeBNToDWJ3jXuPcuspxUHRwc3aJgEY+KgpPPRE4YYTmn0qxvNu4G85sHLL1uhelulY47T1CXYOBOTZw3/MJtmYXPk44z2/PklXdeMREZ7z8+aJ0ayXYZBb1xFGV7XZYBupPyTSU01JWpGRiqHolB1DDCdbj5Im0P6KDtZ6rdgkqmHEZZmkkbz4K1IQFjZ0grIBDFEmzjWoe0nEIxoQdUTUgIpIGL1GWtsUY1ugd6fVENaNn9k6uQ57RsN7uwHiR3KS0t6TR8/OCJqyKT1IrU6KHZ64p9hm7GwkdxhD6ZMNa0ZEx6qek+H8RI+e5RbkexYTh2Ia0vhrjsbJ8VICgdLVIY/3G+ZRSdkLiruxTWSkXCRnN6e3NX+iK/wCkGx7fxHqq/QtD9FeOsQPnilY6l1zD9R109/wK5mJpeZh5R7r34OhRqZa6fZmqcE28utMyUNaHkvawGAQ5xIwJAgQD257B3fP7HqQm4VXWqn0yajXOZhdgXmjDG80YzOuD2KV1hp/VBO/E95xQRtDw54pkQwxceS50fWEkEA6gSRvCKK7FMsKL6bx0HNdGoRh2ZhNdZAdWHmgjbaVRoLx08RdbPOBwziOkNupFWOo6705zN29F6NV6MJVNWImMNkbs8klOXpIbhGbp5t/mUzMykktTBR3auHV2JJISxxy7lV6WzH83okktOF/2ITX6GMoDq8fRCtPTH8R3k5JJehrbx+ZyYclg3UrHRfofRJJdSnuYanSEvUVPN3FJJazIdrez860JX/aO4BJJCw4hFm/ajijm5rqSuIMyVuSAp9c9qSSKXAMeRUv2p4DzKfaOu3j6pJKS2ItwXTJ6nvKQHps934JJKuQn0oPaq7S/Uqe63zKSSup0gUupHdDn9E3ggqv+Z74SSWeXQv7wOj1v+8mqpHyVfp10UpGBDmwdYxAwOrM96SS+cx6z172LBvoFU6fEMvDMDA6xlkdSSSkOpElsS6Kb+0Ou+cdeaNqpJIZ7lrYV0bEkkkB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hQSEBQUEhQWFBQUFRYUFRcVFBcXFBQXFxwVFxQXFxgXHCYeFxwkGhQUHy8gIycpLCwsFR4xNTAqNSYrLCkBCQoKDgwOGg8PGiwkHyQsLCksLCwpLCwpLCksLCwpLCwsLCwsKSwsLCksLCwsLCwsKSwsLCkpKSwsLCwpLCwsLP/AABEIAMIBAwMBIgACEQEDEQH/xAAbAAABBQEBAAAAAAAAAAAAAAAEAAIDBQYBB//EAEkQAAEDAQQFCQQFCgUEAwAAAAEAAhEDBBIhMQVBUWFxBhMiMoGRobHBQnLR8AdSkrLhFBUjJDNic4LC8TVDU4OiFyV0kxZjs//EABsBAAIDAQEBAAAAAAAAAAAAAAIDAAEEBQYH/8QAMBEAAgECBQIEBQQDAQAAAAAAAAECAxEEEiExQTJRBRMioWFxkdHhQlKB8BQzsSP/2gAMAwEAAhEDEQA/ANwAnQuBOC5htBq7f0lP+ceH4KagMO133im129JnF33XfBPoZH3neZVMhIkqXlTymZY6V4i890imycyMydjRI715bpHlla6xJNZzR9WmSxo+zie0lFGm5AuaR7amuXhtm5Q2phlteqP9xxHcSQtjyZ+kRxIp2uIOAqgAR74GEbwOO65UWiKaZaaabGk7GdpA8K3xWuWR0+7/ALhYjte3xL/itcEFTZFx5EuLq4khjR1m/OxGQgy6HNJwCKbaGnJwPAgqEEQmEKRwUahAS3NHQ94x9lyHhFW8dT3v6XoYqEFCz1Qf92p/+M/7y0Sz1b/FaX/j1PNWuSmaByhcFK5RuSghaLJv1AchdjuVmAg9GjpP7EfCatgTkIbSQ/Q1Pcd5FFQhtIfsanuO8ioWjzZtsF47RqU9mtDn1GCYcSIusnXrJKFt9jA6TJBJx2Kz0LZ4e173F10zEADAeOKuCu/SOlKy1NtzEgSTgIwMApfk7diZTtzTrjipwZyT7W3M2a+xHzI2Ll0bFLcOxDWy0tpNDqhugmBgTJxMQBOoqEV27IkuhJVDuVNnBi+f/W/4JKsy7jf8er+1/Rl+F0BIBOUFEVUYt97+lyVHX7x9D6p1UZcfiPVNo+1x/paqIeV/Sbay+23Jwp02jtdLj5t7lm6NnWh5WaOc7SVYHNxa4H90taG/DsVX+TlhgkcRu8itMZJRSAUG9Qmw2Nom8JB8EQ8Np5R3KWmQ2lOsqttNc3g2RJ1RiO9LknI0K0Q+jpRz7do9pODHhoGqL7Yw3Se9euBeKWV8W2ySIIr0xvxc3wwXtiVUWiFrdnEkkkgIpeV4/UbR/CqfdK8UoOgle48pqV6yVxIE0qgk4AdB2J3Lx6zaGaSZtNEYbSdY2BaqDSTuIqLU5ZdI1Gno1Hjg4jyK0vJTlJW/LKLX1XuY51wtc9xb0gWjAnaQqJ+iA3EVqLuDzPi1Ms7iyoxzS2Wua4Y6wQQmyimgY3R7XpA4U/f/AKKiHKJ0i7qfxP6KiFcsBoFKz9oH/daJ22eqN2EH1V+s/a/8Vs5/+msPIoo8/JlM0JUZUjlGUoIJ0bm/sR0IHRmb+xHo1sUNTalMOBaciCDwOBUWkL/NP5t1190lpIvAEY5HNVH5wqloIecm5UXTjH7hG3WnQpufIuU8vA+ryfYHtu0GFk9Ive6YwxAvRlKJ0Xo8NaecpUmmcAyDhvlVprVzPTqgbqGOGecKOq6sML9ckkDqsbniI6a0Kik+pe/2AdZ26X7fc04a0ZADgF2/8ws42w1SB+1dn1nsHZ1jh8Uhox+thJgHGozX/tnFTJH9xWZ9i+q1ARjh2hUunbMKlMNZUYxweHS5wAycI6PvKvr6Gggc2BL7uNVzpwJ+oNh7t+E1Pk0ZBDabTO2ocsjmNaJ06dtZP6fkkKtSMrxS0+P4KiryUvEl1ppyePxSWkbohxHSuE/7vrUSSfKp/E3rxDErlfRFyF1ILqoyjKmriPMJlHN3Efdb8E+s4ASdo8wo6Tum4a4aezL0VEMX9IOj7tWlaBk5ppP4iXMPcXDsWStTwThETOAjE5re/SBbqQs3NucOcLmuY3M4GCTsEF2a83qPwTIxbtcOMrJoPs9b2TkuWprGukCT6KtdaoC5RrhzsZwGraj8u+pXmW0D321hq2cwbzLRSuni4EjDVh84r2grwSq6atIgEBtRpMxqI2cV727M8UirHKlYma7bOJJJJBZV8ph+p1/4NX/83rwyxsMzBjIkCV79bouEHXIx1y12CrPyBn1G/ZHwWijKyYqaueY2X8nDBzjbQ58mSyGtA9nBwOrephoznXtFmp13CBeD2zdM6yBEQvVLDYmCeg37Lfgjw2MsEUqtiKBDbxgzdU/peEO4KbSGVP8AiD7r1EVlGjVQW3/E7N/DrD/jK0Cz2knj85WUa7tY9lx3wRR5+TBZoCUwrsppSgwvRmb+xHKu0XUF541i74hWMolsUR2jqu90+RQ1lcLrdzW6lPaB0He67yKHsdToDDU3yWmHSKluTk+qCtz+k3A9dvkUaXbtqBt5N5uHtt8ijhuDLYOpuwGB1pF+46jq7k2k4wBG3u+dSdjs2a9exCEAW53TZh/md/RcjKZMDDb/AHQVtm+z+J/S5G0pgZa+5HLZFLdnWzCSTcl1AESLqZzg2jvTDa2DN7Bxc34qiDbdTlhA3eYUNOmfyhztXNtHbeqfBPraTpAGatPI+234rMcqeVYZLLO4FzmgOe0zcEuOB2mexMpwlUeWIMpKKuzI8pK35RaH1c+lDdzBAb4DxKFbQkI2mwFsgyfDt1qWy2a65oJhjiJJBIZPtYYxtC7WKwTcE6fC2MWGxUVJxnyUlqsZGIyKWi9DOr1mU2EMdUcGgmYBJgTGK9C/6dVqrZpuovYcntqy3watJyU+jllleK1V4fUb1QBDGnbji49y5Sz7WN8lDe55VT0HzZfSrBwqNcQ4TBBF08IkDHWtxY+WckB7ACSOkHQ0TtBBIRP0naLh9O0NGf6N3EYtJ7J+yFinETIABMTv4zuXXWGo16all/BzHWqU5tXPTqFRxm80N2Q69PgIUpKxujOVxptDKjS/AXTMHgZz2StJo+3uqsvXLmMQ5xnj1V5+vh50ZZZHSp1Y1FdElupyBucD4EeqaWqV7XEeyO8/BJzEEdA2doGApA+clneWdQtsVaDEho7C5oI7QSO1eWUXkHMjgSExUsyvcW520PcLb1Rue0+Y9UKa7frDvCG0dUv2KiTjNKn4AIV7UpRDbLL8ob9Zv2h8VmtLEHSVlcCIu1GyDkSx+sZI8tTCwIlGxWYsWVGg9bvfPqn8+3aO9Clq61qryviTOWmjCJeRmYnxVhKrbC2BxRochtbQJO52uei73T5FC2OS0GBk2MeCnrnoO90+RQ2jwebGPst1bgmw6WBLqCSTu1/ggrc43m5ddv3TKNI9UBpAG83H2x90o4bgy2DaVQxwB+eKc5x3au9RU5gY6jqUmO3ZqQhFfbHnnGZdc/dd+KNpuMDt7kBbWnnGY+277rkbSBgY7dWrYmS2QK3ZK2YSXGzGPwSSwzPf/EJzeOxn4pzeR7bsF/tTg0apA171oAVyrVDWlzsA0Ek7hiUxQS2AuYflJZKdmAaxxdUdjGENbtO8nLgVnadKTjnvRdsrmtVdUdm90x9Uah2CB2JMpiN4zHDIjevRYTCqnH4nKr1szITZ4wA6XWGMTtg5J1nqv9odHIiJLdqJpkFu7xHyVK1mvXr3jeuhlMtx+jNLVLPUvUXlmPYRscMiF6NoLlrSrgNqkUquWPUd7rjlwPivO3Uwcx+ChqU9hjVuWethoVVrv3G068obHq3LGwc7Yqo1tbzg4s6XlI7V48wYDsW35FcrMfya0OFxwu03OOROHNk7DOGzLWIyekLM6lVdRPsOc3LWDnOeIhJw1OVPNTfz/gZWkp2mgeo0a8oI4Tr71u+SmlTXs7bxl7Oi7fGtYJ1TCDxRehNKvoY0yOlODhgYce5LxmGdanZboKhWVOWuzPS4TS1Z7QHK3nnXKzW03nqwcHbscitESvN1KcqcsskdaMlJXRl+WtYc0aRyeJcZi6A5jWn7Tm9xXnVqsdOmXt54l7HFpBpOGLTBxvRqK3XLaoLxZEl9ING4X7xP/ABYe3UC58kAue89Ladc7CipytoSVNtXPRdC2trNHUXPcGtFMSTgMys7b+W9OYpsc7eeiO7EqotNOvaG0qLR0KDA3PAviXnecY7OKgr8m6rDiw8RiOwqoqN9WXlk1exas5aAtcHMIJHRIdMGDGoa4QNPlK5rwXVsBjDg6CdmAxjiqqrYXNzBChdTwM8MfPim5YsU42d2eh2XlNRqVKbBf/SyGuuENkZ4nON0q8awgwV5po/Sv6SgDdApuIb1QemZMhoPdqXprHXqUNIvFvRdrE5YHsQTVgo6h9FuCnCpNCcoBVdzbhdqQSMIvBpg55GQcNyugs7+IxHK/Vd7p8ihrCwc23Pqt9o7BvU9poB7C1wlrhBH9kGNAUdTI1dZ3xRwcbWZUk90GXPe+074pj7KCcZMGes7PLahHaBp7/tH4rn5laMi77R+KZeHd/T8gersvr+A7mt7tftO+Ka5m92rWUCdCt+vU+25c/MY/wBSr/7Cp6O/t+Sert7hj7ICQTMjEdLbIPmVE5pBPSdGrEYeCi/NJ1Van2ymHQ7v9ap9pGsn7vYq8uxPed9Z3h8EkL+ZXf69TvSRf+ff2KvLt7lwFRcsNJXKPNjrVZHBrYLu/AdpV+1i8/5VWovtbxqpwwboxPeSVqwdLzKqXbUTiJ5IFZSHbhPoiAR2xnrjUhaDsd0KV1MHHWNYwK9NFaHHkzhddMaiiWFVlpq9HPflgRtHBEaPtBLROcBGCWTHKOqozVAIxxPennFU0RMGtDNalr2x1Uhz5kBrZOZDRDSdpgATuSf87UMBBOOBiMO/zS88E7Nq4eWTV0tDloZr2oFsl7RMADvLiY7grS04tVNbHltRjMWuID2zhIcXXTjw8VG0tyRTYTTlzzOo4blqqHL9tKlFVrnuYMXAjpRtnXljrWWo1pbGWMuGufkoe2MYQQTmIXD8SavGL+Z1sFC8ZS/gNtWlH2uqahAbIAug9UAdEY+e8oN1mxcTUAuh7rpObhdDYJzPSP2VVUn1Q8AMJ9noE4xt15LZ6LsbXMa+o0UziBzkNujKQCuRN+XsdCMk0E6CoODG4FX9UHmyIx4fgsroWs9gaGk4uulhJP8AMNQ4blY6Rr1RUDWuddLoMOLVky+s3KXoKzSowIOY71n69LBaOpRc4uvNwbImZB4FAWfRPOucJDQMdpPBNpyUNBNSDm7mcr6NhocHXjeLi0YXRgRJ25ogcp68Niq5kA4t18fLsUNpo1GVKlIQ4NdE3RjMHHfigXWmN3b6ABdCKurs5krp2L+x8qa1Bwcx4eSSTfF6ScztGvXrXq+gNIOtNnp1QGi+JLZxBBIPiCvBKbtvgvQORnLK0UmClzHOsb1XXbrmjEwTgHDExKRWgmroKnI9N5l/1fFQc/iBGZjNVDeWFRwI5hzMD0nasDBiccY1hLRFrLw2YN1x6QiCBIAgZatayZWPuXRKZKRKbKsq46UpTZSlQh2UpXEpVlHZSXElZAbk3p5lpYSwyWEB0ZGcQRuIWP5aUwLa4t1tYTxiD4AJ30dU2g1mgQAG4cC4KXlzQuVKdSOi5tzg5pJjuPgV0/D5pVkZsZBqDRRUwCcJ7vxRL4AlB/lF2IHYF0ulvTg7BEjDbt8l6daHFYJarU0EZid2AKVKrddPsxhuIzCPEkgAANiZujwnBRVLLjlGvFIr1/Jg5vgdRo+bNQRHZ6jnEuIziNwGKs6FInM9ir3VmtQlTSzwCWZCczExqB+c15yricRiXZOy7I7tPD0MOrvf4miNAakDb4DCTq1qtsPKK+0wDhF7dM/A9ybbNJGrFNgO065y8FjjQk5WsaZVo5b3D9D6dFOOdZfaQYMAuBGGG0ThG8Kl5RV3Va4qO6znHPOMC3hGxF0LD0SXjGctkbY24K40JoSnarSGVC4SwlpaQCHCNoxwnuXcpUnRg61Tj6o4tWoqk1CH4ZQ/lN5hAwcAAe9Q2azy7EnI/wBxvXpH/SekJu13w6QJDJ8ty5obkI2jVPOPvADouuQzXneMExugeVT8Rw8k5WvJLTQkcNVXpvpzqYVjg2mWEF0uDrxBvYAiAdmPgoPzjcwYA3h+C9drWKnTMtc0HaGMBPbElUZ5K2cmblUydRc0Y+8R4LgKquUdNw7MqtBWxh5lzj4TjEDDvV1RtAc4+02AcRkdyorfo+nQtDQ3qlvVDg97XDOROE4eKKrZywOaIxll0HuPigcFub6c7xH6ZtEyAgdDVgL4BhxykSMIJnXsQ1stkYa8t6k0fot7qNerfNPmg0kjWXOaLk+7J7tqig2gJ1MuxJQ5HUmzUquJvEuJcQxpJxnGSpX0rG3VTJ/cpBx+04EFVVRs4klx2kyfFcaPntVOTe7M2RFkK9Jv7Og3i8x/xY0+if8AnCociG7mNa3xN8nwUNDqjifROhFHYXLRkVoBIlxve9LvvE+ELT8lB+rUycSb33nKgFAOidsrSck2/qtL3T4kpi2BZcFqYQpHAqMtO1CQbeSvLjmlNMqFkkrqYF28oQdKSbKSsow3IqtzdergTLfJy0PKCkbRQcy7jg5uOIc3Ed+I7VT6ApBlsqg4TfAHBwK1NRsjJKp1XFKSNFeCcmmeaU+lOwO7chhu/uuPGPoNW5X3KLRPMl1dregTLwMbpPtcDr2HiqChUa7G8J4ifFezw2JjiKakv5POVqLpSsw6m7ISMtarrfbOmQNWG7DP1RvUEnIAk9m9Z9+OLsScYGUnYqxlGVaKgv5DwtVUpOTCrM3nCZPRGe07girHRvG8Rhk0agB8mO/WhqVK7SicXQDxcRPmrN5iI3QioYaFOyS293+AK1edR3YqWi6TSXNYAXZ7NerIZlS0qDWjogDbAUjHYJr6kAlbMsVsjLmb3ZX2g9OBG0nhDoHgrDk9agy006j8ucE7QD0Z3Zyqy0k3wBnEdrsXFOvdERlr3pNSCnFxfI6EsrTR7FpbStJjS01GjImSMIxyzVBX05ShzgHvAxLjDKfeS0eBWS0LyhFOiWGk1xBcbzjwwIjVM4nIqlNZ9eqS9xLA69d9mdUDILz2H8MlWlrstL/Y6tXFxpo0Vs+kFwnmKTW73Y+UT2qktPKO1VpvVXBuxsMB+zCHtfWgbY78z3eaDtdQkhrTAA6RXbh4fQo6qN/mYHiqk+bHadch0swjWryyaRdUwqVrg2hhII3ET3EKkslPoztPcNXqrCkwDjuTKmCpV+ta9wY4qpR6HoaiwjRtHpVHV679gZcbPa4FDcoOV3O0eZoUhQokzHtO2Ekb889WKpgBsx3oO1PkkDUP7qLw+jT1SuD/AJlWpuOs1oc0DWIGaLZaAct2EYoZtOGjgO1T0aO3BZsR4VTrarRj6WPlT0eqLOznoDt9E9DUSRA1alOGGV53EYSphnaf1OlTrwraxCqJWj5LD9To+40rODJaTk2IslD+GzyCzrYYy0lNJXCU2VCCK4kXLkqiHZSlNJXJVkHJJsrihCJthY2s4hokk4xiZ3oqo4Qq606dsrHG9VD3awyXnuYIHagqvLNowpUTxcQwdzbxPggVGy9TGud3oi4dRLgRdJBEGRgRrBnNZDTX0fHF9nA2mmXZe6TgOB70RW5TWh+TmsH7jRPe+94Qq60VXVOu9zz+84u8DgE+jU8h3gxU6fmK0ihBute0gtINwg6j3wciuMYC7GdmOo/PmURamAVXNIEGCAcsguGldyyXr8PU8ynGXc4NaOSbiD123ROoFp7iEbMuUNrbLCNxSbXBEA4kSTsCaupi/wBIQ6p04G/siJUgbew3ptKkMCNQjsScbpzO3AY/gmAAFrH6R+4NntyHj4JlNwOAgtA6xxmOsROWM4rpxZVcfaeB3EADvXHtxuxgAL2/6rPUqoQzO4UpWQ6q/o4DPVtnqg8c42ImhRutA7+OtQ2cXnTmG69rtZ9AiapgFaUIfYrrRW6Tjs88p80OaJuxrdmpWUwXDipWNvOnVPz5Jdrjr20HvskAQdcdyJZTjPDWh2uMncZ7NaJp1ZRWVxbbsddtQzafRJ2495A9FNaKsN4mE271hsa3zKtq7ItEF09U5QFylULidg9U55hk7GpWSn0RvM/BWlqkA3o2TEQCTkiLPVlR1hh3+GPooapuGRtWfF4ZV6bi/wCsZh67pTTRYvd0TwPktRoHCy0f4TPuhY6pXBpuI+qfIrY6HP6vS/hs8gvCyi4txe6PTJp2aDpTSVwlNJQlnSVyU0rkqiDiVyU2VyVCD5STJSVkPPabcO0olpxQ1LXx9ApWpY8lFSGndOWfBCi13hInCfDDzBU9M+aGszYdVb+8HDg4T5hyJbFcguk3dNjvrCPnvUky3hmuabb+iB+qQfT4KOjUkA6nCD8969N4XUzUsvY4uOhadx7qQOahsEODcMABO8/3UjZc0CY1Hbgm6NADBvnzK6f6l8vsYv0h7XDM5IQWm9LwMBgB9b5wTLfWwDG5uMdmtPr9CmGt3NHxTFqBsce660A43MXfvPP4nx3IEvOQ6zjj25n04BK21Yhg1CXcTl4T3qfRdDN5z1eqfa3pQHGZhlCiA0NGpNtR6KmyQ1tRvRC46sHpthrjtwHap6LIwjV5pjmwAO09vyUTRGBPzggsG2QNZ0lPRbA8E0Nl3zip4hWimwepi9o2FSMbNR/uj1UdAS/xUln6790eRRR1BloOtjwYaN34IprY7EDZ2y4bkde2bUUd7gS7BBbIbxI7wUNbRLDwlF0my0RnI+fNDVBq4hE0LT1ABaIY8ai0kdxXoWi3/oafuN8gvMLbIpuu9YAx/KgLFyptNMQ2s8AZAmQOwyF5HxTD2q5lyehwNS9Oz4PaLy5K8usv0jWlvWuPG9sHvbHkrmyfScw/tKTm72kOHjC47pyOhc3EppKz9m5c2V/+Zd95pHjEeKsaOm6L+rVpn+dvxQuLRdw4lclNbUkYY8FyUJB0pJspKEPP6b+l4+A+Cmv60K2bxiOqM+3vTm0zAkngMB4Y+KEeTGsATJjdr7lDfJqF4GYu44ZGQdpzOrWnBoEwIXD8VLksRW5hcxwJ1HACBtG06lV6MrSDTPEfPirduuVnKzLjyBm04ei6vh1TLJmHFwzJFxSrFpIdxmZx/FNsj4aR9Rzge0k+RUFO1hwBOYwOAkT5qJtphzgJgkHwg+S7+dXRycrswuxtvVC49i7VtElzz1WYDedcdqYK55uAInAduzh6KO1gANYMm4njq+PctdPuIlq7EVGiXu3uMlX1OkAABkEJo2z3ReOZRzVphHkRUlwcLMkHVEv7YR05lBUziTskq5AwIqr8e3yw+eKMpCGhAAdJWZGCEN7HAzWlVGCewplqd0Y2omgE9SGyjEncm2Q9F7tpPw9E5huscfnAFNptii3fj34qR2LluSWXC8dmCkpSe/FNYIpnepLE6WTtxVxAkWdJ0NQFU4nj8EXRd0ZywyKErNxPYjFIrXMlztuff/bxRTNH03NBLQZ3KvZXHOADeO3+4V7ow9Aj6p88R6rzXjUHKiprh/8ATueHSy1HF8r/AIVdbk1SOqOB+KArck/qv7x6rXGzhNNBeVVaa5O44IwlTk9VGUHtjzQtSxVW5sPdK9CNLcFE6zbkxYmXKB8tGApWyow9FzmHcSPJWVn5ZWunhzzjGp4DvvCVe12UzIi/7onxyHaUDaNF0znTcN4g/dJPgmqtF7oBwfDOt+ka0RiKZ/kPo5JAO0LRnrnvHquIs1Pt7FZZFzSd0x7vr+KkfVAE747eGaFpvxbwd/SpQc1naNJ11VxmGwP3s+4fgnE4DimudmuXvNUQcfNU1ujnTOEgGewK5qHAKj0sOmN48pHwWzBSy1DNiFeBNToDWJ3jXuPcuspxUHRwc3aJgEY+KgpPPRE4YYTmn0qxvNu4G85sHLL1uhelulY47T1CXYOBOTZw3/MJtmYXPk44z2/PklXdeMREZ7z8+aJ0ayXYZBb1xFGV7XZYBupPyTSU01JWpGRiqHolB1DDCdbj5Im0P6KDtZ6rdgkqmHEZZmkkbz4K1IQFjZ0grIBDFEmzjWoe0nEIxoQdUTUgIpIGL1GWtsUY1ugd6fVENaNn9k6uQ57RsN7uwHiR3KS0t6TR8/OCJqyKT1IrU6KHZ64p9hm7GwkdxhD6ZMNa0ZEx6qek+H8RI+e5RbkexYTh2Ia0vhrjsbJ8VICgdLVIY/3G+ZRSdkLiruxTWSkXCRnN6e3NX+iK/wCkGx7fxHqq/QtD9FeOsQPnilY6l1zD9R109/wK5mJpeZh5R7r34OhRqZa6fZmqcE28utMyUNaHkvawGAQ5xIwJAgQD257B3fP7HqQm4VXWqn0yajXOZhdgXmjDG80YzOuD2KV1hp/VBO/E95xQRtDw54pkQwxceS50fWEkEA6gSRvCKK7FMsKL6bx0HNdGoRh2ZhNdZAdWHmgjbaVRoLx08RdbPOBwziOkNupFWOo6705zN29F6NV6MJVNWImMNkbs8klOXpIbhGbp5t/mUzMykktTBR3auHV2JJISxxy7lV6WzH83okktOF/2ITX6GMoDq8fRCtPTH8R3k5JJehrbx+ZyYclg3UrHRfofRJJdSnuYanSEvUVPN3FJJazIdrez860JX/aO4BJJCw4hFm/ajijm5rqSuIMyVuSAp9c9qSSKXAMeRUv2p4DzKfaOu3j6pJKS2ItwXTJ6nvKQHps934JJKuQn0oPaq7S/Uqe63zKSSup0gUupHdDn9E3ggqv+Z74SSWeXQv7wOj1v+8mqpHyVfp10UpGBDmwdYxAwOrM96SS+cx6z172LBvoFU6fEMvDMDA6xlkdSSSkOpElsS6Kb+0Ou+cdeaNqpJIZ7lrYV0bEkkkBZ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1870" name="Picture 14" descr="http://news.medill.northwestern.edu/uploadedImages/News/Chicago/Images/Science/IMG_3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13213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2" name="Picture 16" descr="http://www.documentary.org/images/magazine/ProjectBrotherh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24000"/>
            <a:ext cx="42396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6204" y="345394"/>
            <a:ext cx="8516937" cy="709613"/>
          </a:xfrm>
        </p:spPr>
        <p:txBody>
          <a:bodyPr>
            <a:noAutofit/>
          </a:bodyPr>
          <a:lstStyle/>
          <a:p>
            <a:endParaRPr lang="en-US" altLang="en-US" sz="4300" b="0" i="1" cap="none" dirty="0" smtClean="0"/>
          </a:p>
        </p:txBody>
      </p:sp>
    </p:spTree>
    <p:extLst>
      <p:ext uri="{BB962C8B-B14F-4D97-AF65-F5344CB8AC3E}">
        <p14:creationId xmlns:p14="http://schemas.microsoft.com/office/powerpoint/2010/main" val="306399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smtClean="0">
                <a:latin typeface="Tw Cen MT" pitchFamily="34" charset="0"/>
              </a:rPr>
              <a:t>The Strategy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3958" r="10938" b="4167"/>
          <a:stretch>
            <a:fillRect/>
          </a:stretch>
        </p:blipFill>
        <p:spPr bwMode="auto">
          <a:xfrm>
            <a:off x="609600" y="84138"/>
            <a:ext cx="81534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79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2327" y="637308"/>
            <a:ext cx="68995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then can we proactively organize our resources to shift the power enough to win the change we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want—and have more capacity to win more over time</a:t>
            </a:r>
          </a:p>
          <a:p>
            <a:r>
              <a:rPr lang="en-US" sz="2400" dirty="0" smtClean="0"/>
              <a:t>Since power is a kind of relationship tracking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1) </a:t>
            </a:r>
            <a:r>
              <a:rPr lang="en-US" sz="2400" dirty="0" err="1"/>
              <a:t>What!do!WE!want</a:t>
            </a:r>
            <a:r>
              <a:rPr lang="en-US" sz="2400" dirty="0"/>
              <a:t>?!</a:t>
            </a:r>
          </a:p>
          <a:p>
            <a:endParaRPr lang="en-US" sz="2400" dirty="0"/>
          </a:p>
          <a:p>
            <a:r>
              <a:rPr lang="en-US" sz="2400" dirty="0"/>
              <a:t>2) </a:t>
            </a:r>
            <a:r>
              <a:rPr lang="en-US" sz="2400" dirty="0" err="1"/>
              <a:t>Who!has!the!RESOURCES!to!create!that!change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3) </a:t>
            </a:r>
            <a:r>
              <a:rPr lang="en-US" sz="2400" dirty="0" err="1"/>
              <a:t>What!do!THEY!want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 smtClean="0"/>
              <a:t>4)</a:t>
            </a:r>
            <a:r>
              <a:rPr lang="en-US" sz="2400" dirty="0" err="1" smtClean="0"/>
              <a:t>What!resources!do!WE!have!that!THEY!want!or!need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07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5" y="415637"/>
            <a:ext cx="8961067" cy="52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7" y="1357745"/>
            <a:ext cx="8128290" cy="412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4" y="5735782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@</a:t>
            </a:r>
            <a:r>
              <a:rPr lang="en-US" sz="2000" b="1" dirty="0" err="1" smtClean="0"/>
              <a:t>bhangrajay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8533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arm5.staticflickr.com/4142/4738139547_5156160101_o_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https://farm5.staticflickr.com/4142/4738139547_5156160101_o_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26403"/>
            <a:ext cx="8177054" cy="578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78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2175164"/>
            <a:ext cx="8922326" cy="382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4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harvard primary care progress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30" y="1994042"/>
            <a:ext cx="6619298" cy="44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36" y="346798"/>
            <a:ext cx="2819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0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2865" y="2267310"/>
            <a:ext cx="8785654" cy="222849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pPr algn="ctr" defTabSz="914400"/>
            <a:r>
              <a:rPr lang="en-US" sz="4300" dirty="0" smtClean="0">
                <a:solidFill>
                  <a:prstClr val="white"/>
                </a:solidFill>
              </a:rPr>
              <a:t>Public Narrative</a:t>
            </a:r>
            <a:endParaRPr lang="en-US" sz="43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4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Public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am I called to do</a:t>
            </a:r>
          </a:p>
          <a:p>
            <a:r>
              <a:rPr lang="en-US" dirty="0" smtClean="0"/>
              <a:t>What my community is called to do</a:t>
            </a:r>
          </a:p>
          <a:p>
            <a:r>
              <a:rPr lang="en-US" dirty="0" smtClean="0"/>
              <a:t>What we are called to do now…</a:t>
            </a:r>
          </a:p>
          <a:p>
            <a:endParaRPr lang="en-US" dirty="0" smtClean="0"/>
          </a:p>
          <a:p>
            <a:r>
              <a:rPr lang="en-US" dirty="0" smtClean="0"/>
              <a:t>Who is calling me</a:t>
            </a:r>
          </a:p>
          <a:p>
            <a:r>
              <a:rPr lang="en-US" dirty="0" smtClean="0"/>
              <a:t>Why these people</a:t>
            </a:r>
          </a:p>
          <a:p>
            <a:r>
              <a:rPr lang="en-US" dirty="0" smtClean="0"/>
              <a:t>And why here now in this place</a:t>
            </a:r>
          </a:p>
          <a:p>
            <a:endParaRPr lang="en-US" dirty="0" smtClean="0"/>
          </a:p>
          <a:p>
            <a:r>
              <a:rPr lang="en-US" dirty="0" smtClean="0"/>
              <a:t>STORY OF SELF, STORY OF US, STORY OF NOW</a:t>
            </a:r>
          </a:p>
          <a:p>
            <a:r>
              <a:rPr lang="en-US" dirty="0" smtClean="0"/>
              <a:t>LEADERSHIP ART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64720" y="1619250"/>
            <a:ext cx="1506016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Narrative Interwoven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46" y="1417638"/>
            <a:ext cx="7220695" cy="515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 and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of us experience our values through our emotions</a:t>
            </a:r>
          </a:p>
          <a:p>
            <a:r>
              <a:rPr lang="en-US" dirty="0" smtClean="0"/>
              <a:t>Martha Nussbaum: because we experience value through emotion, trying to make moral choices without emotion </a:t>
            </a:r>
            <a:r>
              <a:rPr lang="en-US" dirty="0" err="1" smtClean="0"/>
              <a:t>inormation</a:t>
            </a:r>
            <a:r>
              <a:rPr lang="en-US" dirty="0" smtClean="0"/>
              <a:t> is futile</a:t>
            </a:r>
          </a:p>
          <a:p>
            <a:r>
              <a:rPr lang="en-US" dirty="0" smtClean="0"/>
              <a:t>Engaging HEART, HEAD, and HANDS</a:t>
            </a:r>
          </a:p>
          <a:p>
            <a:r>
              <a:rPr lang="en-US" dirty="0" smtClean="0"/>
              <a:t>Leadership requires engaging others in purposeful action by mobilizing feelings that can facilitate it to challenge feelings to inhibit 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9_Custom Design">
  <a:themeElements>
    <a:clrScheme name="Custom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C1C1C"/>
      </a:accent2>
      <a:accent3>
        <a:srgbClr val="5AB59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128</TotalTime>
  <Words>813</Words>
  <Application>Microsoft Office PowerPoint</Application>
  <PresentationFormat>On-screen Show (4:3)</PresentationFormat>
  <Paragraphs>88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Equity</vt:lpstr>
      <vt:lpstr>19_Custom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Public Narrative</vt:lpstr>
      <vt:lpstr>Public Narrative Interwoven</vt:lpstr>
      <vt:lpstr>VALUES and EMOTIONS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started all of this?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Ambrose Leadership Institute AMSA Public Narrative as a Leadership Tool September 19th, 2010</dc:title>
  <dc:creator>Jay Bhatt</dc:creator>
  <cp:lastModifiedBy>Jay Bhatt</cp:lastModifiedBy>
  <cp:revision>14</cp:revision>
  <dcterms:created xsi:type="dcterms:W3CDTF">2010-09-19T22:35:29Z</dcterms:created>
  <dcterms:modified xsi:type="dcterms:W3CDTF">2015-11-21T16:11:39Z</dcterms:modified>
</cp:coreProperties>
</file>