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9" r:id="rId3"/>
    <p:sldId id="266" r:id="rId4"/>
    <p:sldId id="263" r:id="rId5"/>
    <p:sldId id="269" r:id="rId6"/>
    <p:sldId id="271" r:id="rId7"/>
    <p:sldId id="273" r:id="rId8"/>
    <p:sldId id="307" r:id="rId9"/>
    <p:sldId id="314" r:id="rId10"/>
    <p:sldId id="315" r:id="rId11"/>
    <p:sldId id="316" r:id="rId12"/>
    <p:sldId id="317" r:id="rId13"/>
    <p:sldId id="318" r:id="rId14"/>
    <p:sldId id="320" r:id="rId15"/>
    <p:sldId id="321" r:id="rId16"/>
    <p:sldId id="322" r:id="rId17"/>
    <p:sldId id="323" r:id="rId18"/>
    <p:sldId id="325" r:id="rId19"/>
    <p:sldId id="267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262" r:id="rId28"/>
    <p:sldId id="308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50" r:id="rId46"/>
    <p:sldId id="295" r:id="rId47"/>
    <p:sldId id="312" r:id="rId48"/>
    <p:sldId id="351" r:id="rId49"/>
    <p:sldId id="352" r:id="rId50"/>
    <p:sldId id="353" r:id="rId51"/>
    <p:sldId id="354" r:id="rId52"/>
    <p:sldId id="355" r:id="rId53"/>
    <p:sldId id="356" r:id="rId54"/>
    <p:sldId id="306" r:id="rId55"/>
    <p:sldId id="257" r:id="rId5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80C0"/>
    <a:srgbClr val="A5DDF8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604" autoAdjust="0"/>
  </p:normalViewPr>
  <p:slideViewPr>
    <p:cSldViewPr>
      <p:cViewPr varScale="1">
        <p:scale>
          <a:sx n="84" d="100"/>
          <a:sy n="84" d="100"/>
        </p:scale>
        <p:origin x="11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Members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Domestic Meds - 62%</c:v>
                </c:pt>
                <c:pt idx="1">
                  <c:v>International Meds - 8%</c:v>
                </c:pt>
                <c:pt idx="2">
                  <c:v>Premeds - 28%</c:v>
                </c:pt>
                <c:pt idx="3">
                  <c:v>Graduate - 1%</c:v>
                </c:pt>
                <c:pt idx="4">
                  <c:v>Physician - &lt; 1%</c:v>
                </c:pt>
                <c:pt idx="5">
                  <c:v>Supporting - &lt; 1%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27357</c:v>
                </c:pt>
                <c:pt idx="1">
                  <c:v>3622</c:v>
                </c:pt>
                <c:pt idx="2">
                  <c:v>12390</c:v>
                </c:pt>
                <c:pt idx="3" formatCode="General">
                  <c:v>456</c:v>
                </c:pt>
                <c:pt idx="4" formatCode="General">
                  <c:v>130</c:v>
                </c:pt>
                <c:pt idx="5" formatCode="General">
                  <c:v>107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42290344774795"/>
          <c:y val="0.20435716043307101"/>
          <c:w val="0.28157709655225099"/>
          <c:h val="0.559332349081364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38640A-2BD7-42F8-8332-07465123C7A4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30EE25-C5D0-4CC6-93F4-49038EF6E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0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6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11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9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84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5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1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90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67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49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57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80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3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60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60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60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60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52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5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09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05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3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17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99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7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71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82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146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5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11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59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067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68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9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997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047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93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015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1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836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765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463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396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87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0EE25-C5D0-4CC6-93F4-49038EF6E3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0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/>
          </p:cNvSpPr>
          <p:nvPr userDrawn="1"/>
        </p:nvSpPr>
        <p:spPr>
          <a:xfrm>
            <a:off x="-6790" y="6020554"/>
            <a:ext cx="9150790" cy="837446"/>
          </a:xfrm>
          <a:prstGeom prst="rect">
            <a:avLst/>
          </a:prstGeom>
          <a:solidFill>
            <a:srgbClr val="0080C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00" b="1" dirty="0" smtClean="0">
                <a:solidFill>
                  <a:schemeClr val="bg1">
                    <a:alpha val="71000"/>
                  </a:schemeClr>
                </a:solidFill>
              </a:rPr>
              <a:t>YOUR VOICE. YOUR GOALS. YOUR VISION. YOUR PASSION</a:t>
            </a:r>
            <a:endParaRPr lang="en-US" sz="2900" b="1" dirty="0">
              <a:solidFill>
                <a:schemeClr val="bg1">
                  <a:alpha val="71000"/>
                </a:schemeClr>
              </a:solidFill>
            </a:endParaRPr>
          </a:p>
        </p:txBody>
      </p:sp>
      <p:pic>
        <p:nvPicPr>
          <p:cNvPr id="8" name="Picture Placeholder 34" descr="logo-box.jpg"/>
          <p:cNvPicPr>
            <a:picLocks noChangeAspect="1"/>
          </p:cNvPicPr>
          <p:nvPr userDrawn="1"/>
        </p:nvPicPr>
        <p:blipFill rotWithShape="1">
          <a:blip r:embed="rId2" cstate="print"/>
          <a:srcRect t="396" b="62291"/>
          <a:stretch/>
        </p:blipFill>
        <p:spPr>
          <a:xfrm>
            <a:off x="6854322" y="97636"/>
            <a:ext cx="2233620" cy="740564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7924800" y="5651212"/>
            <a:ext cx="12281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www.amsa.org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4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6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4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3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2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2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AD7A-334D-460D-9CE2-F96F8C8A07DE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B371A-2341-46FA-9652-32E806B6AD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2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3tZYePplu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youtu.be/DxfdcxapIG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image" Target="../media/image25.pn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gif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_5VY2mh-kE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/>
          </p:cNvSpPr>
          <p:nvPr/>
        </p:nvSpPr>
        <p:spPr>
          <a:xfrm>
            <a:off x="-6790" y="6020554"/>
            <a:ext cx="9150790" cy="837446"/>
          </a:xfrm>
          <a:prstGeom prst="rect">
            <a:avLst/>
          </a:prstGeom>
          <a:solidFill>
            <a:srgbClr val="0080C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00" b="1" dirty="0" smtClean="0">
                <a:solidFill>
                  <a:schemeClr val="bg1">
                    <a:alpha val="71000"/>
                  </a:schemeClr>
                </a:solidFill>
              </a:rPr>
              <a:t>YOUR VOICE. YOUR GOALS. YOUR VISION. YOUR PASSION</a:t>
            </a:r>
            <a:endParaRPr lang="en-US" sz="2900" b="1" dirty="0">
              <a:solidFill>
                <a:schemeClr val="bg1">
                  <a:alpha val="71000"/>
                </a:schemeClr>
              </a:solidFill>
            </a:endParaRPr>
          </a:p>
        </p:txBody>
      </p:sp>
      <p:pic>
        <p:nvPicPr>
          <p:cNvPr id="5" name="Picture Placeholder 34" descr="logo-box.jpg"/>
          <p:cNvPicPr>
            <a:picLocks noChangeAspect="1"/>
          </p:cNvPicPr>
          <p:nvPr/>
        </p:nvPicPr>
        <p:blipFill rotWithShape="1">
          <a:blip r:embed="rId3" cstate="print"/>
          <a:srcRect t="396" b="62291"/>
          <a:stretch/>
        </p:blipFill>
        <p:spPr>
          <a:xfrm>
            <a:off x="228600" y="152400"/>
            <a:ext cx="3048000" cy="1010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24800" y="0"/>
            <a:ext cx="1219200" cy="5943600"/>
          </a:xfrm>
          <a:prstGeom prst="rect">
            <a:avLst/>
          </a:prstGeom>
          <a:solidFill>
            <a:srgbClr val="A5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0"/>
          <a:lstStyle/>
          <a:p>
            <a:r>
              <a:rPr lang="en-US" sz="2500" b="1" dirty="0" smtClean="0"/>
              <a:t>   </a:t>
            </a:r>
            <a:r>
              <a:rPr lang="en-US" sz="3500" b="1" dirty="0" smtClean="0"/>
              <a:t>CORE LEADERSHIP FORUM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0" y="0"/>
            <a:ext cx="228600" cy="59436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001000" y="5410200"/>
            <a:ext cx="1066800" cy="231531"/>
            <a:chOff x="7543800" y="5102469"/>
            <a:chExt cx="1066800" cy="231531"/>
          </a:xfrm>
        </p:grpSpPr>
        <p:pic>
          <p:nvPicPr>
            <p:cNvPr id="8" name="Picture 7" descr="FaceBook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400" y="5105400"/>
              <a:ext cx="228600" cy="228600"/>
            </a:xfrm>
            <a:prstGeom prst="rect">
              <a:avLst/>
            </a:prstGeom>
          </p:spPr>
        </p:pic>
        <p:pic>
          <p:nvPicPr>
            <p:cNvPr id="9" name="Picture 8" descr="youtube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2000" y="5102469"/>
              <a:ext cx="228600" cy="219808"/>
            </a:xfrm>
            <a:prstGeom prst="rect">
              <a:avLst/>
            </a:prstGeom>
          </p:spPr>
        </p:pic>
        <p:pic>
          <p:nvPicPr>
            <p:cNvPr id="10" name="Picture 9" descr="Twitt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7200" y="5105400"/>
              <a:ext cx="228600" cy="228600"/>
            </a:xfrm>
            <a:prstGeom prst="rect">
              <a:avLst/>
            </a:prstGeom>
          </p:spPr>
        </p:pic>
        <p:pic>
          <p:nvPicPr>
            <p:cNvPr id="11" name="Picture 10" descr="amsa_logo_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3800" y="5105400"/>
              <a:ext cx="167054" cy="20682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924800" y="5651212"/>
            <a:ext cx="12281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www.amsa.org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2" r="6666"/>
          <a:stretch/>
        </p:blipFill>
        <p:spPr>
          <a:xfrm>
            <a:off x="569272" y="1379547"/>
            <a:ext cx="6593528" cy="44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Membership Dues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173475"/>
            <a:ext cx="868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000"/>
              </a:spcAft>
              <a:buFont typeface="+mj-lt"/>
              <a:buAutoNum type="arabicPeriod"/>
            </a:pPr>
            <a:r>
              <a:rPr lang="en-US" sz="3000" dirty="0" smtClean="0">
                <a:solidFill>
                  <a:srgbClr val="336699"/>
                </a:solidFill>
              </a:rPr>
              <a:t>Premedical </a:t>
            </a:r>
            <a:r>
              <a:rPr lang="en-US" sz="3000" dirty="0">
                <a:solidFill>
                  <a:srgbClr val="336699"/>
                </a:solidFill>
              </a:rPr>
              <a:t>Students - $75</a:t>
            </a:r>
          </a:p>
          <a:p>
            <a:pPr marL="514350" indent="-514350">
              <a:spcAft>
                <a:spcPts val="2000"/>
              </a:spcAft>
              <a:buFont typeface="+mj-lt"/>
              <a:buAutoNum type="arabicPeriod"/>
            </a:pPr>
            <a:r>
              <a:rPr lang="en-US" sz="3000" dirty="0" smtClean="0">
                <a:solidFill>
                  <a:srgbClr val="336699"/>
                </a:solidFill>
              </a:rPr>
              <a:t>Domestic Medical Students - $75</a:t>
            </a:r>
          </a:p>
          <a:p>
            <a:pPr marL="514350" indent="-514350">
              <a:spcAft>
                <a:spcPts val="4000"/>
              </a:spcAft>
              <a:buFont typeface="+mj-lt"/>
              <a:buAutoNum type="arabicPeriod"/>
            </a:pPr>
            <a:r>
              <a:rPr lang="en-US" sz="3000" dirty="0" smtClean="0">
                <a:solidFill>
                  <a:srgbClr val="336699"/>
                </a:solidFill>
              </a:rPr>
              <a:t>International Medical Students - $75</a:t>
            </a:r>
          </a:p>
          <a:p>
            <a:pPr marL="514350" indent="-514350">
              <a:spcAft>
                <a:spcPts val="2000"/>
              </a:spcAft>
              <a:buFont typeface="+mj-lt"/>
              <a:buAutoNum type="arabicPeriod"/>
            </a:pPr>
            <a:r>
              <a:rPr lang="en-US" sz="3000" dirty="0" smtClean="0">
                <a:solidFill>
                  <a:srgbClr val="336699"/>
                </a:solidFill>
              </a:rPr>
              <a:t>Graduate </a:t>
            </a:r>
            <a:r>
              <a:rPr lang="en-US" sz="3000" dirty="0">
                <a:solidFill>
                  <a:srgbClr val="336699"/>
                </a:solidFill>
              </a:rPr>
              <a:t>Students - $10</a:t>
            </a:r>
          </a:p>
          <a:p>
            <a:pPr marL="514350" indent="-514350">
              <a:spcAft>
                <a:spcPts val="2000"/>
              </a:spcAft>
              <a:buFont typeface="+mj-lt"/>
              <a:buAutoNum type="arabicPeriod"/>
            </a:pPr>
            <a:r>
              <a:rPr lang="en-US" sz="3000" dirty="0">
                <a:solidFill>
                  <a:srgbClr val="336699"/>
                </a:solidFill>
              </a:rPr>
              <a:t>Physician - $10 annually</a:t>
            </a:r>
          </a:p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000" dirty="0" smtClean="0">
                <a:solidFill>
                  <a:srgbClr val="336699"/>
                </a:solidFill>
              </a:rPr>
              <a:t>Supporting Students - $50 annually</a:t>
            </a:r>
          </a:p>
        </p:txBody>
      </p:sp>
      <p:sp>
        <p:nvSpPr>
          <p:cNvPr id="8" name="Plus 7"/>
          <p:cNvSpPr/>
          <p:nvPr/>
        </p:nvSpPr>
        <p:spPr>
          <a:xfrm>
            <a:off x="7467600" y="2971800"/>
            <a:ext cx="990600" cy="928920"/>
          </a:xfrm>
          <a:prstGeom prst="mathPlus">
            <a:avLst/>
          </a:prstGeom>
          <a:solidFill>
            <a:srgbClr val="4BACC6"/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4" t="13469" r="23115" b="13031"/>
          <a:stretch/>
        </p:blipFill>
        <p:spPr>
          <a:xfrm>
            <a:off x="7391400" y="1219867"/>
            <a:ext cx="1143000" cy="1647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4" t="13469" r="23115" b="13031"/>
          <a:stretch/>
        </p:blipFill>
        <p:spPr>
          <a:xfrm>
            <a:off x="7490460" y="4107127"/>
            <a:ext cx="1143000" cy="16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Domestic Medical Dues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066800"/>
            <a:ext cx="868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36699"/>
                </a:solidFill>
              </a:rPr>
              <a:t>R</a:t>
            </a:r>
            <a:r>
              <a:rPr lang="en-US" sz="3000" dirty="0" smtClean="0">
                <a:solidFill>
                  <a:srgbClr val="336699"/>
                </a:solidFill>
              </a:rPr>
              <a:t>einstated domestic medical dues as of May 1.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36699"/>
                </a:solidFill>
              </a:rPr>
              <a:t>S</a:t>
            </a:r>
            <a:r>
              <a:rPr lang="en-US" sz="3000" dirty="0" smtClean="0">
                <a:solidFill>
                  <a:srgbClr val="336699"/>
                </a:solidFill>
              </a:rPr>
              <a:t>tudents that joined prior to May 1 DO NOT pay.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There are two primary reasons for the change:</a:t>
            </a:r>
          </a:p>
          <a:p>
            <a:pPr marL="914400" lvl="1" indent="-457200">
              <a:spcAft>
                <a:spcPts val="2400"/>
              </a:spcAft>
              <a:buFont typeface="+mj-lt"/>
              <a:buAutoNum type="arabicPeriod"/>
            </a:pPr>
            <a:r>
              <a:rPr lang="en-US" sz="3000" dirty="0" smtClean="0">
                <a:solidFill>
                  <a:srgbClr val="336699"/>
                </a:solidFill>
              </a:rPr>
              <a:t>Increase member engagement.</a:t>
            </a:r>
          </a:p>
          <a:p>
            <a:pPr marL="914400" lvl="1" indent="-457200">
              <a:spcAft>
                <a:spcPts val="2400"/>
              </a:spcAft>
              <a:buFont typeface="+mj-lt"/>
              <a:buAutoNum type="arabicPeriod"/>
            </a:pPr>
            <a:r>
              <a:rPr lang="en-US" sz="3000" dirty="0" smtClean="0">
                <a:solidFill>
                  <a:srgbClr val="336699"/>
                </a:solidFill>
              </a:rPr>
              <a:t>Provide rebates to support chapter activities.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This </a:t>
            </a:r>
            <a:r>
              <a:rPr lang="en-US" sz="3000" dirty="0">
                <a:solidFill>
                  <a:srgbClr val="336699"/>
                </a:solidFill>
              </a:rPr>
              <a:t>is a BIG change and will be a hot topic this Fall</a:t>
            </a:r>
            <a:r>
              <a:rPr lang="en-US" sz="3000" dirty="0" smtClean="0">
                <a:solidFill>
                  <a:srgbClr val="336699"/>
                </a:solidFill>
              </a:rPr>
              <a:t>.</a:t>
            </a:r>
            <a:endParaRPr lang="en-US" sz="30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50" dirty="0" smtClean="0">
                <a:solidFill>
                  <a:srgbClr val="336699"/>
                </a:solidFill>
              </a:rPr>
              <a:t>What’s the Answer?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1240571"/>
            <a:ext cx="868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5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“$75 is a lot of money for a student.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What do I get for my $75?”</a:t>
            </a:r>
            <a:endParaRPr lang="en-US" sz="3500" b="1" dirty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" y="2596942"/>
            <a:ext cx="8686800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5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One-time fee for each phase of education.</a:t>
            </a:r>
            <a:endParaRPr lang="en-US" sz="3000" dirty="0">
              <a:solidFill>
                <a:schemeClr val="accent2"/>
              </a:solidFill>
            </a:endParaRPr>
          </a:p>
          <a:p>
            <a:pPr algn="ctr">
              <a:spcAft>
                <a:spcPts val="2500"/>
              </a:spcAft>
            </a:pPr>
            <a:r>
              <a:rPr lang="en-US" sz="3000" b="1" dirty="0" smtClean="0">
                <a:solidFill>
                  <a:srgbClr val="4BACC6"/>
                </a:solidFill>
              </a:rPr>
              <a:t>Tangibles: </a:t>
            </a:r>
            <a:r>
              <a:rPr lang="en-US" sz="3000" dirty="0">
                <a:solidFill>
                  <a:schemeClr val="accent2"/>
                </a:solidFill>
              </a:rPr>
              <a:t>W</a:t>
            </a:r>
            <a:r>
              <a:rPr lang="en-US" sz="3000" dirty="0" smtClean="0">
                <a:solidFill>
                  <a:schemeClr val="accent2"/>
                </a:solidFill>
              </a:rPr>
              <a:t>elcome gift, discounts, The New Physician, Action Committees, etc.</a:t>
            </a:r>
          </a:p>
          <a:p>
            <a:pPr algn="ctr">
              <a:spcAft>
                <a:spcPts val="2500"/>
              </a:spcAft>
            </a:pPr>
            <a:r>
              <a:rPr lang="en-US" sz="3000" b="1" dirty="0" smtClean="0">
                <a:solidFill>
                  <a:srgbClr val="4BACC6"/>
                </a:solidFill>
              </a:rPr>
              <a:t>Intangibles: </a:t>
            </a:r>
            <a:r>
              <a:rPr lang="en-US" sz="3000" dirty="0" smtClean="0">
                <a:solidFill>
                  <a:schemeClr val="accent2"/>
                </a:solidFill>
              </a:rPr>
              <a:t>Leadership, advocacy, public service, institutional change, etc.</a:t>
            </a:r>
          </a:p>
        </p:txBody>
      </p:sp>
    </p:spTree>
    <p:extLst>
      <p:ext uri="{BB962C8B-B14F-4D97-AF65-F5344CB8AC3E}">
        <p14:creationId xmlns:p14="http://schemas.microsoft.com/office/powerpoint/2010/main" val="17372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50" dirty="0" smtClean="0">
                <a:solidFill>
                  <a:srgbClr val="336699"/>
                </a:solidFill>
              </a:rPr>
              <a:t>What’s the Answer?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1240571"/>
            <a:ext cx="868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5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“Can I become just a local member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and not a national member?”</a:t>
            </a:r>
            <a:endParaRPr lang="en-US" sz="3500" b="1" dirty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" y="2596942"/>
            <a:ext cx="86868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No. Students must be a national AMSA member</a:t>
            </a:r>
            <a:br>
              <a:rPr lang="en-US" sz="3000" dirty="0" smtClean="0">
                <a:solidFill>
                  <a:schemeClr val="accent2"/>
                </a:solidFill>
              </a:rPr>
            </a:br>
            <a:r>
              <a:rPr lang="en-US" sz="3000" dirty="0" smtClean="0">
                <a:solidFill>
                  <a:schemeClr val="accent2"/>
                </a:solidFill>
              </a:rPr>
              <a:t>in order to participate in chapter activities.</a:t>
            </a:r>
          </a:p>
          <a:p>
            <a:pPr algn="ctr">
              <a:spcAft>
                <a:spcPts val="30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LOCAL</a:t>
            </a:r>
            <a:br>
              <a:rPr lang="en-US" sz="3000" dirty="0" smtClean="0">
                <a:solidFill>
                  <a:schemeClr val="accent2"/>
                </a:solidFill>
              </a:rPr>
            </a:br>
            <a:r>
              <a:rPr lang="en-US" sz="3000" dirty="0" smtClean="0">
                <a:solidFill>
                  <a:schemeClr val="accent2"/>
                </a:solidFill>
              </a:rPr>
              <a:t>ONLY</a:t>
            </a:r>
          </a:p>
          <a:p>
            <a:pPr algn="ctr">
              <a:spcAft>
                <a:spcPts val="25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NO EXCEPTIONS!!!</a:t>
            </a:r>
          </a:p>
        </p:txBody>
      </p:sp>
      <p:sp>
        <p:nvSpPr>
          <p:cNvPr id="3" name="&quot;No&quot; Symbol 2"/>
          <p:cNvSpPr/>
          <p:nvPr/>
        </p:nvSpPr>
        <p:spPr>
          <a:xfrm>
            <a:off x="3810000" y="3627119"/>
            <a:ext cx="1602557" cy="1554481"/>
          </a:xfrm>
          <a:prstGeom prst="noSmoking">
            <a:avLst/>
          </a:prstGeom>
          <a:solidFill>
            <a:srgbClr val="4BACC6">
              <a:alpha val="68000"/>
            </a:srgbClr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Chapters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782" y="914400"/>
            <a:ext cx="6032421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628 chartered chapters.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Approximately 230 active chapters.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Active chapters </a:t>
            </a:r>
            <a:r>
              <a:rPr lang="en-US" sz="3000" dirty="0">
                <a:solidFill>
                  <a:srgbClr val="336699"/>
                </a:solidFill>
              </a:rPr>
              <a:t>must </a:t>
            </a:r>
            <a:r>
              <a:rPr lang="en-US" sz="3000" dirty="0" smtClean="0">
                <a:solidFill>
                  <a:srgbClr val="336699"/>
                </a:solidFill>
              </a:rPr>
              <a:t>be</a:t>
            </a:r>
            <a:br>
              <a:rPr lang="en-US" sz="3000" dirty="0" smtClean="0">
                <a:solidFill>
                  <a:srgbClr val="336699"/>
                </a:solidFill>
              </a:rPr>
            </a:br>
            <a:r>
              <a:rPr lang="en-US" sz="3000" dirty="0" smtClean="0">
                <a:solidFill>
                  <a:srgbClr val="336699"/>
                </a:solidFill>
              </a:rPr>
              <a:t>chartered</a:t>
            </a:r>
            <a:r>
              <a:rPr lang="en-US" sz="3000" dirty="0">
                <a:solidFill>
                  <a:srgbClr val="336699"/>
                </a:solidFill>
              </a:rPr>
              <a:t> </a:t>
            </a:r>
            <a:r>
              <a:rPr lang="en-US" sz="3000" dirty="0" smtClean="0">
                <a:solidFill>
                  <a:srgbClr val="336699"/>
                </a:solidFill>
              </a:rPr>
              <a:t>+ have five members</a:t>
            </a:r>
            <a:br>
              <a:rPr lang="en-US" sz="3000" dirty="0" smtClean="0">
                <a:solidFill>
                  <a:srgbClr val="336699"/>
                </a:solidFill>
              </a:rPr>
            </a:br>
            <a:r>
              <a:rPr lang="en-US" sz="3000" dirty="0" smtClean="0">
                <a:solidFill>
                  <a:srgbClr val="336699"/>
                </a:solidFill>
              </a:rPr>
              <a:t>+ have officers </a:t>
            </a:r>
            <a:r>
              <a:rPr lang="en-US" sz="3000" dirty="0">
                <a:solidFill>
                  <a:srgbClr val="336699"/>
                </a:solidFill>
              </a:rPr>
              <a:t>on </a:t>
            </a:r>
            <a:r>
              <a:rPr lang="en-US" sz="3000" dirty="0" smtClean="0">
                <a:solidFill>
                  <a:srgbClr val="336699"/>
                </a:solidFill>
              </a:rPr>
              <a:t>file.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36699"/>
                </a:solidFill>
              </a:rPr>
              <a:t>D</a:t>
            </a:r>
            <a:r>
              <a:rPr lang="en-US" sz="3000" dirty="0" smtClean="0">
                <a:solidFill>
                  <a:srgbClr val="336699"/>
                </a:solidFill>
              </a:rPr>
              <a:t>efinition of “active” will evolve.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New chapters are chartered</a:t>
            </a:r>
            <a:br>
              <a:rPr lang="en-US" sz="3000" dirty="0" smtClean="0">
                <a:solidFill>
                  <a:srgbClr val="336699"/>
                </a:solidFill>
              </a:rPr>
            </a:br>
            <a:r>
              <a:rPr lang="en-US" sz="3000" dirty="0" smtClean="0">
                <a:solidFill>
                  <a:srgbClr val="336699"/>
                </a:solidFill>
              </a:rPr>
              <a:t>each</a:t>
            </a:r>
            <a:r>
              <a:rPr lang="en-US" sz="3000" dirty="0">
                <a:solidFill>
                  <a:srgbClr val="336699"/>
                </a:solidFill>
              </a:rPr>
              <a:t> </a:t>
            </a:r>
            <a:r>
              <a:rPr lang="en-US" sz="3000" dirty="0" smtClean="0">
                <a:solidFill>
                  <a:srgbClr val="336699"/>
                </a:solidFill>
              </a:rPr>
              <a:t>year at convention.</a:t>
            </a:r>
            <a:endParaRPr lang="en-US" sz="3000" dirty="0">
              <a:solidFill>
                <a:srgbClr val="336699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500" dirty="0" smtClean="0">
              <a:solidFill>
                <a:srgbClr val="336699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500" dirty="0" smtClean="0">
              <a:solidFill>
                <a:srgbClr val="3366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6400"/>
            <a:ext cx="292903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0" t="4444" r="31002" b="78889"/>
          <a:stretch/>
        </p:blipFill>
        <p:spPr>
          <a:xfrm>
            <a:off x="6626229" y="925611"/>
            <a:ext cx="2441571" cy="2034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Chapter Rebates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782" y="914400"/>
            <a:ext cx="7634334" cy="5555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Active chapters receive $15</a:t>
            </a:r>
            <a:br>
              <a:rPr lang="en-US" sz="3000" dirty="0" smtClean="0">
                <a:solidFill>
                  <a:srgbClr val="336699"/>
                </a:solidFill>
              </a:rPr>
            </a:br>
            <a:r>
              <a:rPr lang="en-US" sz="3000" dirty="0" smtClean="0">
                <a:solidFill>
                  <a:srgbClr val="336699"/>
                </a:solidFill>
              </a:rPr>
              <a:t>for each new member.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Payments made August and January.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August = members from January – July.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January = members from August </a:t>
            </a:r>
            <a:r>
              <a:rPr lang="en-US" sz="3000" dirty="0">
                <a:solidFill>
                  <a:srgbClr val="336699"/>
                </a:solidFill>
              </a:rPr>
              <a:t>–</a:t>
            </a:r>
            <a:r>
              <a:rPr lang="en-US" sz="3000" dirty="0" smtClean="0">
                <a:solidFill>
                  <a:srgbClr val="336699"/>
                </a:solidFill>
              </a:rPr>
              <a:t> December.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336699"/>
                </a:solidFill>
              </a:rPr>
              <a:t>Payments will be made via check, direct</a:t>
            </a:r>
            <a:br>
              <a:rPr lang="en-US" sz="3000" dirty="0" smtClean="0">
                <a:solidFill>
                  <a:srgbClr val="336699"/>
                </a:solidFill>
              </a:rPr>
            </a:br>
            <a:r>
              <a:rPr lang="en-US" sz="3000" dirty="0" smtClean="0">
                <a:solidFill>
                  <a:srgbClr val="336699"/>
                </a:solidFill>
              </a:rPr>
              <a:t>deposit</a:t>
            </a:r>
            <a:r>
              <a:rPr lang="en-US" sz="3000" dirty="0">
                <a:solidFill>
                  <a:srgbClr val="336699"/>
                </a:solidFill>
              </a:rPr>
              <a:t> </a:t>
            </a:r>
            <a:r>
              <a:rPr lang="en-US" sz="3000" dirty="0" smtClean="0">
                <a:solidFill>
                  <a:srgbClr val="336699"/>
                </a:solidFill>
              </a:rPr>
              <a:t>or stored as</a:t>
            </a:r>
            <a:r>
              <a:rPr lang="en-US" sz="3000" dirty="0">
                <a:solidFill>
                  <a:srgbClr val="336699"/>
                </a:solidFill>
              </a:rPr>
              <a:t> </a:t>
            </a:r>
            <a:r>
              <a:rPr lang="en-US" sz="3000" dirty="0" smtClean="0">
                <a:solidFill>
                  <a:srgbClr val="336699"/>
                </a:solidFill>
              </a:rPr>
              <a:t>credit in chapter record.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36699"/>
                </a:solidFill>
              </a:rPr>
              <a:t>Rebate expires if chapter is not </a:t>
            </a:r>
            <a:r>
              <a:rPr lang="en-US" sz="3000" dirty="0" smtClean="0">
                <a:solidFill>
                  <a:srgbClr val="336699"/>
                </a:solidFill>
              </a:rPr>
              <a:t>active.</a:t>
            </a:r>
            <a:endParaRPr lang="en-US" sz="2500" dirty="0" smtClean="0">
              <a:solidFill>
                <a:srgbClr val="336699"/>
              </a:solidFill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500" dirty="0" smtClean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50" dirty="0" smtClean="0">
                <a:solidFill>
                  <a:srgbClr val="336699"/>
                </a:solidFill>
              </a:rPr>
              <a:t>What’s the Answer?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1240571"/>
            <a:ext cx="868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5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“How do I update our chapter officers?”</a:t>
            </a:r>
            <a:endParaRPr lang="en-US" sz="3500" b="1" dirty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" y="2316301"/>
            <a:ext cx="86868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Visit the AMSA website and complete the</a:t>
            </a:r>
            <a:br>
              <a:rPr lang="en-US" sz="3000" dirty="0" smtClean="0">
                <a:solidFill>
                  <a:schemeClr val="accent2"/>
                </a:solidFill>
              </a:rPr>
            </a:br>
            <a:r>
              <a:rPr lang="en-US" sz="3000" dirty="0" smtClean="0">
                <a:solidFill>
                  <a:schemeClr val="accent2"/>
                </a:solidFill>
              </a:rPr>
              <a:t>Chapter Officer Submission form.</a:t>
            </a:r>
          </a:p>
          <a:p>
            <a:pPr algn="ctr">
              <a:spcAft>
                <a:spcPts val="1800"/>
              </a:spcAft>
            </a:pPr>
            <a:r>
              <a:rPr lang="en-US" sz="3000" dirty="0" smtClean="0">
                <a:solidFill>
                  <a:srgbClr val="336699"/>
                </a:solidFill>
              </a:rPr>
              <a:t>www.amsa.org/chapters/submit-officers</a:t>
            </a:r>
            <a:r>
              <a:rPr lang="en-US" sz="3000" dirty="0">
                <a:solidFill>
                  <a:srgbClr val="336699"/>
                </a:solidFill>
              </a:rPr>
              <a:t>/</a:t>
            </a:r>
            <a:endParaRPr lang="en-US" sz="3000" dirty="0" smtClean="0">
              <a:solidFill>
                <a:srgbClr val="336699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It’s SUPER important to</a:t>
            </a:r>
            <a:br>
              <a:rPr lang="en-US" sz="3000" dirty="0" smtClean="0">
                <a:solidFill>
                  <a:schemeClr val="accent2"/>
                </a:solidFill>
              </a:rPr>
            </a:br>
            <a:r>
              <a:rPr lang="en-US" sz="3000" dirty="0" smtClean="0">
                <a:solidFill>
                  <a:schemeClr val="accent2"/>
                </a:solidFill>
              </a:rPr>
              <a:t>have</a:t>
            </a:r>
            <a:r>
              <a:rPr lang="en-US" sz="3000" dirty="0">
                <a:solidFill>
                  <a:schemeClr val="accent2"/>
                </a:solidFill>
              </a:rPr>
              <a:t> </a:t>
            </a:r>
            <a:r>
              <a:rPr lang="en-US" sz="3000" dirty="0" smtClean="0">
                <a:solidFill>
                  <a:schemeClr val="accent2"/>
                </a:solidFill>
              </a:rPr>
              <a:t>chapter officers on file.</a:t>
            </a:r>
          </a:p>
          <a:p>
            <a:pPr algn="ctr">
              <a:spcAft>
                <a:spcPts val="25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No officers = no rebate, no national updates, etc.</a:t>
            </a:r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2" name="12-Point Star 1"/>
          <p:cNvSpPr/>
          <p:nvPr/>
        </p:nvSpPr>
        <p:spPr>
          <a:xfrm rot="442716">
            <a:off x="7416453" y="4060579"/>
            <a:ext cx="1506615" cy="1258086"/>
          </a:xfrm>
          <a:prstGeom prst="star12">
            <a:avLst/>
          </a:prstGeom>
          <a:solidFill>
            <a:srgbClr val="4BACC6"/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512752">
            <a:off x="7632159" y="4121427"/>
            <a:ext cx="13562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chemeClr val="bg1"/>
                </a:solidFill>
              </a:rPr>
              <a:t>!!!</a:t>
            </a:r>
            <a:endParaRPr lang="en-US" sz="7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5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50" dirty="0" smtClean="0">
                <a:solidFill>
                  <a:srgbClr val="336699"/>
                </a:solidFill>
              </a:rPr>
              <a:t>What’s the Answer?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1240571"/>
            <a:ext cx="8267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5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“How do I know who is a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member</a:t>
            </a:r>
            <a:r>
              <a:rPr lang="en-US" sz="3500" b="1" dirty="0">
                <a:solidFill>
                  <a:srgbClr val="336699"/>
                </a:solidFill>
              </a:rPr>
              <a:t> </a:t>
            </a:r>
            <a:r>
              <a:rPr lang="en-US" sz="3500" b="1" dirty="0" smtClean="0">
                <a:solidFill>
                  <a:srgbClr val="336699"/>
                </a:solidFill>
              </a:rPr>
              <a:t>of my chapter?”</a:t>
            </a:r>
            <a:endParaRPr lang="en-US" sz="3500" b="1" dirty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" y="2743200"/>
            <a:ext cx="79971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Chapter Presidents can generate a chapter</a:t>
            </a:r>
            <a:br>
              <a:rPr lang="en-US" sz="3000" dirty="0" smtClean="0">
                <a:solidFill>
                  <a:schemeClr val="accent2"/>
                </a:solidFill>
              </a:rPr>
            </a:br>
            <a:r>
              <a:rPr lang="en-US" sz="3000" dirty="0" smtClean="0">
                <a:solidFill>
                  <a:schemeClr val="accent2"/>
                </a:solidFill>
              </a:rPr>
              <a:t>roster</a:t>
            </a:r>
            <a:r>
              <a:rPr lang="en-US" sz="3000" dirty="0">
                <a:solidFill>
                  <a:schemeClr val="accent2"/>
                </a:solidFill>
              </a:rPr>
              <a:t> </a:t>
            </a:r>
            <a:r>
              <a:rPr lang="en-US" sz="3000" dirty="0" smtClean="0">
                <a:solidFill>
                  <a:schemeClr val="accent2"/>
                </a:solidFill>
              </a:rPr>
              <a:t>via the AMSA website.</a:t>
            </a:r>
          </a:p>
          <a:p>
            <a:pPr algn="ctr">
              <a:spcAft>
                <a:spcPts val="1800"/>
              </a:spcAft>
            </a:pPr>
            <a:r>
              <a:rPr lang="en-US" sz="3000" dirty="0" smtClean="0">
                <a:solidFill>
                  <a:schemeClr val="accent2"/>
                </a:solidFill>
              </a:rPr>
              <a:t>Chapter Officers can complete an</a:t>
            </a:r>
            <a:br>
              <a:rPr lang="en-US" sz="3000" dirty="0" smtClean="0">
                <a:solidFill>
                  <a:schemeClr val="accent2"/>
                </a:solidFill>
              </a:rPr>
            </a:br>
            <a:r>
              <a:rPr lang="en-US" sz="3000" dirty="0" smtClean="0">
                <a:solidFill>
                  <a:schemeClr val="accent2"/>
                </a:solidFill>
              </a:rPr>
              <a:t>online form and request a chapter roster.</a:t>
            </a:r>
          </a:p>
          <a:p>
            <a:pPr algn="ctr">
              <a:spcAft>
                <a:spcPts val="1800"/>
              </a:spcAft>
            </a:pPr>
            <a:r>
              <a:rPr lang="en-US" sz="3000" dirty="0">
                <a:solidFill>
                  <a:srgbClr val="336699"/>
                </a:solidFill>
              </a:rPr>
              <a:t>http://www.amsa.org/chapters/officer-resources/request-chapter-roster/</a:t>
            </a:r>
            <a:endParaRPr lang="en-US" sz="3000" dirty="0" smtClean="0">
              <a:solidFill>
                <a:srgbClr val="3366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0" t="30000" r="30052" b="50000"/>
          <a:stretch/>
        </p:blipFill>
        <p:spPr>
          <a:xfrm>
            <a:off x="7477854" y="3124200"/>
            <a:ext cx="1666146" cy="14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Recruitment Tools</a:t>
            </a:r>
          </a:p>
        </p:txBody>
      </p:sp>
      <p:pic>
        <p:nvPicPr>
          <p:cNvPr id="9" name="Picture 8" descr="Pages from Premed_11x17_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0538">
            <a:off x="6225716" y="1176851"/>
            <a:ext cx="2637920" cy="4076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1782" y="914400"/>
            <a:ext cx="6143733" cy="540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Recruitment Materials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Brochure, fliers, videos, etc.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Download online and print as needed.</a:t>
            </a:r>
          </a:p>
          <a:p>
            <a:pPr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Chapter Rebate Program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Earn $15 for every new member.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Payments scheduled for August &amp; January.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Only active chapters eligible.</a:t>
            </a:r>
          </a:p>
          <a:p>
            <a:pPr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Fall Frenzy Campaign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Runs August 1 – December 31.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Earn one free convention registration</a:t>
            </a:r>
            <a:br>
              <a:rPr lang="en-US" sz="2500" dirty="0" smtClean="0">
                <a:solidFill>
                  <a:srgbClr val="336699"/>
                </a:solidFill>
              </a:rPr>
            </a:br>
            <a:r>
              <a:rPr lang="en-US" sz="2500" dirty="0" smtClean="0">
                <a:solidFill>
                  <a:srgbClr val="336699"/>
                </a:solidFill>
              </a:rPr>
              <a:t>for reaching recruitment goal.</a:t>
            </a:r>
          </a:p>
          <a:p>
            <a:endParaRPr lang="en-US" sz="30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Member Recruitment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" y="4508465"/>
            <a:ext cx="449199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Good Example</a:t>
            </a:r>
          </a:p>
          <a:p>
            <a:pPr algn="ctr">
              <a:spcAft>
                <a:spcPts val="300"/>
              </a:spcAft>
            </a:pPr>
            <a:r>
              <a:rPr lang="en-US" sz="2500" b="1" dirty="0">
                <a:solidFill>
                  <a:srgbClr val="336699"/>
                </a:solidFill>
                <a:hlinkClick r:id="rId3"/>
              </a:rPr>
              <a:t>https://</a:t>
            </a:r>
            <a:r>
              <a:rPr lang="en-US" sz="2500" b="1" dirty="0" smtClean="0">
                <a:solidFill>
                  <a:srgbClr val="336699"/>
                </a:solidFill>
                <a:hlinkClick r:id="rId3"/>
              </a:rPr>
              <a:t>youtu.be/o3tZYePpluE</a:t>
            </a:r>
            <a:endParaRPr lang="en-US" sz="25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300"/>
              </a:spcAft>
            </a:pPr>
            <a:endParaRPr lang="en-US" sz="25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300"/>
              </a:spcAft>
            </a:pPr>
            <a:endParaRPr lang="en-US" sz="3000" b="1" dirty="0">
              <a:solidFill>
                <a:srgbClr val="3366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495800"/>
            <a:ext cx="4572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Bad Example</a:t>
            </a:r>
          </a:p>
          <a:p>
            <a:pPr algn="ctr">
              <a:spcAft>
                <a:spcPts val="300"/>
              </a:spcAft>
            </a:pPr>
            <a:r>
              <a:rPr lang="en-US" sz="2500" b="1" dirty="0">
                <a:solidFill>
                  <a:srgbClr val="336699"/>
                </a:solidFill>
                <a:hlinkClick r:id="rId4"/>
              </a:rPr>
              <a:t>https://</a:t>
            </a:r>
            <a:r>
              <a:rPr lang="en-US" sz="2500" b="1" dirty="0" smtClean="0">
                <a:solidFill>
                  <a:srgbClr val="336699"/>
                </a:solidFill>
                <a:hlinkClick r:id="rId4"/>
              </a:rPr>
              <a:t>youtu.be/DxfdcxapIGM</a:t>
            </a:r>
            <a:endParaRPr lang="en-US" sz="25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300"/>
              </a:spcAft>
            </a:pPr>
            <a:endParaRPr lang="en-US" sz="30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300"/>
              </a:spcAft>
            </a:pPr>
            <a:endParaRPr lang="en-US" sz="30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300"/>
              </a:spcAft>
            </a:pPr>
            <a:endParaRPr lang="en-US" sz="3000" b="1" dirty="0">
              <a:solidFill>
                <a:srgbClr val="3366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0" y="1295400"/>
            <a:ext cx="4135430" cy="2887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95400"/>
            <a:ext cx="4114800" cy="28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Welcome To CORE-LF!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5236458"/>
            <a:ext cx="8077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>
                <a:solidFill>
                  <a:srgbClr val="336699"/>
                </a:solidFill>
              </a:rPr>
              <a:t>Deb V. Hall, </a:t>
            </a:r>
            <a:r>
              <a:rPr lang="en-US" sz="3500" b="1" dirty="0" smtClean="0">
                <a:solidFill>
                  <a:srgbClr val="336699"/>
                </a:solidFill>
              </a:rPr>
              <a:t>M.D. </a:t>
            </a:r>
            <a:r>
              <a:rPr lang="en-US" sz="3500" b="1" dirty="0">
                <a:solidFill>
                  <a:srgbClr val="336699"/>
                </a:solidFill>
              </a:rPr>
              <a:t>– National President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9299"/>
            <a:ext cx="5486400" cy="403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270" dirty="0" smtClean="0">
                <a:solidFill>
                  <a:srgbClr val="336699"/>
                </a:solidFill>
              </a:rPr>
              <a:t>Educational/Clinical Benefits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02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00"/>
              </a:spcAft>
            </a:pPr>
            <a:r>
              <a:rPr lang="en-US" sz="3500" b="1" spc="-50" dirty="0" smtClean="0">
                <a:solidFill>
                  <a:srgbClr val="336699"/>
                </a:solidFill>
              </a:rPr>
              <a:t>AMSA has 20+ partners that help members save!</a:t>
            </a:r>
            <a:r>
              <a:rPr lang="en-US" sz="3500" b="1" dirty="0" smtClean="0">
                <a:solidFill>
                  <a:srgbClr val="336699"/>
                </a:solidFill>
              </a:rPr>
              <a:t/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C00000"/>
                </a:solidFill>
              </a:rPr>
              <a:t>www.amsa.org/benefits</a:t>
            </a:r>
          </a:p>
        </p:txBody>
      </p:sp>
      <p:pic>
        <p:nvPicPr>
          <p:cNvPr id="6" name="Picture 5" descr="CFH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1066800" cy="1066800"/>
          </a:xfrm>
          <a:prstGeom prst="rect">
            <a:avLst/>
          </a:prstGeom>
        </p:spPr>
      </p:pic>
      <p:pic>
        <p:nvPicPr>
          <p:cNvPr id="7" name="Picture 6" descr="MedSchoolCoach.jpg"/>
          <p:cNvPicPr>
            <a:picLocks noChangeAspect="1"/>
          </p:cNvPicPr>
          <p:nvPr/>
        </p:nvPicPr>
        <p:blipFill>
          <a:blip r:embed="rId4"/>
          <a:srcRect t="15110" b="34523"/>
          <a:stretch>
            <a:fillRect/>
          </a:stretch>
        </p:blipFill>
        <p:spPr>
          <a:xfrm>
            <a:off x="76200" y="3276600"/>
            <a:ext cx="1815464" cy="914400"/>
          </a:xfrm>
          <a:prstGeom prst="rect">
            <a:avLst/>
          </a:prstGeom>
        </p:spPr>
      </p:pic>
      <p:pic>
        <p:nvPicPr>
          <p:cNvPr id="8" name="Picture 7" descr="Wolters-Kluwer.jpg"/>
          <p:cNvPicPr>
            <a:picLocks noChangeAspect="1"/>
          </p:cNvPicPr>
          <p:nvPr/>
        </p:nvPicPr>
        <p:blipFill>
          <a:blip r:embed="rId5"/>
          <a:srcRect t="35417" b="39583"/>
          <a:stretch>
            <a:fillRect/>
          </a:stretch>
        </p:blipFill>
        <p:spPr>
          <a:xfrm>
            <a:off x="2667000" y="4191000"/>
            <a:ext cx="2362200" cy="590550"/>
          </a:xfrm>
          <a:prstGeom prst="rect">
            <a:avLst/>
          </a:prstGeom>
        </p:spPr>
      </p:pic>
      <p:pic>
        <p:nvPicPr>
          <p:cNvPr id="10" name="Picture 9" descr="Atlantis_Project.jpg"/>
          <p:cNvPicPr>
            <a:picLocks noChangeAspect="1"/>
          </p:cNvPicPr>
          <p:nvPr/>
        </p:nvPicPr>
        <p:blipFill>
          <a:blip r:embed="rId6"/>
          <a:srcRect t="21428" b="25000"/>
          <a:stretch>
            <a:fillRect/>
          </a:stretch>
        </p:blipFill>
        <p:spPr>
          <a:xfrm>
            <a:off x="1905000" y="1143000"/>
            <a:ext cx="1422400" cy="762000"/>
          </a:xfrm>
          <a:prstGeom prst="rect">
            <a:avLst/>
          </a:prstGeom>
        </p:spPr>
      </p:pic>
      <p:pic>
        <p:nvPicPr>
          <p:cNvPr id="11" name="Picture 10" descr="Canop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1828800"/>
            <a:ext cx="1003300" cy="1003300"/>
          </a:xfrm>
          <a:prstGeom prst="rect">
            <a:avLst/>
          </a:prstGeom>
        </p:spPr>
      </p:pic>
      <p:pic>
        <p:nvPicPr>
          <p:cNvPr id="12" name="Picture 11" descr="Firecracker.png"/>
          <p:cNvPicPr>
            <a:picLocks noChangeAspect="1"/>
          </p:cNvPicPr>
          <p:nvPr/>
        </p:nvPicPr>
        <p:blipFill>
          <a:blip r:embed="rId8"/>
          <a:srcRect t="30996" b="33579"/>
          <a:stretch>
            <a:fillRect/>
          </a:stretch>
        </p:blipFill>
        <p:spPr>
          <a:xfrm>
            <a:off x="5181600" y="1066800"/>
            <a:ext cx="1720850" cy="609600"/>
          </a:xfrm>
          <a:prstGeom prst="rect">
            <a:avLst/>
          </a:prstGeom>
        </p:spPr>
      </p:pic>
      <p:pic>
        <p:nvPicPr>
          <p:cNvPr id="13" name="Picture 12" descr="Becker.jpg"/>
          <p:cNvPicPr>
            <a:picLocks noChangeAspect="1"/>
          </p:cNvPicPr>
          <p:nvPr/>
        </p:nvPicPr>
        <p:blipFill>
          <a:blip r:embed="rId9"/>
          <a:srcRect t="8889"/>
          <a:stretch>
            <a:fillRect/>
          </a:stretch>
        </p:blipFill>
        <p:spPr>
          <a:xfrm>
            <a:off x="2209800" y="3124200"/>
            <a:ext cx="1359055" cy="1238250"/>
          </a:xfrm>
          <a:prstGeom prst="rect">
            <a:avLst/>
          </a:prstGeom>
        </p:spPr>
      </p:pic>
      <p:pic>
        <p:nvPicPr>
          <p:cNvPr id="14" name="Picture 13" descr="Thieme.jpg"/>
          <p:cNvPicPr>
            <a:picLocks noChangeAspect="1"/>
          </p:cNvPicPr>
          <p:nvPr/>
        </p:nvPicPr>
        <p:blipFill>
          <a:blip r:embed="rId10"/>
          <a:srcRect t="29412" b="35294"/>
          <a:stretch>
            <a:fillRect/>
          </a:stretch>
        </p:blipFill>
        <p:spPr>
          <a:xfrm>
            <a:off x="1828800" y="2209800"/>
            <a:ext cx="1511300" cy="533400"/>
          </a:xfrm>
          <a:prstGeom prst="rect">
            <a:avLst/>
          </a:prstGeom>
        </p:spPr>
      </p:pic>
      <p:pic>
        <p:nvPicPr>
          <p:cNvPr id="15" name="Picture 14" descr="MedicalStore.gif"/>
          <p:cNvPicPr>
            <a:picLocks noChangeAspect="1"/>
          </p:cNvPicPr>
          <p:nvPr/>
        </p:nvPicPr>
        <p:blipFill>
          <a:blip r:embed="rId11"/>
          <a:srcRect t="14523" b="12859"/>
          <a:stretch>
            <a:fillRect/>
          </a:stretch>
        </p:blipFill>
        <p:spPr>
          <a:xfrm>
            <a:off x="5275263" y="3962400"/>
            <a:ext cx="1154271" cy="838200"/>
          </a:xfrm>
          <a:prstGeom prst="rect">
            <a:avLst/>
          </a:prstGeom>
        </p:spPr>
      </p:pic>
      <p:pic>
        <p:nvPicPr>
          <p:cNvPr id="16" name="Picture 15" descr="DrSmart.jpg"/>
          <p:cNvPicPr>
            <a:picLocks noChangeAspect="1"/>
          </p:cNvPicPr>
          <p:nvPr/>
        </p:nvPicPr>
        <p:blipFill>
          <a:blip r:embed="rId12"/>
          <a:srcRect t="33333" b="33333"/>
          <a:stretch>
            <a:fillRect/>
          </a:stretch>
        </p:blipFill>
        <p:spPr>
          <a:xfrm>
            <a:off x="3810000" y="2286000"/>
            <a:ext cx="1600200" cy="533400"/>
          </a:xfrm>
          <a:prstGeom prst="rect">
            <a:avLst/>
          </a:prstGeom>
        </p:spPr>
      </p:pic>
      <p:pic>
        <p:nvPicPr>
          <p:cNvPr id="17" name="Picture 16" descr="Ebix-Adam.png"/>
          <p:cNvPicPr>
            <a:picLocks noChangeAspect="1"/>
          </p:cNvPicPr>
          <p:nvPr/>
        </p:nvPicPr>
        <p:blipFill>
          <a:blip r:embed="rId13"/>
          <a:srcRect t="30928" b="31959"/>
          <a:stretch>
            <a:fillRect/>
          </a:stretch>
        </p:blipFill>
        <p:spPr>
          <a:xfrm>
            <a:off x="7162800" y="2286000"/>
            <a:ext cx="1676400" cy="622169"/>
          </a:xfrm>
          <a:prstGeom prst="rect">
            <a:avLst/>
          </a:prstGeom>
        </p:spPr>
      </p:pic>
      <p:pic>
        <p:nvPicPr>
          <p:cNvPr id="18" name="Picture 17" descr="BoA_logo.png"/>
          <p:cNvPicPr>
            <a:picLocks noChangeAspect="1"/>
          </p:cNvPicPr>
          <p:nvPr/>
        </p:nvPicPr>
        <p:blipFill>
          <a:blip r:embed="rId14"/>
          <a:srcRect t="27618" b="28193"/>
          <a:stretch>
            <a:fillRect/>
          </a:stretch>
        </p:blipFill>
        <p:spPr>
          <a:xfrm>
            <a:off x="6705600" y="4114800"/>
            <a:ext cx="1752600" cy="774452"/>
          </a:xfrm>
          <a:prstGeom prst="rect">
            <a:avLst/>
          </a:prstGeom>
        </p:spPr>
      </p:pic>
      <p:pic>
        <p:nvPicPr>
          <p:cNvPr id="19" name="Picture 18" descr="Geico.jpg"/>
          <p:cNvPicPr>
            <a:picLocks noChangeAspect="1"/>
          </p:cNvPicPr>
          <p:nvPr/>
        </p:nvPicPr>
        <p:blipFill>
          <a:blip r:embed="rId15"/>
          <a:srcRect t="14577" b="15452"/>
          <a:stretch>
            <a:fillRect/>
          </a:stretch>
        </p:blipFill>
        <p:spPr>
          <a:xfrm>
            <a:off x="7543800" y="3200400"/>
            <a:ext cx="1306830" cy="914400"/>
          </a:xfrm>
          <a:prstGeom prst="rect">
            <a:avLst/>
          </a:prstGeom>
        </p:spPr>
      </p:pic>
      <p:pic>
        <p:nvPicPr>
          <p:cNvPr id="20" name="Picture 19" descr="HealthInsurance.jpg"/>
          <p:cNvPicPr>
            <a:picLocks noChangeAspect="1"/>
          </p:cNvPicPr>
          <p:nvPr/>
        </p:nvPicPr>
        <p:blipFill>
          <a:blip r:embed="rId16"/>
          <a:srcRect t="11511" b="13669"/>
          <a:stretch>
            <a:fillRect/>
          </a:stretch>
        </p:blipFill>
        <p:spPr>
          <a:xfrm>
            <a:off x="3857625" y="3048000"/>
            <a:ext cx="1323975" cy="990600"/>
          </a:xfrm>
          <a:prstGeom prst="rect">
            <a:avLst/>
          </a:prstGeom>
        </p:spPr>
      </p:pic>
      <p:pic>
        <p:nvPicPr>
          <p:cNvPr id="21" name="Picture 20" descr="AcademicGroup.jpg"/>
          <p:cNvPicPr>
            <a:picLocks noChangeAspect="1"/>
          </p:cNvPicPr>
          <p:nvPr/>
        </p:nvPicPr>
        <p:blipFill>
          <a:blip r:embed="rId17"/>
          <a:srcRect t="37750" b="38250"/>
          <a:stretch>
            <a:fillRect/>
          </a:stretch>
        </p:blipFill>
        <p:spPr>
          <a:xfrm>
            <a:off x="63500" y="4267200"/>
            <a:ext cx="2222500" cy="533400"/>
          </a:xfrm>
          <a:prstGeom prst="rect">
            <a:avLst/>
          </a:prstGeom>
        </p:spPr>
      </p:pic>
      <p:pic>
        <p:nvPicPr>
          <p:cNvPr id="22" name="Picture 21" descr="DRSAgent.jpg"/>
          <p:cNvPicPr>
            <a:picLocks noChangeAspect="1"/>
          </p:cNvPicPr>
          <p:nvPr/>
        </p:nvPicPr>
        <p:blipFill>
          <a:blip r:embed="rId18"/>
          <a:srcRect t="29540" b="27493"/>
          <a:stretch>
            <a:fillRect/>
          </a:stretch>
        </p:blipFill>
        <p:spPr>
          <a:xfrm>
            <a:off x="5617936" y="3048000"/>
            <a:ext cx="1773464" cy="762000"/>
          </a:xfrm>
          <a:prstGeom prst="rect">
            <a:avLst/>
          </a:prstGeom>
        </p:spPr>
      </p:pic>
      <p:pic>
        <p:nvPicPr>
          <p:cNvPr id="23" name="Picture 22" descr="DRB.jpg"/>
          <p:cNvPicPr>
            <a:picLocks noChangeAspect="1"/>
          </p:cNvPicPr>
          <p:nvPr/>
        </p:nvPicPr>
        <p:blipFill>
          <a:blip r:embed="rId19"/>
          <a:srcRect t="19395" b="21412"/>
          <a:stretch>
            <a:fillRect/>
          </a:stretch>
        </p:blipFill>
        <p:spPr>
          <a:xfrm>
            <a:off x="3657600" y="1183321"/>
            <a:ext cx="1219200" cy="721679"/>
          </a:xfrm>
          <a:prstGeom prst="rect">
            <a:avLst/>
          </a:prstGeom>
        </p:spPr>
      </p:pic>
      <p:pic>
        <p:nvPicPr>
          <p:cNvPr id="24" name="Picture 23" descr="Kaplan_Test_Prep-1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15200" y="1143000"/>
            <a:ext cx="1524000" cy="7448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" y="2144926"/>
            <a:ext cx="968483" cy="9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 xmlns:mv="urn:schemas-microsoft-com:mac:vml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Premedical Members</a:t>
            </a:r>
          </a:p>
        </p:txBody>
      </p:sp>
      <p:pic>
        <p:nvPicPr>
          <p:cNvPr id="24" name="Picture 23" descr="Kaplan_Test_Prep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74" y="1295400"/>
            <a:ext cx="2175126" cy="10630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4600" y="1143000"/>
            <a:ext cx="6553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Each new premedical member receives MCAT in a Box or similar.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Stackable 10% course discount on select MCAT programs or $500 discount on MCAT Summer Intensive Program.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Free Foundations of Biochemistry web course.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Provides chapters with course scholarships (based on chapter size) that can be raffled.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Provides 50% course discount for executive board members for chapters that have at least 51 members (limit 4 per chapter).</a:t>
            </a:r>
            <a:endParaRPr lang="en-US" sz="2500" dirty="0">
              <a:solidFill>
                <a:srgbClr val="33669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 xmlns:mv="urn:schemas-microsoft-com:mac:vml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Premedical Members</a:t>
            </a:r>
          </a:p>
        </p:txBody>
      </p:sp>
      <p:pic>
        <p:nvPicPr>
          <p:cNvPr id="7" name="Picture 6" descr="MedSchoolCoach.jpg"/>
          <p:cNvPicPr>
            <a:picLocks noChangeAspect="1"/>
          </p:cNvPicPr>
          <p:nvPr/>
        </p:nvPicPr>
        <p:blipFill>
          <a:blip r:embed="rId3"/>
          <a:srcRect t="15110" b="34523"/>
          <a:stretch>
            <a:fillRect/>
          </a:stretch>
        </p:blipFill>
        <p:spPr>
          <a:xfrm>
            <a:off x="267336" y="1111002"/>
            <a:ext cx="2030280" cy="1022597"/>
          </a:xfrm>
          <a:prstGeom prst="rect">
            <a:avLst/>
          </a:prstGeom>
        </p:spPr>
      </p:pic>
      <p:pic>
        <p:nvPicPr>
          <p:cNvPr id="10" name="Picture 9" descr="Atlantis_Project.jpg"/>
          <p:cNvPicPr>
            <a:picLocks noChangeAspect="1"/>
          </p:cNvPicPr>
          <p:nvPr/>
        </p:nvPicPr>
        <p:blipFill>
          <a:blip r:embed="rId4"/>
          <a:srcRect t="21428" b="25000"/>
          <a:stretch>
            <a:fillRect/>
          </a:stretch>
        </p:blipFill>
        <p:spPr>
          <a:xfrm>
            <a:off x="167640" y="2668941"/>
            <a:ext cx="2129976" cy="1141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4600" y="1143000"/>
            <a:ext cx="655320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Provides 10% discount on all medical school admissions consulting services. </a:t>
            </a:r>
          </a:p>
          <a:p>
            <a:pPr marL="342900" lvl="0" indent="-342900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Offers 5 scholarships of $1,000 each that will be applied toward AP summer hospital internship programs (4 weeks </a:t>
            </a:r>
            <a:r>
              <a:rPr lang="en-US" sz="2500" dirty="0">
                <a:solidFill>
                  <a:srgbClr val="336699"/>
                </a:solidFill>
              </a:rPr>
              <a:t>or </a:t>
            </a:r>
            <a:r>
              <a:rPr lang="en-US" sz="2500" dirty="0" smtClean="0">
                <a:solidFill>
                  <a:srgbClr val="336699"/>
                </a:solidFill>
              </a:rPr>
              <a:t>more).</a:t>
            </a:r>
          </a:p>
          <a:p>
            <a:pPr marL="342900" lvl="0" indent="-342900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Awards 3 scholarships that covers registration fee and price of a two-week physician-shadowing program in Tanzania or Thailand.</a:t>
            </a:r>
          </a:p>
          <a:p>
            <a:pPr>
              <a:spcAft>
                <a:spcPts val="5400"/>
              </a:spcAft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73296"/>
            <a:ext cx="1384300" cy="13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 xmlns:mv="urn:schemas-microsoft-com:mac:vml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Medical Members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143000"/>
            <a:ext cx="6705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Discounted access to USMLE </a:t>
            </a:r>
            <a:r>
              <a:rPr lang="en-US" sz="2500" dirty="0" err="1" smtClean="0">
                <a:solidFill>
                  <a:srgbClr val="336699"/>
                </a:solidFill>
              </a:rPr>
              <a:t>eCoach</a:t>
            </a:r>
            <a:r>
              <a:rPr lang="en-US" sz="2500" dirty="0" smtClean="0">
                <a:solidFill>
                  <a:srgbClr val="336699"/>
                </a:solidFill>
              </a:rPr>
              <a:t> services, question </a:t>
            </a:r>
            <a:r>
              <a:rPr lang="en-US" sz="2500" dirty="0">
                <a:solidFill>
                  <a:srgbClr val="336699"/>
                </a:solidFill>
              </a:rPr>
              <a:t>b</a:t>
            </a:r>
            <a:r>
              <a:rPr lang="en-US" sz="2500" dirty="0" smtClean="0">
                <a:solidFill>
                  <a:srgbClr val="336699"/>
                </a:solidFill>
              </a:rPr>
              <a:t>ank, online integrated cases, and in-person retreats.</a:t>
            </a:r>
            <a:endParaRPr lang="en-US" sz="2500" dirty="0">
              <a:solidFill>
                <a:srgbClr val="336699"/>
              </a:solidFill>
            </a:endParaRP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Chapters can host instrument sale for fundraising. Also, the online store prepared for AMSA members and avoid bookstore prices. </a:t>
            </a: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Free incentivized learning platform that allows you to earn as you learn.</a:t>
            </a: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Receive special AMSA rate on Practical Reviews, a point of care reference tool.</a:t>
            </a:r>
          </a:p>
          <a:p>
            <a:pPr>
              <a:spcAft>
                <a:spcPts val="5400"/>
              </a:spcAft>
            </a:pPr>
            <a:endParaRPr lang="en-US" dirty="0"/>
          </a:p>
        </p:txBody>
      </p:sp>
      <p:pic>
        <p:nvPicPr>
          <p:cNvPr id="8" name="Picture 7" descr="Becker.jpg"/>
          <p:cNvPicPr>
            <a:picLocks noChangeAspect="1"/>
          </p:cNvPicPr>
          <p:nvPr/>
        </p:nvPicPr>
        <p:blipFill>
          <a:blip r:embed="rId3"/>
          <a:srcRect t="8889"/>
          <a:stretch>
            <a:fillRect/>
          </a:stretch>
        </p:blipFill>
        <p:spPr>
          <a:xfrm>
            <a:off x="553100" y="1066800"/>
            <a:ext cx="1359055" cy="1238250"/>
          </a:xfrm>
          <a:prstGeom prst="rect">
            <a:avLst/>
          </a:prstGeom>
        </p:spPr>
      </p:pic>
      <p:pic>
        <p:nvPicPr>
          <p:cNvPr id="11" name="Picture 10" descr="MedicalStore.gif"/>
          <p:cNvPicPr>
            <a:picLocks noChangeAspect="1"/>
          </p:cNvPicPr>
          <p:nvPr/>
        </p:nvPicPr>
        <p:blipFill>
          <a:blip r:embed="rId4"/>
          <a:srcRect t="14523" b="12859"/>
          <a:stretch>
            <a:fillRect/>
          </a:stretch>
        </p:blipFill>
        <p:spPr>
          <a:xfrm>
            <a:off x="498091" y="2743200"/>
            <a:ext cx="1469072" cy="1066800"/>
          </a:xfrm>
          <a:prstGeom prst="rect">
            <a:avLst/>
          </a:prstGeom>
        </p:spPr>
      </p:pic>
      <p:pic>
        <p:nvPicPr>
          <p:cNvPr id="12" name="Picture 11" descr="DrSmart.jpg"/>
          <p:cNvPicPr>
            <a:picLocks noChangeAspect="1"/>
          </p:cNvPicPr>
          <p:nvPr/>
        </p:nvPicPr>
        <p:blipFill>
          <a:blip r:embed="rId5"/>
          <a:srcRect t="33333" b="33333"/>
          <a:stretch>
            <a:fillRect/>
          </a:stretch>
        </p:blipFill>
        <p:spPr>
          <a:xfrm>
            <a:off x="228600" y="4196001"/>
            <a:ext cx="2042397" cy="680799"/>
          </a:xfrm>
          <a:prstGeom prst="rect">
            <a:avLst/>
          </a:prstGeom>
        </p:spPr>
      </p:pic>
      <p:pic>
        <p:nvPicPr>
          <p:cNvPr id="13" name="Picture 12" descr="Ebix-Adam.png"/>
          <p:cNvPicPr>
            <a:picLocks noChangeAspect="1"/>
          </p:cNvPicPr>
          <p:nvPr/>
        </p:nvPicPr>
        <p:blipFill>
          <a:blip r:embed="rId6"/>
          <a:srcRect t="30928" b="31959"/>
          <a:stretch>
            <a:fillRect/>
          </a:stretch>
        </p:blipFill>
        <p:spPr>
          <a:xfrm>
            <a:off x="408537" y="5198890"/>
            <a:ext cx="1801263" cy="6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 xmlns:mv="urn:schemas-microsoft-com:mac:vml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Medical Members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143000"/>
            <a:ext cx="6705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Provides 10% off standard policy pricing for affordable, short-term malpractice insurance coverage options to med students.</a:t>
            </a:r>
          </a:p>
          <a:p>
            <a:pPr marL="342900" lvl="0" indent="-3429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Med students qualify for low rate refinancing when match to a residency program. Pay $100/month through residency &amp; fellowship.</a:t>
            </a:r>
          </a:p>
          <a:p>
            <a:pPr marL="342900" lvl="0" indent="-3429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Free Realtor Match helps you find a realtor who specializes in working with doctors. Also receive 3 free months of home appliance warranty.</a:t>
            </a:r>
            <a:endParaRPr lang="en-US" sz="2500" dirty="0">
              <a:solidFill>
                <a:srgbClr val="336699"/>
              </a:solidFill>
            </a:endParaRPr>
          </a:p>
        </p:txBody>
      </p:sp>
      <p:pic>
        <p:nvPicPr>
          <p:cNvPr id="9" name="Picture 8" descr="AcademicGroup.jpg"/>
          <p:cNvPicPr>
            <a:picLocks noChangeAspect="1"/>
          </p:cNvPicPr>
          <p:nvPr/>
        </p:nvPicPr>
        <p:blipFill>
          <a:blip r:embed="rId3"/>
          <a:srcRect t="37750" b="38250"/>
          <a:stretch>
            <a:fillRect/>
          </a:stretch>
        </p:blipFill>
        <p:spPr>
          <a:xfrm>
            <a:off x="0" y="1548384"/>
            <a:ext cx="2438400" cy="585216"/>
          </a:xfrm>
          <a:prstGeom prst="rect">
            <a:avLst/>
          </a:prstGeom>
        </p:spPr>
      </p:pic>
      <p:pic>
        <p:nvPicPr>
          <p:cNvPr id="10" name="Picture 9" descr="DRSAgent.jpg"/>
          <p:cNvPicPr>
            <a:picLocks noChangeAspect="1"/>
          </p:cNvPicPr>
          <p:nvPr/>
        </p:nvPicPr>
        <p:blipFill>
          <a:blip r:embed="rId4"/>
          <a:srcRect t="29540" b="27493"/>
          <a:stretch>
            <a:fillRect/>
          </a:stretch>
        </p:blipFill>
        <p:spPr>
          <a:xfrm>
            <a:off x="152400" y="4648200"/>
            <a:ext cx="2305503" cy="990600"/>
          </a:xfrm>
          <a:prstGeom prst="rect">
            <a:avLst/>
          </a:prstGeom>
        </p:spPr>
      </p:pic>
      <p:pic>
        <p:nvPicPr>
          <p:cNvPr id="14" name="Picture 13" descr="DRB.jpg"/>
          <p:cNvPicPr>
            <a:picLocks noChangeAspect="1"/>
          </p:cNvPicPr>
          <p:nvPr/>
        </p:nvPicPr>
        <p:blipFill>
          <a:blip r:embed="rId5"/>
          <a:srcRect t="19395" b="21412"/>
          <a:stretch>
            <a:fillRect/>
          </a:stretch>
        </p:blipFill>
        <p:spPr>
          <a:xfrm>
            <a:off x="457200" y="2971800"/>
            <a:ext cx="1705264" cy="100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 xmlns:mv="urn:schemas-microsoft-com:mac:vml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All Members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143000"/>
            <a:ext cx="6705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Receive 30% discount (code </a:t>
            </a:r>
            <a:r>
              <a:rPr lang="en-US" sz="2500" dirty="0">
                <a:solidFill>
                  <a:srgbClr val="336699"/>
                </a:solidFill>
              </a:rPr>
              <a:t>WFF004AF) </a:t>
            </a:r>
            <a:r>
              <a:rPr lang="en-US" sz="2500" dirty="0" smtClean="0">
                <a:solidFill>
                  <a:srgbClr val="336699"/>
                </a:solidFill>
              </a:rPr>
              <a:t>and free shipping. Join the LEARN program and get free access to a variety of study tools.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Receive 40% off and free shipping.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Receive two months of free Firecracker USMLE or MCAT prep access. Members receive the best discount year-round.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Receive discounts on courses and the certification exam for bilingual health care providers.</a:t>
            </a:r>
            <a:endParaRPr lang="en-US" sz="2500" dirty="0">
              <a:solidFill>
                <a:srgbClr val="336699"/>
              </a:solidFill>
            </a:endParaRPr>
          </a:p>
        </p:txBody>
      </p:sp>
      <p:pic>
        <p:nvPicPr>
          <p:cNvPr id="7" name="Picture 6" descr="Wolters-Kluwer.jpg"/>
          <p:cNvPicPr>
            <a:picLocks noChangeAspect="1"/>
          </p:cNvPicPr>
          <p:nvPr/>
        </p:nvPicPr>
        <p:blipFill>
          <a:blip r:embed="rId3"/>
          <a:srcRect t="35417" b="39583"/>
          <a:stretch>
            <a:fillRect/>
          </a:stretch>
        </p:blipFill>
        <p:spPr>
          <a:xfrm>
            <a:off x="228600" y="1447800"/>
            <a:ext cx="2133600" cy="533400"/>
          </a:xfrm>
          <a:prstGeom prst="rect">
            <a:avLst/>
          </a:prstGeom>
        </p:spPr>
      </p:pic>
      <p:pic>
        <p:nvPicPr>
          <p:cNvPr id="12" name="Picture 11" descr="Firecracker.png"/>
          <p:cNvPicPr>
            <a:picLocks noChangeAspect="1"/>
          </p:cNvPicPr>
          <p:nvPr/>
        </p:nvPicPr>
        <p:blipFill>
          <a:blip r:embed="rId4"/>
          <a:srcRect t="30996" b="33579"/>
          <a:stretch>
            <a:fillRect/>
          </a:stretch>
        </p:blipFill>
        <p:spPr>
          <a:xfrm>
            <a:off x="304800" y="3276600"/>
            <a:ext cx="2151063" cy="762000"/>
          </a:xfrm>
          <a:prstGeom prst="rect">
            <a:avLst/>
          </a:prstGeom>
        </p:spPr>
      </p:pic>
      <p:pic>
        <p:nvPicPr>
          <p:cNvPr id="15" name="Picture 14" descr="Can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648200"/>
            <a:ext cx="1143000" cy="1143000"/>
          </a:xfrm>
          <a:prstGeom prst="rect">
            <a:avLst/>
          </a:prstGeom>
        </p:spPr>
      </p:pic>
      <p:pic>
        <p:nvPicPr>
          <p:cNvPr id="16" name="Picture 15" descr="Thieme.jpg"/>
          <p:cNvPicPr>
            <a:picLocks noChangeAspect="1"/>
          </p:cNvPicPr>
          <p:nvPr/>
        </p:nvPicPr>
        <p:blipFill>
          <a:blip r:embed="rId6"/>
          <a:srcRect t="29412" b="35294"/>
          <a:stretch>
            <a:fillRect/>
          </a:stretch>
        </p:blipFill>
        <p:spPr>
          <a:xfrm>
            <a:off x="304800" y="2362200"/>
            <a:ext cx="19431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 xmlns:mv="urn:schemas-microsoft-com:mac:vml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All Members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143000"/>
            <a:ext cx="670560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Provides three $1,000 scholarships for placements in Argentina, Bolivia, Ecuador, India, Mexico, South Africa, and Uganda.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spc="-40" dirty="0" smtClean="0">
                <a:solidFill>
                  <a:srgbClr val="336699"/>
                </a:solidFill>
              </a:rPr>
              <a:t>Earn cash back on purchases with the </a:t>
            </a:r>
            <a:r>
              <a:rPr lang="en-US" sz="2500" spc="-40" dirty="0" err="1" smtClean="0">
                <a:solidFill>
                  <a:srgbClr val="336699"/>
                </a:solidFill>
              </a:rPr>
              <a:t>BankAmericard</a:t>
            </a:r>
            <a:r>
              <a:rPr lang="en-US" sz="2500" spc="-40" dirty="0" smtClean="0">
                <a:solidFill>
                  <a:srgbClr val="336699"/>
                </a:solidFill>
              </a:rPr>
              <a:t> Cash Rewards Visa Signature credit card. Receive an AMSA branded debit card.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Receive discounts on car, renter, condominium, and homeowner insurance. No obligation quotes support AMSA programming.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Receive access to affordable and comprehensive health insurance.</a:t>
            </a:r>
            <a:endParaRPr lang="en-US" sz="2500" dirty="0">
              <a:solidFill>
                <a:srgbClr val="336699"/>
              </a:solidFill>
            </a:endParaRPr>
          </a:p>
        </p:txBody>
      </p:sp>
      <p:pic>
        <p:nvPicPr>
          <p:cNvPr id="8" name="Picture 7" descr="BoA_logo.png"/>
          <p:cNvPicPr>
            <a:picLocks noChangeAspect="1"/>
          </p:cNvPicPr>
          <p:nvPr/>
        </p:nvPicPr>
        <p:blipFill>
          <a:blip r:embed="rId3"/>
          <a:srcRect t="27618" b="28193"/>
          <a:stretch>
            <a:fillRect/>
          </a:stretch>
        </p:blipFill>
        <p:spPr>
          <a:xfrm>
            <a:off x="381000" y="2730748"/>
            <a:ext cx="1752600" cy="774452"/>
          </a:xfrm>
          <a:prstGeom prst="rect">
            <a:avLst/>
          </a:prstGeom>
        </p:spPr>
      </p:pic>
      <p:pic>
        <p:nvPicPr>
          <p:cNvPr id="11" name="Picture 10" descr="Geico.jpg"/>
          <p:cNvPicPr>
            <a:picLocks noChangeAspect="1"/>
          </p:cNvPicPr>
          <p:nvPr/>
        </p:nvPicPr>
        <p:blipFill>
          <a:blip r:embed="rId4"/>
          <a:srcRect t="14577" b="15452"/>
          <a:stretch>
            <a:fillRect/>
          </a:stretch>
        </p:blipFill>
        <p:spPr>
          <a:xfrm>
            <a:off x="533400" y="3886200"/>
            <a:ext cx="1524635" cy="1066800"/>
          </a:xfrm>
          <a:prstGeom prst="rect">
            <a:avLst/>
          </a:prstGeom>
        </p:spPr>
      </p:pic>
      <p:pic>
        <p:nvPicPr>
          <p:cNvPr id="17" name="Picture 16" descr="HealthInsurance.jpg"/>
          <p:cNvPicPr>
            <a:picLocks noChangeAspect="1"/>
          </p:cNvPicPr>
          <p:nvPr/>
        </p:nvPicPr>
        <p:blipFill>
          <a:blip r:embed="rId5"/>
          <a:srcRect t="11511" b="13669"/>
          <a:stretch>
            <a:fillRect/>
          </a:stretch>
        </p:blipFill>
        <p:spPr>
          <a:xfrm>
            <a:off x="685800" y="5029200"/>
            <a:ext cx="1323975" cy="990600"/>
          </a:xfrm>
          <a:prstGeom prst="rect">
            <a:avLst/>
          </a:prstGeom>
        </p:spPr>
      </p:pic>
      <p:pic>
        <p:nvPicPr>
          <p:cNvPr id="14" name="Picture 13" descr="CFH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2192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 xmlns:mv="urn:schemas-microsoft-com:mac:vml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Member Benefits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295400"/>
            <a:ext cx="5029200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3500" b="1" spc="-50" dirty="0" smtClean="0">
                <a:solidFill>
                  <a:srgbClr val="336699"/>
                </a:solidFill>
              </a:rPr>
              <a:t>AMSA adds new benefits</a:t>
            </a:r>
            <a:br>
              <a:rPr lang="en-US" sz="3500" b="1" spc="-50" dirty="0" smtClean="0">
                <a:solidFill>
                  <a:srgbClr val="336699"/>
                </a:solidFill>
              </a:rPr>
            </a:br>
            <a:r>
              <a:rPr lang="en-US" sz="3500" b="1" spc="-50" dirty="0" smtClean="0">
                <a:solidFill>
                  <a:srgbClr val="336699"/>
                </a:solidFill>
              </a:rPr>
              <a:t>throughout the year.</a:t>
            </a:r>
          </a:p>
          <a:p>
            <a:pPr>
              <a:spcAft>
                <a:spcPts val="2200"/>
              </a:spcAft>
            </a:pPr>
            <a:r>
              <a:rPr lang="en-US" sz="3500" b="1" spc="-50" dirty="0" smtClean="0">
                <a:solidFill>
                  <a:srgbClr val="336699"/>
                </a:solidFill>
              </a:rPr>
              <a:t>Be sure to visit </a:t>
            </a:r>
            <a:r>
              <a:rPr lang="en-US" sz="3500" b="1" dirty="0" smtClean="0">
                <a:solidFill>
                  <a:srgbClr val="336699"/>
                </a:solidFill>
              </a:rPr>
              <a:t/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C00000"/>
                </a:solidFill>
              </a:rPr>
              <a:t>www.amsa.org/benefits</a:t>
            </a:r>
            <a:br>
              <a:rPr lang="en-US" sz="3500" b="1" dirty="0" smtClean="0">
                <a:solidFill>
                  <a:srgbClr val="C00000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to see the full array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of benefits available to you and your members!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05200"/>
            <a:ext cx="3401689" cy="2253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89" y="990600"/>
            <a:ext cx="3429000" cy="22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3434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336699"/>
                </a:solidFill>
              </a:rPr>
              <a:t>AMSA Programming</a:t>
            </a:r>
          </a:p>
          <a:p>
            <a:pPr algn="ctr"/>
            <a:r>
              <a:rPr lang="en-US" sz="3500" b="1" dirty="0">
                <a:solidFill>
                  <a:srgbClr val="336699"/>
                </a:solidFill>
              </a:rPr>
              <a:t>Perry Tsai – VP for Program Development</a:t>
            </a:r>
          </a:p>
          <a:p>
            <a:pPr algn="ctr"/>
            <a:r>
              <a:rPr lang="en-US" sz="3500" b="1" dirty="0">
                <a:solidFill>
                  <a:srgbClr val="336699"/>
                </a:solidFill>
              </a:rPr>
              <a:t>Stefanie Howard – Premedical Trustee</a:t>
            </a:r>
          </a:p>
          <a:p>
            <a:pPr algn="ctr">
              <a:spcAft>
                <a:spcPts val="1200"/>
              </a:spcAft>
            </a:pPr>
            <a:endParaRPr lang="en-US" sz="3500" b="1" dirty="0" smtClean="0">
              <a:solidFill>
                <a:srgbClr val="3366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37974"/>
            <a:ext cx="5055439" cy="33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219200"/>
            <a:ext cx="6248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336699"/>
                </a:solidFill>
              </a:rPr>
              <a:t>Think of AMSA as your training ground ... because it takes more than medical school to make a physician.</a:t>
            </a:r>
          </a:p>
        </p:txBody>
      </p:sp>
    </p:spTree>
    <p:extLst>
      <p:ext uri="{BB962C8B-B14F-4D97-AF65-F5344CB8AC3E}">
        <p14:creationId xmlns:p14="http://schemas.microsoft.com/office/powerpoint/2010/main" val="1301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Today’s Session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914400"/>
            <a:ext cx="80772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Wednesday</a:t>
            </a:r>
            <a:r>
              <a:rPr lang="en-US" sz="3500" b="1" dirty="0">
                <a:solidFill>
                  <a:srgbClr val="336699"/>
                </a:solidFill>
              </a:rPr>
              <a:t>, July 8</a:t>
            </a:r>
            <a:br>
              <a:rPr lang="en-US" sz="3500" b="1" dirty="0">
                <a:solidFill>
                  <a:srgbClr val="336699"/>
                </a:solidFill>
              </a:rPr>
            </a:br>
            <a:r>
              <a:rPr lang="en-US" sz="3500" b="1" dirty="0">
                <a:solidFill>
                  <a:srgbClr val="336699"/>
                </a:solidFill>
              </a:rPr>
              <a:t>7pm – 9pm Eastern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Welcome &amp; Overview of Goals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Understanding the House of Delegates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Membership Basics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Member Benefits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Member Recruitment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National Action Committees &amp; Campaigns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National Events &amp; Education</a:t>
            </a:r>
          </a:p>
        </p:txBody>
      </p:sp>
      <p:pic>
        <p:nvPicPr>
          <p:cNvPr id="13" name="Picture 12" descr="IMG_0519.JPG"/>
          <p:cNvPicPr>
            <a:picLocks noChangeAspect="1"/>
          </p:cNvPicPr>
          <p:nvPr/>
        </p:nvPicPr>
        <p:blipFill rotWithShape="1">
          <a:blip r:embed="rId3" cstate="print"/>
          <a:srcRect l="10603"/>
          <a:stretch/>
        </p:blipFill>
        <p:spPr>
          <a:xfrm>
            <a:off x="6517037" y="1411650"/>
            <a:ext cx="2474563" cy="39459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36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090374"/>
            <a:ext cx="76962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Medical school covers</a:t>
            </a:r>
          </a:p>
          <a:p>
            <a:pPr algn="ctr"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preclinical knowledge and clinical skills.</a:t>
            </a:r>
          </a:p>
          <a:p>
            <a:pPr algn="ctr">
              <a:spcAft>
                <a:spcPts val="300"/>
              </a:spcAft>
            </a:pPr>
            <a:endParaRPr lang="en-US" sz="3000" b="1" dirty="0">
              <a:solidFill>
                <a:srgbClr val="336699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AMSA covers</a:t>
            </a:r>
          </a:p>
          <a:p>
            <a:pPr algn="ctr">
              <a:spcAft>
                <a:spcPts val="300"/>
              </a:spcAft>
            </a:pPr>
            <a:r>
              <a:rPr lang="en-US" sz="3000" b="1" dirty="0">
                <a:solidFill>
                  <a:srgbClr val="336699"/>
                </a:solidFill>
              </a:rPr>
              <a:t>p</a:t>
            </a:r>
            <a:r>
              <a:rPr lang="en-US" sz="3000" b="1" dirty="0" smtClean="0">
                <a:solidFill>
                  <a:srgbClr val="336699"/>
                </a:solidFill>
              </a:rPr>
              <a:t>reclinical knowledge and clinical skills</a:t>
            </a:r>
          </a:p>
          <a:p>
            <a:pPr algn="ctr"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AND</a:t>
            </a:r>
          </a:p>
          <a:p>
            <a:pPr algn="ctr"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diversity, justice, meaning, culture, sexuality, wellness, professionalism, conflict-of-interest, advocacy, reform, global health, leadership, inequity, community, student debt, etc.</a:t>
            </a:r>
            <a:endParaRPr lang="en-US" sz="3000" b="1" dirty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The </a:t>
            </a:r>
            <a:r>
              <a:rPr lang="en-US" sz="5000" b="1" i="1" dirty="0" smtClean="0">
                <a:solidFill>
                  <a:srgbClr val="336699"/>
                </a:solidFill>
              </a:rPr>
              <a:t>MORE</a:t>
            </a:r>
            <a:r>
              <a:rPr lang="en-US" sz="5000" b="1" dirty="0" smtClean="0">
                <a:solidFill>
                  <a:srgbClr val="336699"/>
                </a:solidFill>
              </a:rPr>
              <a:t> in AMSA …</a:t>
            </a:r>
          </a:p>
        </p:txBody>
      </p:sp>
    </p:spTree>
    <p:extLst>
      <p:ext uri="{BB962C8B-B14F-4D97-AF65-F5344CB8AC3E}">
        <p14:creationId xmlns:p14="http://schemas.microsoft.com/office/powerpoint/2010/main" val="24543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829440"/>
            <a:ext cx="7772400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AMSA prepares you for your future as a …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physician-advocate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physician-humanist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physician-educator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physician-researcher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physician-traveler…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physician-leader.</a:t>
            </a:r>
          </a:p>
          <a:p>
            <a:pPr>
              <a:spcAft>
                <a:spcPts val="300"/>
              </a:spcAft>
            </a:pPr>
            <a:r>
              <a:rPr lang="en-US" sz="3000" b="1" dirty="0">
                <a:solidFill>
                  <a:srgbClr val="336699"/>
                </a:solidFill>
              </a:rPr>
              <a:t>	</a:t>
            </a:r>
            <a:endParaRPr lang="en-US" sz="3000" b="1" dirty="0" smtClean="0">
              <a:solidFill>
                <a:srgbClr val="336699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3000" b="1" dirty="0">
                <a:solidFill>
                  <a:srgbClr val="336699"/>
                </a:solidFill>
              </a:rPr>
              <a:t>	</a:t>
            </a:r>
            <a:endParaRPr lang="en-US" sz="2000" dirty="0">
              <a:solidFill>
                <a:srgbClr val="336699"/>
              </a:solidFill>
            </a:endParaRPr>
          </a:p>
          <a:p>
            <a:endParaRPr lang="en-US" sz="3000" b="1" dirty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6200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To Make You Not </a:t>
            </a:r>
            <a:r>
              <a:rPr lang="en-US" sz="5000" b="1" i="1" dirty="0" smtClean="0">
                <a:solidFill>
                  <a:srgbClr val="336699"/>
                </a:solidFill>
              </a:rPr>
              <a:t>JUST</a:t>
            </a:r>
            <a:r>
              <a:rPr lang="en-US" sz="5000" b="1" dirty="0">
                <a:solidFill>
                  <a:srgbClr val="336699"/>
                </a:solidFill>
              </a:rPr>
              <a:t/>
            </a:r>
            <a:br>
              <a:rPr lang="en-US" sz="5000" b="1" dirty="0">
                <a:solidFill>
                  <a:srgbClr val="336699"/>
                </a:solidFill>
              </a:rPr>
            </a:br>
            <a:r>
              <a:rPr lang="en-US" sz="5000" b="1" dirty="0" smtClean="0">
                <a:solidFill>
                  <a:srgbClr val="336699"/>
                </a:solidFill>
              </a:rPr>
              <a:t>a Physician …</a:t>
            </a:r>
          </a:p>
        </p:txBody>
      </p:sp>
      <p:pic>
        <p:nvPicPr>
          <p:cNvPr id="7" name="Picture 6" descr="IMG_1744.JPG"/>
          <p:cNvPicPr>
            <a:picLocks noChangeAspect="1"/>
          </p:cNvPicPr>
          <p:nvPr/>
        </p:nvPicPr>
        <p:blipFill rotWithShape="1">
          <a:blip r:embed="rId3"/>
          <a:srcRect l="7732" t="10309" r="5670" b="5154"/>
          <a:stretch/>
        </p:blipFill>
        <p:spPr>
          <a:xfrm>
            <a:off x="5140712" y="2667000"/>
            <a:ext cx="3850888" cy="2819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99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3500" y="2688453"/>
            <a:ext cx="731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Education and Advocacy</a:t>
            </a:r>
          </a:p>
        </p:txBody>
      </p:sp>
      <p:sp>
        <p:nvSpPr>
          <p:cNvPr id="7" name="Circular Arrow 6"/>
          <p:cNvSpPr/>
          <p:nvPr/>
        </p:nvSpPr>
        <p:spPr>
          <a:xfrm>
            <a:off x="3581400" y="1776174"/>
            <a:ext cx="2057400" cy="16764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0800000">
            <a:off x="3581400" y="2743200"/>
            <a:ext cx="2057400" cy="16764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890826"/>
            <a:ext cx="6629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AMSA brings together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3500" y="4343400"/>
            <a:ext cx="662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336699"/>
                </a:solidFill>
              </a:rPr>
              <a:t>To transform you into a physician-leader.</a:t>
            </a:r>
          </a:p>
        </p:txBody>
      </p:sp>
    </p:spTree>
    <p:extLst>
      <p:ext uri="{BB962C8B-B14F-4D97-AF65-F5344CB8AC3E}">
        <p14:creationId xmlns:p14="http://schemas.microsoft.com/office/powerpoint/2010/main" val="32431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1543883"/>
            <a:ext cx="8610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6699"/>
                </a:solidFill>
              </a:rPr>
              <a:t>Content</a:t>
            </a:r>
          </a:p>
          <a:p>
            <a:pPr algn="ctr"/>
            <a:r>
              <a:rPr lang="en-US" sz="4000" b="1" dirty="0" smtClean="0">
                <a:solidFill>
                  <a:srgbClr val="336699"/>
                </a:solidFill>
              </a:rPr>
              <a:t>Opportunities</a:t>
            </a:r>
          </a:p>
          <a:p>
            <a:pPr algn="ctr"/>
            <a:r>
              <a:rPr lang="en-US" sz="4000" b="1" dirty="0" smtClean="0">
                <a:solidFill>
                  <a:srgbClr val="336699"/>
                </a:solidFill>
              </a:rPr>
              <a:t>Experiences</a:t>
            </a:r>
          </a:p>
          <a:p>
            <a:pPr algn="ctr"/>
            <a:r>
              <a:rPr lang="en-US" sz="3000" b="1" dirty="0" smtClean="0">
                <a:solidFill>
                  <a:srgbClr val="336699"/>
                </a:solidFill>
              </a:rPr>
              <a:t>through</a:t>
            </a:r>
          </a:p>
          <a:p>
            <a:pPr algn="ctr"/>
            <a:r>
              <a:rPr lang="en-US" sz="4000" b="1" dirty="0" smtClean="0">
                <a:solidFill>
                  <a:srgbClr val="336699"/>
                </a:solidFill>
              </a:rPr>
              <a:t>AMSA publications, AMSA ACT/campaigns, AMSA Academy,</a:t>
            </a:r>
            <a:br>
              <a:rPr lang="en-US" sz="4000" b="1" dirty="0" smtClean="0">
                <a:solidFill>
                  <a:srgbClr val="336699"/>
                </a:solidFill>
              </a:rPr>
            </a:br>
            <a:r>
              <a:rPr lang="en-US" sz="4000" b="1" dirty="0" smtClean="0">
                <a:solidFill>
                  <a:srgbClr val="336699"/>
                </a:solidFill>
              </a:rPr>
              <a:t>AMSA partners, and AMSA events.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76200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AMSA Programming</a:t>
            </a:r>
            <a:br>
              <a:rPr lang="en-US" sz="5000" b="1" dirty="0" smtClean="0">
                <a:solidFill>
                  <a:srgbClr val="336699"/>
                </a:solidFill>
              </a:rPr>
            </a:br>
            <a:r>
              <a:rPr lang="en-US" sz="5000" b="1" dirty="0" smtClean="0">
                <a:solidFill>
                  <a:srgbClr val="336699"/>
                </a:solidFill>
              </a:rPr>
              <a:t>Gives You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38302"/>
          <a:stretch/>
        </p:blipFill>
        <p:spPr>
          <a:xfrm>
            <a:off x="6955104" y="1966913"/>
            <a:ext cx="1960296" cy="1538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1676400" cy="165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295400"/>
            <a:ext cx="70866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b="1" i="1" dirty="0" smtClean="0">
                <a:solidFill>
                  <a:srgbClr val="336699"/>
                </a:solidFill>
              </a:rPr>
              <a:t>The New Physician </a:t>
            </a:r>
            <a:r>
              <a:rPr lang="en-US" sz="4000" b="1" dirty="0" smtClean="0">
                <a:solidFill>
                  <a:srgbClr val="336699"/>
                </a:solidFill>
              </a:rPr>
              <a:t>magazine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b="1" i="1" dirty="0" smtClean="0">
                <a:solidFill>
                  <a:srgbClr val="336699"/>
                </a:solidFill>
              </a:rPr>
              <a:t>AMSA Ad Lib </a:t>
            </a:r>
            <a:r>
              <a:rPr lang="en-US" sz="4000" b="1" dirty="0" smtClean="0">
                <a:solidFill>
                  <a:srgbClr val="336699"/>
                </a:solidFill>
              </a:rPr>
              <a:t>podcast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b="1" i="1" dirty="0" smtClean="0">
                <a:solidFill>
                  <a:srgbClr val="336699"/>
                </a:solidFill>
              </a:rPr>
              <a:t>Weekly Consult </a:t>
            </a:r>
            <a:r>
              <a:rPr lang="en-US" sz="4000" b="1" dirty="0" smtClean="0">
                <a:solidFill>
                  <a:srgbClr val="336699"/>
                </a:solidFill>
              </a:rPr>
              <a:t>digest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4000" b="1" i="1" dirty="0" smtClean="0">
                <a:solidFill>
                  <a:srgbClr val="336699"/>
                </a:solidFill>
              </a:rPr>
              <a:t>AMSA On Call </a:t>
            </a:r>
            <a:r>
              <a:rPr lang="en-US" sz="4000" b="1" dirty="0" smtClean="0">
                <a:solidFill>
                  <a:srgbClr val="336699"/>
                </a:solidFill>
              </a:rPr>
              <a:t>blog</a:t>
            </a:r>
            <a:endParaRPr lang="en-US" sz="4000" b="1" i="1" dirty="0" smtClean="0">
              <a:solidFill>
                <a:srgbClr val="3366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AMSA Publications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1752600" cy="238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8" y="3810000"/>
            <a:ext cx="1753532" cy="200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070" y="1707416"/>
            <a:ext cx="7391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Community &amp; Public Health Action Committee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Gender &amp; Sexuality Action Committee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Global Health Action Committee  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Grassroots Organizing Team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Health Policy Team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Medical Education Team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Premedical Leadership Team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Race, Ethnicity &amp; Culture in Health Action Committee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6699"/>
                </a:solidFill>
              </a:rPr>
              <a:t>Trainee Wellness &amp; Professionalism Action Committee </a:t>
            </a:r>
            <a:endParaRPr lang="en-US" sz="2400" b="1" dirty="0" smtClean="0">
              <a:solidFill>
                <a:srgbClr val="3366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Action Committees &amp;</a:t>
            </a:r>
            <a:br>
              <a:rPr lang="en-US" sz="5000" b="1" dirty="0" smtClean="0">
                <a:solidFill>
                  <a:srgbClr val="336699"/>
                </a:solidFill>
              </a:rPr>
            </a:br>
            <a:r>
              <a:rPr lang="en-US" sz="5000" b="1" dirty="0" smtClean="0">
                <a:solidFill>
                  <a:srgbClr val="336699"/>
                </a:solidFill>
              </a:rPr>
              <a:t>Teams (ACT)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38732" r="11563" b="4929"/>
          <a:stretch/>
        </p:blipFill>
        <p:spPr>
          <a:xfrm>
            <a:off x="4953000" y="2971800"/>
            <a:ext cx="4030253" cy="19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237595"/>
            <a:ext cx="4230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336699"/>
                </a:solidFill>
              </a:rPr>
              <a:t>Just Medicine Campaign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336699"/>
                </a:solidFill>
              </a:rPr>
              <a:t>Health Care for All Campaign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336699"/>
                </a:solidFill>
              </a:rPr>
              <a:t>AIDS Advocacy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54" y="1371600"/>
            <a:ext cx="4562342" cy="1104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4343400"/>
            <a:ext cx="4325256" cy="1135380"/>
          </a:xfrm>
          <a:prstGeom prst="rect">
            <a:avLst/>
          </a:prstGeom>
        </p:spPr>
      </p:pic>
      <p:pic>
        <p:nvPicPr>
          <p:cNvPr id="8" name="Picture 2" descr="Health Care for 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67000"/>
            <a:ext cx="1550353" cy="150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Advocacy Campaigns</a:t>
            </a:r>
          </a:p>
        </p:txBody>
      </p:sp>
    </p:spTree>
    <p:extLst>
      <p:ext uri="{BB962C8B-B14F-4D97-AF65-F5344CB8AC3E}">
        <p14:creationId xmlns:p14="http://schemas.microsoft.com/office/powerpoint/2010/main" val="27422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" y="1066800"/>
            <a:ext cx="8077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Develop content for members.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Organize events for education, discussion.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Create opportunities for advocacy, networking.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Foster members as potential leaders.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Partner with related organizations.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Support relevant local/national efforts.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336699"/>
                </a:solidFill>
              </a:rPr>
              <a:t>Engage with members through social media.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ACT &amp; Campaigns</a:t>
            </a:r>
          </a:p>
        </p:txBody>
      </p:sp>
    </p:spTree>
    <p:extLst>
      <p:ext uri="{BB962C8B-B14F-4D97-AF65-F5344CB8AC3E}">
        <p14:creationId xmlns:p14="http://schemas.microsoft.com/office/powerpoint/2010/main" val="24623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71600"/>
            <a:ext cx="9144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500" b="1" dirty="0" smtClean="0">
                <a:solidFill>
                  <a:srgbClr val="336699"/>
                </a:solidFill>
              </a:rPr>
              <a:t>Just Medicine Week (September)</a:t>
            </a:r>
          </a:p>
          <a:p>
            <a:pPr marL="457200" indent="-457200" algn="ctr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500" b="1" dirty="0" smtClean="0">
                <a:solidFill>
                  <a:srgbClr val="336699"/>
                </a:solidFill>
              </a:rPr>
              <a:t>National Primary Care Week (October)</a:t>
            </a:r>
          </a:p>
          <a:p>
            <a:pPr marL="457200" indent="-457200" algn="ctr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500" b="1" dirty="0" smtClean="0">
                <a:solidFill>
                  <a:srgbClr val="336699"/>
                </a:solidFill>
              </a:rPr>
              <a:t>Health Equity Week of Action (January)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84320"/>
            <a:ext cx="3886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29088"/>
            <a:ext cx="3341656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30" dirty="0" smtClean="0">
                <a:solidFill>
                  <a:srgbClr val="336699"/>
                </a:solidFill>
              </a:rPr>
              <a:t>Previous Weeks of Action</a:t>
            </a:r>
          </a:p>
        </p:txBody>
      </p:sp>
    </p:spTree>
    <p:extLst>
      <p:ext uri="{BB962C8B-B14F-4D97-AF65-F5344CB8AC3E}">
        <p14:creationId xmlns:p14="http://schemas.microsoft.com/office/powerpoint/2010/main" val="39796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scontent-lax1-1.xx.fbcdn.net/hphotos-xft1/t31.0-8/10845601_10153047676511760_4740018589596942288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6667" r="24236"/>
          <a:stretch/>
        </p:blipFill>
        <p:spPr bwMode="auto">
          <a:xfrm>
            <a:off x="3429000" y="3110015"/>
            <a:ext cx="2833585" cy="283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SA Acade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"/>
            <a:ext cx="132588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128826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30" dirty="0" smtClean="0">
                <a:solidFill>
                  <a:srgbClr val="336699"/>
                </a:solidFill>
              </a:rPr>
              <a:t>AMSA Academy</a:t>
            </a:r>
          </a:p>
        </p:txBody>
      </p:sp>
      <p:pic>
        <p:nvPicPr>
          <p:cNvPr id="6" name="Picture 5" descr="2372109695_1095081153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6210" y="1431939"/>
            <a:ext cx="3911161" cy="27891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4" descr="http://blogs.jefferson.edu/nashhealthpolicy/files/2011/01/AMSA-2B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64514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6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Have Questions?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914400"/>
            <a:ext cx="8077200" cy="468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Please use the chat box to submit questions to the full group or to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specific individuals.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We encourage you to ask the full group!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National Leaders, Regional Directors</a:t>
            </a:r>
            <a:br>
              <a:rPr lang="en-US" sz="2700" dirty="0" smtClean="0">
                <a:solidFill>
                  <a:srgbClr val="336699"/>
                </a:solidFill>
              </a:rPr>
            </a:br>
            <a:r>
              <a:rPr lang="en-US" sz="2700" dirty="0" smtClean="0">
                <a:solidFill>
                  <a:srgbClr val="336699"/>
                </a:solidFill>
              </a:rPr>
              <a:t>and Staff are all online to help answer</a:t>
            </a:r>
            <a:br>
              <a:rPr lang="en-US" sz="2700" dirty="0" smtClean="0">
                <a:solidFill>
                  <a:srgbClr val="336699"/>
                </a:solidFill>
              </a:rPr>
            </a:br>
            <a:r>
              <a:rPr lang="en-US" sz="2700" dirty="0" smtClean="0">
                <a:solidFill>
                  <a:srgbClr val="336699"/>
                </a:solidFill>
              </a:rPr>
              <a:t>questions throughout the session.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336699"/>
                </a:solidFill>
              </a:rPr>
              <a:t>We’re all here to learn, so don’t be shy!</a:t>
            </a:r>
          </a:p>
        </p:txBody>
      </p:sp>
      <p:pic>
        <p:nvPicPr>
          <p:cNvPr id="14" name="Picture 13" descr="Convention 2010 1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0966" y="2641354"/>
            <a:ext cx="2167795" cy="162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lum bright="8000" contrast="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6" t="11169" r="2874" b="960"/>
          <a:stretch/>
        </p:blipFill>
        <p:spPr>
          <a:xfrm>
            <a:off x="6850966" y="990600"/>
            <a:ext cx="2169507" cy="141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IMG_0192.JPG"/>
          <p:cNvPicPr>
            <a:picLocks noChangeAspect="1"/>
          </p:cNvPicPr>
          <p:nvPr/>
        </p:nvPicPr>
        <p:blipFill rotWithShape="1">
          <a:blip r:embed="rId6" cstate="print"/>
          <a:srcRect l="8519" t="18058" r="6201"/>
          <a:stretch/>
        </p:blipFill>
        <p:spPr>
          <a:xfrm>
            <a:off x="6862676" y="4495800"/>
            <a:ext cx="2139818" cy="1370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8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199" y="1066800"/>
            <a:ext cx="6248401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 smtClean="0">
                <a:solidFill>
                  <a:srgbClr val="336699"/>
                </a:solidFill>
              </a:rPr>
              <a:t>In-Person Experiences</a:t>
            </a:r>
          </a:p>
          <a:p>
            <a:pPr algn="ctr">
              <a:spcAft>
                <a:spcPts val="600"/>
              </a:spcAft>
            </a:pPr>
            <a:r>
              <a:rPr lang="en-US" sz="2400" b="1" spc="-70" dirty="0" smtClean="0">
                <a:solidFill>
                  <a:srgbClr val="336699"/>
                </a:solidFill>
              </a:rPr>
              <a:t>Primary Care </a:t>
            </a:r>
            <a:r>
              <a:rPr lang="en-US" sz="2400" b="1" spc="-70" dirty="0" err="1" smtClean="0">
                <a:solidFill>
                  <a:srgbClr val="336699"/>
                </a:solidFill>
              </a:rPr>
              <a:t>Interprofessional</a:t>
            </a:r>
            <a:r>
              <a:rPr lang="en-US" sz="2400" b="1" spc="-70" dirty="0" smtClean="0">
                <a:solidFill>
                  <a:srgbClr val="336699"/>
                </a:solidFill>
              </a:rPr>
              <a:t> Leadership Institute </a:t>
            </a:r>
            <a:r>
              <a:rPr lang="en-US" sz="2400" b="1" i="1" dirty="0" smtClean="0">
                <a:solidFill>
                  <a:srgbClr val="336699"/>
                </a:solidFill>
              </a:rPr>
              <a:t>(Sept 19-20, 2015. Deadline Aug 30)</a:t>
            </a:r>
          </a:p>
          <a:p>
            <a:pPr algn="ctr">
              <a:spcAft>
                <a:spcPts val="600"/>
              </a:spcAft>
            </a:pPr>
            <a:endParaRPr lang="en-US" sz="24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336699"/>
                </a:solidFill>
              </a:rPr>
              <a:t>Humanistic Elective in Activism, Reflective Transformation, and Integrative Medicine (HEART-IM)</a:t>
            </a:r>
            <a:br>
              <a:rPr lang="en-US" sz="2400" b="1" dirty="0" smtClean="0">
                <a:solidFill>
                  <a:srgbClr val="336699"/>
                </a:solidFill>
              </a:rPr>
            </a:br>
            <a:r>
              <a:rPr lang="en-US" sz="2400" b="1" i="1" dirty="0" smtClean="0">
                <a:solidFill>
                  <a:srgbClr val="336699"/>
                </a:solidFill>
              </a:rPr>
              <a:t>(Mar 22-Apr 22, 2016. Rolling deadline)</a:t>
            </a:r>
          </a:p>
          <a:p>
            <a:pPr algn="ctr">
              <a:spcAft>
                <a:spcPts val="600"/>
              </a:spcAft>
            </a:pPr>
            <a:endParaRPr lang="en-US" sz="2400" b="1" dirty="0">
              <a:solidFill>
                <a:srgbClr val="336699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336699"/>
                </a:solidFill>
              </a:rPr>
              <a:t>Leadership and Education Program for Students in Integrative Medicine (LEAPS into IM)</a:t>
            </a:r>
            <a:br>
              <a:rPr lang="en-US" sz="2400" b="1" dirty="0" smtClean="0">
                <a:solidFill>
                  <a:srgbClr val="336699"/>
                </a:solidFill>
              </a:rPr>
            </a:br>
            <a:r>
              <a:rPr lang="en-US" sz="2400" b="1" i="1" dirty="0" smtClean="0">
                <a:solidFill>
                  <a:srgbClr val="336699"/>
                </a:solidFill>
              </a:rPr>
              <a:t>(2016 dates TBA)</a:t>
            </a:r>
          </a:p>
        </p:txBody>
      </p:sp>
      <p:pic>
        <p:nvPicPr>
          <p:cNvPr id="2050" name="Picture 2" descr="LEAP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2441575" cy="8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ARTIM_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009732"/>
            <a:ext cx="2212975" cy="14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HEC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3000"/>
            <a:ext cx="14478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MSA Academ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"/>
            <a:ext cx="132588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0200" y="128826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30" dirty="0" smtClean="0">
                <a:solidFill>
                  <a:srgbClr val="336699"/>
                </a:solidFill>
              </a:rPr>
              <a:t>AMSA Academy</a:t>
            </a:r>
          </a:p>
        </p:txBody>
      </p:sp>
    </p:spTree>
    <p:extLst>
      <p:ext uri="{BB962C8B-B14F-4D97-AF65-F5344CB8AC3E}">
        <p14:creationId xmlns:p14="http://schemas.microsoft.com/office/powerpoint/2010/main" val="18449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914400"/>
            <a:ext cx="7391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smtClean="0">
                <a:solidFill>
                  <a:srgbClr val="336699"/>
                </a:solidFill>
              </a:rPr>
              <a:t>Scholars Programs</a:t>
            </a:r>
          </a:p>
          <a:p>
            <a:pPr algn="ctr"/>
            <a:r>
              <a:rPr lang="en-US" sz="2000" b="1" dirty="0" smtClean="0">
                <a:solidFill>
                  <a:srgbClr val="336699"/>
                </a:solidFill>
              </a:rPr>
              <a:t>5-6 month online courses with structured curriculum, lectures from experts, discussions with other scholars, opportunities for project development or advocacy work</a:t>
            </a:r>
          </a:p>
          <a:p>
            <a:pPr algn="ctr"/>
            <a:r>
              <a:rPr lang="en-US" sz="2400" b="1" dirty="0" smtClean="0">
                <a:solidFill>
                  <a:srgbClr val="336699"/>
                </a:solidFill>
              </a:rPr>
              <a:t>Open enrollment, registration deadline Sept 14,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818180"/>
            <a:ext cx="8153400" cy="36317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Cultural Sensitivity</a:t>
            </a:r>
            <a:r>
              <a:rPr lang="en-US" sz="2300" b="1" dirty="0">
                <a:solidFill>
                  <a:srgbClr val="336699"/>
                </a:solidFill>
              </a:rPr>
              <a:t> </a:t>
            </a:r>
            <a:r>
              <a:rPr lang="en-US" sz="2300" b="1" dirty="0" smtClean="0">
                <a:solidFill>
                  <a:srgbClr val="336699"/>
                </a:solidFill>
              </a:rPr>
              <a:t>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Global Health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Health Equity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Integrative Medicine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Medical Humanities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Patient Safety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Public Health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Premedical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Health Care for All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b="1" dirty="0" smtClean="0">
              <a:solidFill>
                <a:srgbClr val="3366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AIDS Advocacy Network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336699"/>
                </a:solidFill>
              </a:rPr>
              <a:t>Just Medicine 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b="1" dirty="0">
              <a:solidFill>
                <a:srgbClr val="3366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i="1" dirty="0" smtClean="0">
                <a:solidFill>
                  <a:srgbClr val="336699"/>
                </a:solidFill>
              </a:rPr>
              <a:t>Sexual Health Leadership Course by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i="1" dirty="0" smtClean="0">
                <a:solidFill>
                  <a:srgbClr val="336699"/>
                </a:solidFill>
              </a:rPr>
              <a:t>Advocacy Leadership Course by application</a:t>
            </a:r>
            <a:endParaRPr lang="en-US" sz="2300" b="1" i="1" dirty="0">
              <a:solidFill>
                <a:srgbClr val="3366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i="1" dirty="0" smtClean="0">
                <a:solidFill>
                  <a:srgbClr val="336699"/>
                </a:solidFill>
              </a:rPr>
              <a:t>Application deadline for Leadership Courses is Sept </a:t>
            </a:r>
            <a:r>
              <a:rPr lang="en-US" sz="2300" b="1" i="1" dirty="0" smtClean="0">
                <a:solidFill>
                  <a:srgbClr val="336699"/>
                </a:solidFill>
              </a:rPr>
              <a:t>1</a:t>
            </a:r>
            <a:endParaRPr lang="en-US" sz="2300" b="1" i="1" dirty="0" smtClean="0">
              <a:solidFill>
                <a:srgbClr val="336699"/>
              </a:solidFill>
            </a:endParaRPr>
          </a:p>
        </p:txBody>
      </p:sp>
      <p:pic>
        <p:nvPicPr>
          <p:cNvPr id="6" name="Picture 2" descr="AMSA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"/>
            <a:ext cx="132588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0200" y="128826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30" dirty="0" smtClean="0">
                <a:solidFill>
                  <a:srgbClr val="336699"/>
                </a:solidFill>
              </a:rPr>
              <a:t>AMSA Academy</a:t>
            </a:r>
          </a:p>
        </p:txBody>
      </p:sp>
    </p:spTree>
    <p:extLst>
      <p:ext uri="{BB962C8B-B14F-4D97-AF65-F5344CB8AC3E}">
        <p14:creationId xmlns:p14="http://schemas.microsoft.com/office/powerpoint/2010/main" val="14580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0"/>
          <a:stretch/>
        </p:blipFill>
        <p:spPr bwMode="auto">
          <a:xfrm>
            <a:off x="533400" y="1600200"/>
            <a:ext cx="4114800" cy="2628512"/>
          </a:xfrm>
          <a:prstGeom prst="rect">
            <a:avLst/>
          </a:prstGeom>
          <a:ln>
            <a:noFill/>
          </a:ln>
          <a:effectLst>
            <a:outerShdw blurRad="292100" dist="139700" dir="13500000" sx="94000" sy="94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357132"/>
            <a:ext cx="4648200" cy="2518890"/>
          </a:xfrm>
          <a:prstGeom prst="rect">
            <a:avLst/>
          </a:prstGeom>
          <a:ln>
            <a:noFill/>
          </a:ln>
          <a:effectLst>
            <a:outerShdw blurRad="292100" dist="139700" dir="135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2" descr="C:\Users\Perry\Pictures\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 bwMode="auto">
          <a:xfrm>
            <a:off x="4038600" y="3238111"/>
            <a:ext cx="4924941" cy="2635898"/>
          </a:xfrm>
          <a:prstGeom prst="rect">
            <a:avLst/>
          </a:prstGeom>
          <a:ln>
            <a:noFill/>
          </a:ln>
          <a:effectLst>
            <a:outerShdw blurRad="292100" dist="139700" dir="135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MSA Academ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"/>
            <a:ext cx="132588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0200" y="128826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30" dirty="0" smtClean="0">
                <a:solidFill>
                  <a:srgbClr val="336699"/>
                </a:solidFill>
              </a:rPr>
              <a:t>Scholars Program</a:t>
            </a:r>
          </a:p>
        </p:txBody>
      </p:sp>
    </p:spTree>
    <p:extLst>
      <p:ext uri="{BB962C8B-B14F-4D97-AF65-F5344CB8AC3E}">
        <p14:creationId xmlns:p14="http://schemas.microsoft.com/office/powerpoint/2010/main" val="18532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67000" y="1294791"/>
            <a:ext cx="64008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336699"/>
                </a:solidFill>
              </a:rPr>
              <a:t>Child Family Health International global health rotations.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336699"/>
                </a:solidFill>
              </a:rPr>
              <a:t>Atlantis Project global health internships.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336699"/>
                </a:solidFill>
              </a:rPr>
              <a:t>Gap Medics physician shadowing program for premeds.</a:t>
            </a:r>
          </a:p>
          <a:p>
            <a:pPr marL="457200" indent="-4572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336699"/>
                </a:solidFill>
              </a:rPr>
              <a:t>International Federation of Medical Students’ Associations clinical exchanges.</a:t>
            </a:r>
          </a:p>
        </p:txBody>
      </p:sp>
      <p:pic>
        <p:nvPicPr>
          <p:cNvPr id="1026" name="Picture 2" descr="MB_Atlantis_Project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2" y="1982372"/>
            <a:ext cx="1711547" cy="17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B_CFH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6317"/>
          <a:stretch/>
        </p:blipFill>
        <p:spPr bwMode="auto">
          <a:xfrm>
            <a:off x="574260" y="1123341"/>
            <a:ext cx="14287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00" y="5183499"/>
            <a:ext cx="2294000" cy="5608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200" dirty="0" smtClean="0">
                <a:solidFill>
                  <a:srgbClr val="336699"/>
                </a:solidFill>
              </a:rPr>
              <a:t>International Opportunities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27294"/>
            <a:ext cx="1222193" cy="11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210" y="1143000"/>
            <a:ext cx="8077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336699"/>
                </a:solidFill>
              </a:rPr>
              <a:t>National Physicians Alliance</a:t>
            </a:r>
            <a:r>
              <a:rPr lang="en-US" sz="2000" b="1" dirty="0">
                <a:solidFill>
                  <a:srgbClr val="336699"/>
                </a:solidFill>
              </a:rPr>
              <a:t>: </a:t>
            </a:r>
            <a:r>
              <a:rPr lang="en-US" sz="2000" b="1" dirty="0" smtClean="0">
                <a:solidFill>
                  <a:srgbClr val="336699"/>
                </a:solidFill>
              </a:rPr>
              <a:t>Healthcare </a:t>
            </a:r>
            <a:r>
              <a:rPr lang="en-US" sz="2000" b="1" dirty="0">
                <a:solidFill>
                  <a:srgbClr val="336699"/>
                </a:solidFill>
              </a:rPr>
              <a:t>reform and health policy, gun violence prevention, reproductive rights, professionalism, and conflicts of interest in medical education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336699"/>
                </a:solidFill>
              </a:rPr>
              <a:t>Wolters Kluwer Health/Lippincott</a:t>
            </a:r>
            <a:r>
              <a:rPr lang="en-US" sz="2000" b="1" dirty="0">
                <a:solidFill>
                  <a:srgbClr val="336699"/>
                </a:solidFill>
              </a:rPr>
              <a:t>: </a:t>
            </a:r>
            <a:r>
              <a:rPr lang="en-US" sz="2000" b="1" dirty="0" smtClean="0">
                <a:solidFill>
                  <a:srgbClr val="336699"/>
                </a:solidFill>
              </a:rPr>
              <a:t>Medical </a:t>
            </a:r>
            <a:r>
              <a:rPr lang="en-US" sz="2000" b="1" dirty="0">
                <a:solidFill>
                  <a:srgbClr val="336699"/>
                </a:solidFill>
              </a:rPr>
              <a:t>education, learning resources, clinical skills, Lippincott Editorial AMSA Reviewer Network (LEARN) Program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336699"/>
                </a:solidFill>
              </a:rPr>
              <a:t>RESULTS</a:t>
            </a:r>
            <a:r>
              <a:rPr lang="en-US" sz="2000" b="1" dirty="0">
                <a:solidFill>
                  <a:srgbClr val="336699"/>
                </a:solidFill>
              </a:rPr>
              <a:t>: </a:t>
            </a:r>
            <a:r>
              <a:rPr lang="en-US" sz="2000" b="1" dirty="0" smtClean="0">
                <a:solidFill>
                  <a:srgbClr val="336699"/>
                </a:solidFill>
              </a:rPr>
              <a:t>Global </a:t>
            </a:r>
            <a:r>
              <a:rPr lang="en-US" sz="2000" b="1" dirty="0">
                <a:solidFill>
                  <a:srgbClr val="336699"/>
                </a:solidFill>
              </a:rPr>
              <a:t>health, advocacy on poverty and poverty-related diseases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336699"/>
                </a:solidFill>
              </a:rPr>
              <a:t>Kaplan Test Prep</a:t>
            </a:r>
            <a:r>
              <a:rPr lang="en-US" sz="2000" b="1" dirty="0">
                <a:solidFill>
                  <a:srgbClr val="336699"/>
                </a:solidFill>
              </a:rPr>
              <a:t>: </a:t>
            </a:r>
            <a:r>
              <a:rPr lang="en-US" sz="2000" b="1" dirty="0" smtClean="0">
                <a:solidFill>
                  <a:srgbClr val="336699"/>
                </a:solidFill>
              </a:rPr>
              <a:t>Basic </a:t>
            </a:r>
            <a:r>
              <a:rPr lang="en-US" sz="2000" b="1" dirty="0">
                <a:solidFill>
                  <a:srgbClr val="336699"/>
                </a:solidFill>
              </a:rPr>
              <a:t>sciences, MCAT critical thinking, learning resources, med school admissions seminars, personal statement and interview workshops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336699"/>
                </a:solidFill>
              </a:rPr>
              <a:t>Canopy</a:t>
            </a:r>
            <a:r>
              <a:rPr lang="en-US" sz="2000" b="1" dirty="0">
                <a:solidFill>
                  <a:srgbClr val="336699"/>
                </a:solidFill>
              </a:rPr>
              <a:t>: </a:t>
            </a:r>
            <a:r>
              <a:rPr lang="en-US" sz="2000" b="1" dirty="0" smtClean="0">
                <a:solidFill>
                  <a:srgbClr val="336699"/>
                </a:solidFill>
              </a:rPr>
              <a:t>Medical </a:t>
            </a:r>
            <a:r>
              <a:rPr lang="en-US" sz="2000" b="1" dirty="0">
                <a:solidFill>
                  <a:srgbClr val="336699"/>
                </a:solidFill>
              </a:rPr>
              <a:t>Spanish, culturally and linguistically appropriate healthcare services training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66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66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66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66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300" dirty="0" smtClean="0">
                <a:solidFill>
                  <a:srgbClr val="336699"/>
                </a:solidFill>
              </a:rPr>
              <a:t>More Programming Partners</a:t>
            </a:r>
          </a:p>
        </p:txBody>
      </p:sp>
    </p:spTree>
    <p:extLst>
      <p:ext uri="{BB962C8B-B14F-4D97-AF65-F5344CB8AC3E}">
        <p14:creationId xmlns:p14="http://schemas.microsoft.com/office/powerpoint/2010/main" val="37837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" y="1066800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336699"/>
                </a:solidFill>
              </a:rPr>
              <a:t>AMSA programming gives you content, opportunities, and experiences through our publications, ACT/campaigns, Academy, partners, and events.</a:t>
            </a:r>
          </a:p>
          <a:p>
            <a:pPr marL="457200" indent="-4572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336699"/>
              </a:solidFill>
            </a:endParaRPr>
          </a:p>
          <a:p>
            <a:pPr marL="457200" indent="-4572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336699"/>
                </a:solidFill>
              </a:rPr>
              <a:t>At nearly every level, our members are involved directly as advocates, educators, and leaders.</a:t>
            </a:r>
          </a:p>
          <a:p>
            <a:pPr marL="457200" indent="-4572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336699"/>
              </a:solidFill>
            </a:endParaRPr>
          </a:p>
          <a:p>
            <a:pPr marL="457200" indent="-4572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spc="-50" dirty="0" smtClean="0">
                <a:solidFill>
                  <a:srgbClr val="336699"/>
                </a:solidFill>
              </a:rPr>
              <a:t>Each and every member is invited to engage, participate, contribute as they can, in order to make real change, make personal meaning, and make new friends.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AMSA Programming</a:t>
            </a:r>
          </a:p>
        </p:txBody>
      </p:sp>
    </p:spTree>
    <p:extLst>
      <p:ext uri="{BB962C8B-B14F-4D97-AF65-F5344CB8AC3E}">
        <p14:creationId xmlns:p14="http://schemas.microsoft.com/office/powerpoint/2010/main" val="15166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502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AMSA Events &amp; Education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Jeff </a:t>
            </a:r>
            <a:r>
              <a:rPr lang="en-US" sz="3500" b="1" dirty="0" err="1" smtClean="0">
                <a:solidFill>
                  <a:srgbClr val="336699"/>
                </a:solidFill>
              </a:rPr>
              <a:t>Koetje</a:t>
            </a:r>
            <a:r>
              <a:rPr lang="en-US" sz="3500" b="1" dirty="0" smtClean="0">
                <a:solidFill>
                  <a:srgbClr val="336699"/>
                </a:solidFill>
              </a:rPr>
              <a:t>, M.D. – Director of Experiences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" b="14216"/>
          <a:stretch/>
        </p:blipFill>
        <p:spPr>
          <a:xfrm>
            <a:off x="990600" y="914400"/>
            <a:ext cx="7162800" cy="385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Fall Conferences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66" y="2514600"/>
            <a:ext cx="4465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rgbClr val="336699"/>
                </a:solidFill>
              </a:rPr>
              <a:t>New York, NY</a:t>
            </a:r>
            <a:br>
              <a:rPr lang="en-US" sz="2500" b="1" dirty="0" smtClean="0">
                <a:solidFill>
                  <a:srgbClr val="336699"/>
                </a:solidFill>
              </a:rPr>
            </a:br>
            <a:r>
              <a:rPr lang="en-US" sz="2500" b="1" dirty="0" smtClean="0">
                <a:solidFill>
                  <a:srgbClr val="336699"/>
                </a:solidFill>
              </a:rPr>
              <a:t>Saturday, November 14</a:t>
            </a:r>
          </a:p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rgbClr val="336699"/>
                </a:solidFill>
              </a:rPr>
              <a:t>Columbia University College of Physician &amp; Surgeons</a:t>
            </a:r>
            <a:endParaRPr lang="en-US" sz="2500" b="1" dirty="0">
              <a:solidFill>
                <a:srgbClr val="336699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500" b="1" i="1" dirty="0" smtClean="0"/>
              <a:t>Humanity at the</a:t>
            </a:r>
            <a:br>
              <a:rPr lang="en-US" sz="2500" b="1" i="1" dirty="0" smtClean="0"/>
            </a:br>
            <a:r>
              <a:rPr lang="en-US" sz="2500" b="1" i="1" dirty="0" smtClean="0"/>
              <a:t>Heart of Health Care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4574549" cy="11719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2364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pc="-30" dirty="0" smtClean="0">
                <a:solidFill>
                  <a:srgbClr val="C00000"/>
                </a:solidFill>
              </a:rPr>
              <a:t>REGISTER TODAY: www.AMSAFallConference.org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5766" y="2514600"/>
            <a:ext cx="4449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rgbClr val="336699"/>
                </a:solidFill>
              </a:rPr>
              <a:t>Chicago, IL</a:t>
            </a:r>
            <a:br>
              <a:rPr lang="en-US" sz="2500" b="1" dirty="0" smtClean="0">
                <a:solidFill>
                  <a:srgbClr val="336699"/>
                </a:solidFill>
              </a:rPr>
            </a:br>
            <a:r>
              <a:rPr lang="en-US" sz="2500" b="1" dirty="0" smtClean="0">
                <a:solidFill>
                  <a:srgbClr val="336699"/>
                </a:solidFill>
              </a:rPr>
              <a:t>Saturday, November 21</a:t>
            </a:r>
          </a:p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rgbClr val="336699"/>
                </a:solidFill>
              </a:rPr>
              <a:t>University of Illinois College of Medicine at Chicago</a:t>
            </a:r>
          </a:p>
          <a:p>
            <a:pPr algn="ctr">
              <a:spcAft>
                <a:spcPts val="600"/>
              </a:spcAft>
            </a:pPr>
            <a:r>
              <a:rPr lang="en-US" sz="2500" b="1" i="1" dirty="0" smtClean="0"/>
              <a:t>Communication at</a:t>
            </a:r>
            <a:br>
              <a:rPr lang="en-US" sz="2500" b="1" i="1" dirty="0" smtClean="0"/>
            </a:br>
            <a:r>
              <a:rPr lang="en-US" sz="2500" b="1" i="1" dirty="0" smtClean="0"/>
              <a:t>the Center of Care</a:t>
            </a:r>
          </a:p>
        </p:txBody>
      </p:sp>
    </p:spTree>
    <p:extLst>
      <p:ext uri="{BB962C8B-B14F-4D97-AF65-F5344CB8AC3E}">
        <p14:creationId xmlns:p14="http://schemas.microsoft.com/office/powerpoint/2010/main" val="17982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" y="38457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336699"/>
                </a:solidFill>
              </a:rPr>
              <a:t>PremedFest</a:t>
            </a:r>
            <a:endParaRPr lang="en-US" sz="5000" b="1" dirty="0" smtClean="0">
              <a:solidFill>
                <a:srgbClr val="33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4288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rgbClr val="336699"/>
                </a:solidFill>
              </a:rPr>
              <a:t>Location TBA</a:t>
            </a:r>
          </a:p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rgbClr val="336699"/>
                </a:solidFill>
              </a:rPr>
              <a:t>Target Date: Saturday, February 13, 2016</a:t>
            </a:r>
            <a:endParaRPr lang="en-US" sz="2500" b="1" dirty="0">
              <a:solidFill>
                <a:srgbClr val="3366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364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C00000"/>
                </a:solidFill>
              </a:rPr>
              <a:t>www.AMSAPremedFest.org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/>
          <a:stretch/>
        </p:blipFill>
        <p:spPr bwMode="auto">
          <a:xfrm>
            <a:off x="152400" y="1209174"/>
            <a:ext cx="4522470" cy="2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33"/>
          <a:stretch/>
        </p:blipFill>
        <p:spPr>
          <a:xfrm>
            <a:off x="5327546" y="1386956"/>
            <a:ext cx="3702154" cy="26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Annual Convention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3888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pc="-30" dirty="0" smtClean="0">
                <a:solidFill>
                  <a:srgbClr val="C00000"/>
                </a:solidFill>
              </a:rPr>
              <a:t>REGISTER TODAY: www.AMSAConvention.org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34" y="914400"/>
            <a:ext cx="8932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4000" b="1" dirty="0" smtClean="0">
                <a:solidFill>
                  <a:srgbClr val="336699"/>
                </a:solidFill>
              </a:rPr>
              <a:t>Your Pathway to Clinical Exploration</a:t>
            </a:r>
            <a:endParaRPr lang="en-US" sz="4000" dirty="0">
              <a:solidFill>
                <a:srgbClr val="3366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26721"/>
            <a:ext cx="9144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000" b="1" dirty="0">
                <a:solidFill>
                  <a:srgbClr val="336699"/>
                </a:solidFill>
              </a:rPr>
              <a:t>Hyatt Regency Crystal City, Washington, D.C.</a:t>
            </a:r>
          </a:p>
          <a:p>
            <a:pPr algn="ctr">
              <a:spcAft>
                <a:spcPts val="900"/>
              </a:spcAft>
            </a:pPr>
            <a:r>
              <a:rPr lang="en-US" sz="3000" b="1" dirty="0" smtClean="0">
                <a:solidFill>
                  <a:srgbClr val="336699"/>
                </a:solidFill>
              </a:rPr>
              <a:t>Thursday, </a:t>
            </a:r>
            <a:r>
              <a:rPr lang="en-US" sz="3000" b="1" dirty="0">
                <a:solidFill>
                  <a:srgbClr val="336699"/>
                </a:solidFill>
              </a:rPr>
              <a:t>March 31 – </a:t>
            </a:r>
            <a:r>
              <a:rPr lang="en-US" sz="3000" b="1" dirty="0" smtClean="0">
                <a:solidFill>
                  <a:srgbClr val="336699"/>
                </a:solidFill>
              </a:rPr>
              <a:t>Sunday, </a:t>
            </a:r>
            <a:r>
              <a:rPr lang="en-US" sz="3000" b="1" dirty="0">
                <a:solidFill>
                  <a:srgbClr val="336699"/>
                </a:solidFill>
              </a:rPr>
              <a:t>April 3,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2311"/>
            <a:ext cx="5889933" cy="22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8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First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888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AMSA House of Delegates</a:t>
            </a:r>
          </a:p>
        </p:txBody>
      </p:sp>
      <p:pic>
        <p:nvPicPr>
          <p:cNvPr id="6" name="Picture 4" descr="http://blogs.jefferson.edu/nashhealthpolicy/files/2011/01/AMSA-2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400800" cy="428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Annual Convention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3888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pc="-30" dirty="0" smtClean="0">
                <a:solidFill>
                  <a:srgbClr val="C00000"/>
                </a:solidFill>
              </a:rPr>
              <a:t>REGISTER TODAY: www.AMSAConvention.org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34" y="878934"/>
            <a:ext cx="8932932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336699"/>
                </a:solidFill>
              </a:rPr>
              <a:t>Thursday: </a:t>
            </a:r>
            <a:r>
              <a:rPr lang="en-US" sz="2900" dirty="0">
                <a:solidFill>
                  <a:srgbClr val="336699"/>
                </a:solidFill>
              </a:rPr>
              <a:t>Advocacy &amp; Rally Day, opening keynote, and networking event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336699"/>
                </a:solidFill>
              </a:rPr>
              <a:t>Friday: </a:t>
            </a:r>
            <a:r>
              <a:rPr lang="en-US" sz="2900" dirty="0" smtClean="0">
                <a:solidFill>
                  <a:srgbClr val="336699"/>
                </a:solidFill>
              </a:rPr>
              <a:t>Keynote</a:t>
            </a:r>
            <a:r>
              <a:rPr lang="en-US" sz="2900" dirty="0">
                <a:solidFill>
                  <a:srgbClr val="336699"/>
                </a:solidFill>
              </a:rPr>
              <a:t>, breakout sessions, premed and med student team challenges, poster/project session, exhibit hall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336699"/>
                </a:solidFill>
              </a:rPr>
              <a:t>Saturday: </a:t>
            </a:r>
            <a:r>
              <a:rPr lang="en-US" sz="2900" dirty="0" smtClean="0">
                <a:solidFill>
                  <a:srgbClr val="336699"/>
                </a:solidFill>
              </a:rPr>
              <a:t>Keynote</a:t>
            </a:r>
            <a:r>
              <a:rPr lang="en-US" sz="2900" dirty="0">
                <a:solidFill>
                  <a:srgbClr val="336699"/>
                </a:solidFill>
              </a:rPr>
              <a:t>, breakout sessions, Interview Like a Ninja, clinical skills, exhibit hall, Pre-Health Fair, Residency Round Tables, ACT/Campaign socials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336699"/>
                </a:solidFill>
              </a:rPr>
              <a:t>PLUS: </a:t>
            </a:r>
            <a:r>
              <a:rPr lang="en-US" sz="2900" dirty="0" smtClean="0">
                <a:solidFill>
                  <a:srgbClr val="336699"/>
                </a:solidFill>
              </a:rPr>
              <a:t>Tours </a:t>
            </a:r>
            <a:r>
              <a:rPr lang="en-US" sz="2900" dirty="0">
                <a:solidFill>
                  <a:srgbClr val="336699"/>
                </a:solidFill>
              </a:rPr>
              <a:t>of DC-area attractions! </a:t>
            </a:r>
          </a:p>
        </p:txBody>
      </p:sp>
    </p:spTree>
    <p:extLst>
      <p:ext uri="{BB962C8B-B14F-4D97-AF65-F5344CB8AC3E}">
        <p14:creationId xmlns:p14="http://schemas.microsoft.com/office/powerpoint/2010/main" val="24097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00" dirty="0" smtClean="0">
                <a:solidFill>
                  <a:srgbClr val="336699"/>
                </a:solidFill>
              </a:rPr>
              <a:t>Scholars Program (online)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4876800"/>
            <a:ext cx="60198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pc="-30" dirty="0" smtClean="0">
                <a:solidFill>
                  <a:srgbClr val="C00000"/>
                </a:solidFill>
              </a:rPr>
              <a:t>REGISTER TODAY: </a:t>
            </a:r>
            <a:r>
              <a:rPr lang="en-US" sz="3000" b="1" spc="-30" dirty="0" smtClean="0">
                <a:solidFill>
                  <a:srgbClr val="C00000"/>
                </a:solidFill>
              </a:rPr>
              <a:t>www.amsa.org/scholars-programs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868" y="926098"/>
            <a:ext cx="443713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Cultural </a:t>
            </a:r>
            <a:r>
              <a:rPr lang="en-US" sz="2500" dirty="0" smtClean="0">
                <a:solidFill>
                  <a:srgbClr val="336699"/>
                </a:solidFill>
              </a:rPr>
              <a:t>Sensitivity</a:t>
            </a:r>
            <a:endParaRPr lang="en-US" sz="2500" dirty="0">
              <a:solidFill>
                <a:srgbClr val="336699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Patient Safety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Medical Humanities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Integrative Medicine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Public Health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Global Health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Health Equity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Premedical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Health Care For All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AIDS Advocacy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Just Medicine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4344" r="3390" b="4434"/>
          <a:stretch/>
        </p:blipFill>
        <p:spPr bwMode="auto">
          <a:xfrm>
            <a:off x="3992104" y="1066800"/>
            <a:ext cx="4923296" cy="37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7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Institutes (in-person)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868" y="926098"/>
            <a:ext cx="900913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336699"/>
                </a:solidFill>
              </a:rPr>
              <a:t>Primary Care </a:t>
            </a:r>
            <a:r>
              <a:rPr lang="en-US" sz="2500" b="1" dirty="0" err="1">
                <a:solidFill>
                  <a:srgbClr val="336699"/>
                </a:solidFill>
              </a:rPr>
              <a:t>Interprofessional</a:t>
            </a:r>
            <a:r>
              <a:rPr lang="en-US" sz="2500" b="1" dirty="0">
                <a:solidFill>
                  <a:srgbClr val="336699"/>
                </a:solidFill>
              </a:rPr>
              <a:t> Leadership </a:t>
            </a:r>
            <a:r>
              <a:rPr lang="en-US" sz="2500" b="1" dirty="0" smtClean="0">
                <a:solidFill>
                  <a:srgbClr val="336699"/>
                </a:solidFill>
              </a:rPr>
              <a:t>Institute,</a:t>
            </a:r>
            <a:br>
              <a:rPr lang="en-US" sz="2500" b="1" dirty="0" smtClean="0">
                <a:solidFill>
                  <a:srgbClr val="336699"/>
                </a:solidFill>
              </a:rPr>
            </a:br>
            <a:r>
              <a:rPr lang="en-US" sz="2500" b="1" dirty="0" smtClean="0">
                <a:solidFill>
                  <a:srgbClr val="336699"/>
                </a:solidFill>
              </a:rPr>
              <a:t>in </a:t>
            </a:r>
            <a:r>
              <a:rPr lang="en-US" sz="2500" b="1" dirty="0">
                <a:solidFill>
                  <a:srgbClr val="336699"/>
                </a:solidFill>
              </a:rPr>
              <a:t>partnership with NEI-AHEC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September </a:t>
            </a:r>
            <a:r>
              <a:rPr lang="en-US" sz="2500" dirty="0">
                <a:solidFill>
                  <a:srgbClr val="336699"/>
                </a:solidFill>
              </a:rPr>
              <a:t>19-20 at Ball State University, Muncie, IN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Go to www.amsa.org/PCILI for more information and to </a:t>
            </a:r>
            <a:r>
              <a:rPr lang="en-US" sz="2500" dirty="0" smtClean="0">
                <a:solidFill>
                  <a:srgbClr val="336699"/>
                </a:solidFill>
              </a:rPr>
              <a:t>register</a:t>
            </a:r>
            <a:endParaRPr lang="en-US" sz="2500" dirty="0">
              <a:solidFill>
                <a:srgbClr val="336699"/>
              </a:solidFill>
            </a:endParaRPr>
          </a:p>
          <a:p>
            <a:r>
              <a:rPr lang="en-US" sz="2500" b="1" dirty="0" err="1">
                <a:solidFill>
                  <a:srgbClr val="336699"/>
                </a:solidFill>
              </a:rPr>
              <a:t>SeaCouver</a:t>
            </a:r>
            <a:r>
              <a:rPr lang="en-US" sz="2500" b="1" dirty="0">
                <a:solidFill>
                  <a:srgbClr val="336699"/>
                </a:solidFill>
              </a:rPr>
              <a:t> Institute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October 2015</a:t>
            </a:r>
            <a:endParaRPr lang="en-US" sz="2500" dirty="0">
              <a:solidFill>
                <a:srgbClr val="336699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336699"/>
                </a:solidFill>
              </a:rPr>
              <a:t>Spend time in Seattle and </a:t>
            </a:r>
            <a:r>
              <a:rPr lang="en-US" sz="2500" dirty="0" smtClean="0">
                <a:solidFill>
                  <a:srgbClr val="336699"/>
                </a:solidFill>
              </a:rPr>
              <a:t>Vancouver</a:t>
            </a:r>
            <a:br>
              <a:rPr lang="en-US" sz="2500" dirty="0" smtClean="0">
                <a:solidFill>
                  <a:srgbClr val="336699"/>
                </a:solidFill>
              </a:rPr>
            </a:br>
            <a:r>
              <a:rPr lang="en-US" sz="2500" dirty="0" smtClean="0">
                <a:solidFill>
                  <a:srgbClr val="336699"/>
                </a:solidFill>
              </a:rPr>
              <a:t>learning </a:t>
            </a:r>
            <a:r>
              <a:rPr lang="en-US" sz="2500" dirty="0">
                <a:solidFill>
                  <a:srgbClr val="336699"/>
                </a:solidFill>
              </a:rPr>
              <a:t>about US and </a:t>
            </a:r>
            <a:r>
              <a:rPr lang="en-US" sz="2500" dirty="0" smtClean="0">
                <a:solidFill>
                  <a:srgbClr val="336699"/>
                </a:solidFill>
              </a:rPr>
              <a:t>Canadian</a:t>
            </a:r>
            <a:br>
              <a:rPr lang="en-US" sz="2500" dirty="0" smtClean="0">
                <a:solidFill>
                  <a:srgbClr val="336699"/>
                </a:solidFill>
              </a:rPr>
            </a:br>
            <a:r>
              <a:rPr lang="en-US" sz="2500" dirty="0" smtClean="0">
                <a:solidFill>
                  <a:srgbClr val="336699"/>
                </a:solidFill>
              </a:rPr>
              <a:t>healthcare systems </a:t>
            </a:r>
            <a:r>
              <a:rPr lang="en-US" sz="2500" i="1" dirty="0" smtClean="0">
                <a:solidFill>
                  <a:srgbClr val="336699"/>
                </a:solidFill>
              </a:rPr>
              <a:t>(info coming soon)</a:t>
            </a:r>
            <a:endParaRPr lang="en-US" sz="2500" dirty="0">
              <a:solidFill>
                <a:srgbClr val="336699"/>
              </a:solidFill>
            </a:endParaRPr>
          </a:p>
          <a:p>
            <a:r>
              <a:rPr lang="en-US" sz="2500" b="1" dirty="0">
                <a:solidFill>
                  <a:srgbClr val="336699"/>
                </a:solidFill>
              </a:rPr>
              <a:t>Patient Safety Leadership </a:t>
            </a:r>
            <a:r>
              <a:rPr lang="en-US" sz="2500" b="1" dirty="0" smtClean="0">
                <a:solidFill>
                  <a:srgbClr val="336699"/>
                </a:solidFill>
              </a:rPr>
              <a:t>Institute,</a:t>
            </a:r>
            <a:br>
              <a:rPr lang="en-US" sz="2500" b="1" dirty="0" smtClean="0">
                <a:solidFill>
                  <a:srgbClr val="336699"/>
                </a:solidFill>
              </a:rPr>
            </a:br>
            <a:r>
              <a:rPr lang="en-US" sz="2500" b="1" dirty="0" smtClean="0">
                <a:solidFill>
                  <a:srgbClr val="336699"/>
                </a:solidFill>
              </a:rPr>
              <a:t>in </a:t>
            </a:r>
            <a:r>
              <a:rPr lang="en-US" sz="2500" b="1" dirty="0">
                <a:solidFill>
                  <a:srgbClr val="336699"/>
                </a:solidFill>
              </a:rPr>
              <a:t>partnership with Academic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336699"/>
                </a:solidFill>
              </a:rPr>
              <a:t>October 2015 </a:t>
            </a:r>
            <a:r>
              <a:rPr lang="en-US" sz="2500" dirty="0">
                <a:solidFill>
                  <a:srgbClr val="336699"/>
                </a:solidFill>
              </a:rPr>
              <a:t>at location </a:t>
            </a:r>
            <a:r>
              <a:rPr lang="en-US" sz="2500" dirty="0" smtClean="0">
                <a:solidFill>
                  <a:srgbClr val="336699"/>
                </a:solidFill>
              </a:rPr>
              <a:t>TBD </a:t>
            </a:r>
            <a:r>
              <a:rPr lang="en-US" sz="2500" i="1" dirty="0">
                <a:solidFill>
                  <a:srgbClr val="336699"/>
                </a:solidFill>
              </a:rPr>
              <a:t>(info coming soon)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3366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0371"/>
          <a:stretch/>
        </p:blipFill>
        <p:spPr>
          <a:xfrm>
            <a:off x="5796280" y="2743200"/>
            <a:ext cx="319532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Final Thoughts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888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Jeff </a:t>
            </a:r>
            <a:r>
              <a:rPr lang="en-US" sz="3500" b="1" dirty="0" err="1" smtClean="0">
                <a:solidFill>
                  <a:srgbClr val="336699"/>
                </a:solidFill>
              </a:rPr>
              <a:t>Koetje</a:t>
            </a:r>
            <a:r>
              <a:rPr lang="en-US" sz="3500" b="1" smtClean="0">
                <a:solidFill>
                  <a:srgbClr val="336699"/>
                </a:solidFill>
              </a:rPr>
              <a:t>, M.D. </a:t>
            </a:r>
            <a:r>
              <a:rPr lang="en-US" sz="3500" b="1" dirty="0" smtClean="0">
                <a:solidFill>
                  <a:srgbClr val="336699"/>
                </a:solidFill>
              </a:rPr>
              <a:t>– Director of Experiences</a:t>
            </a:r>
          </a:p>
        </p:txBody>
      </p:sp>
      <p:pic>
        <p:nvPicPr>
          <p:cNvPr id="7" name="Picture 4" descr="https://scontent-lax1-1.xx.fbcdn.net/hphotos-xap1/v/t1.0-9/10310658_10152337799776760_3682202201910705529_n.jpg?oh=5c5277c35e2a8e54ba28333a5ec27676&amp;oe=56164C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33" y="990600"/>
            <a:ext cx="5695467" cy="43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Closing Remarks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888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Noreen Rich – Chief Membership Officer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2" r="6666"/>
          <a:stretch/>
        </p:blipFill>
        <p:spPr>
          <a:xfrm>
            <a:off x="1334764" y="1014174"/>
            <a:ext cx="6437636" cy="43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16" t="3516" r="32155" b="58951"/>
          <a:stretch/>
        </p:blipFill>
        <p:spPr>
          <a:xfrm>
            <a:off x="4110034" y="3353276"/>
            <a:ext cx="4910420" cy="25971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67000" y="152400"/>
            <a:ext cx="62484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5000" b="1" dirty="0" smtClean="0">
                <a:solidFill>
                  <a:srgbClr val="336699"/>
                </a:solidFill>
              </a:rPr>
              <a:t>Thank you!</a:t>
            </a:r>
          </a:p>
          <a:p>
            <a:pPr>
              <a:spcAft>
                <a:spcPts val="1200"/>
              </a:spcAft>
            </a:pPr>
            <a:r>
              <a:rPr lang="en-US" sz="3300" b="1" dirty="0" smtClean="0">
                <a:solidFill>
                  <a:srgbClr val="336699"/>
                </a:solidFill>
              </a:rPr>
              <a:t>We will stay online a little longer to answer any last minute questions via the chat box.</a:t>
            </a:r>
          </a:p>
          <a:p>
            <a:pPr>
              <a:spcAft>
                <a:spcPts val="1200"/>
              </a:spcAft>
            </a:pPr>
            <a:r>
              <a:rPr lang="en-US" sz="3300" b="1" dirty="0" smtClean="0">
                <a:solidFill>
                  <a:srgbClr val="336699"/>
                </a:solidFill>
              </a:rPr>
              <a:t>Otherwise, prepare for a fun year!</a:t>
            </a:r>
          </a:p>
        </p:txBody>
      </p:sp>
      <p:pic>
        <p:nvPicPr>
          <p:cNvPr id="3" name="Picture 2" descr="OWS #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73165"/>
            <a:ext cx="2108008" cy="31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01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505200"/>
            <a:ext cx="3564619" cy="2376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0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House of Delegates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8885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Members Make AMSA Policy</a:t>
            </a:r>
          </a:p>
        </p:txBody>
      </p:sp>
      <p:pic>
        <p:nvPicPr>
          <p:cNvPr id="7" name="Content Placeholder 5"/>
          <p:cNvPicPr>
            <a:picLocks noGrp="1"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84" y="999224"/>
            <a:ext cx="3198448" cy="21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/>
          <a:stretch/>
        </p:blipFill>
        <p:spPr>
          <a:xfrm>
            <a:off x="4572000" y="3202632"/>
            <a:ext cx="3303833" cy="214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4440" r="8431" b="10819"/>
          <a:stretch/>
        </p:blipFill>
        <p:spPr>
          <a:xfrm>
            <a:off x="1267884" y="3208052"/>
            <a:ext cx="3198448" cy="213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_DSC5450.JPG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3481"/>
          <a:stretch/>
        </p:blipFill>
        <p:spPr>
          <a:xfrm>
            <a:off x="4572000" y="1011610"/>
            <a:ext cx="3303833" cy="21125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House of Delegates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37974"/>
            <a:ext cx="6406512" cy="4472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88858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solidFill>
                  <a:srgbClr val="336699"/>
                </a:solidFill>
                <a:hlinkClick r:id="rId4"/>
              </a:rPr>
              <a:t>https://youtu.be/_</a:t>
            </a:r>
            <a:r>
              <a:rPr lang="en-US" sz="3000" b="1" dirty="0" smtClean="0">
                <a:solidFill>
                  <a:srgbClr val="336699"/>
                </a:solidFill>
                <a:hlinkClick r:id="rId4"/>
              </a:rPr>
              <a:t>5VY2mh-kEI</a:t>
            </a:r>
            <a:endParaRPr lang="en-US" sz="3000" b="1" dirty="0" smtClean="0">
              <a:solidFill>
                <a:srgbClr val="336699"/>
              </a:solidFill>
            </a:endParaRPr>
          </a:p>
          <a:p>
            <a:pPr algn="ctr">
              <a:spcAft>
                <a:spcPts val="1200"/>
              </a:spcAft>
            </a:pPr>
            <a:endParaRPr lang="en-US" sz="3000" b="1" dirty="0" smtClean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Up Next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00600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 smtClean="0">
                <a:solidFill>
                  <a:srgbClr val="336699"/>
                </a:solidFill>
              </a:rPr>
              <a:t>Membership Basics</a:t>
            </a:r>
            <a:br>
              <a:rPr lang="en-US" sz="3500" b="1" dirty="0" smtClean="0">
                <a:solidFill>
                  <a:srgbClr val="336699"/>
                </a:solidFill>
              </a:rPr>
            </a:br>
            <a:r>
              <a:rPr lang="en-US" sz="3500" b="1" dirty="0" smtClean="0">
                <a:solidFill>
                  <a:srgbClr val="336699"/>
                </a:solidFill>
              </a:rPr>
              <a:t>Michael Sparks – International Trustee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5" b="23467"/>
          <a:stretch/>
        </p:blipFill>
        <p:spPr>
          <a:xfrm>
            <a:off x="347830" y="1600200"/>
            <a:ext cx="849137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1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336699"/>
                </a:solidFill>
              </a:rPr>
              <a:t>Membership Snapshot</a:t>
            </a: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890652257"/>
              </p:ext>
            </p:extLst>
          </p:nvPr>
        </p:nvGraphicFramePr>
        <p:xfrm>
          <a:off x="533400" y="1066800"/>
          <a:ext cx="7848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43000" y="5334000"/>
            <a:ext cx="533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44,064 Total Members as of June 15, 2015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662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1729</Words>
  <Application>Microsoft Office PowerPoint</Application>
  <PresentationFormat>On-screen Show (4:3)</PresentationFormat>
  <Paragraphs>350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 Rich</dc:creator>
  <cp:lastModifiedBy>Noreen Rich</cp:lastModifiedBy>
  <cp:revision>214</cp:revision>
  <dcterms:created xsi:type="dcterms:W3CDTF">2015-07-07T00:31:11Z</dcterms:created>
  <dcterms:modified xsi:type="dcterms:W3CDTF">2015-07-09T14:49:22Z</dcterms:modified>
</cp:coreProperties>
</file>