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6" r:id="rId4"/>
    <p:sldId id="263" r:id="rId5"/>
    <p:sldId id="265" r:id="rId6"/>
    <p:sldId id="268" r:id="rId7"/>
    <p:sldId id="269" r:id="rId8"/>
    <p:sldId id="271" r:id="rId9"/>
    <p:sldId id="273" r:id="rId10"/>
    <p:sldId id="274" r:id="rId11"/>
    <p:sldId id="272" r:id="rId12"/>
    <p:sldId id="270" r:id="rId13"/>
    <p:sldId id="307" r:id="rId14"/>
    <p:sldId id="262" r:id="rId15"/>
    <p:sldId id="267" r:id="rId16"/>
    <p:sldId id="308" r:id="rId17"/>
    <p:sldId id="294" r:id="rId18"/>
    <p:sldId id="309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10" r:id="rId27"/>
    <p:sldId id="305" r:id="rId28"/>
    <p:sldId id="311" r:id="rId29"/>
    <p:sldId id="312" r:id="rId30"/>
    <p:sldId id="313" r:id="rId31"/>
    <p:sldId id="306" r:id="rId32"/>
    <p:sldId id="257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80C0"/>
    <a:srgbClr val="A5DDF8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04" autoAdjust="0"/>
  </p:normalViewPr>
  <p:slideViewPr>
    <p:cSldViewPr>
      <p:cViewPr varScale="1">
        <p:scale>
          <a:sx n="84" d="100"/>
          <a:sy n="84" d="100"/>
        </p:scale>
        <p:origin x="11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AB9D3-7DBA-4687-9973-DAF9637D54AF}" type="doc">
      <dgm:prSet loTypeId="urn:microsoft.com/office/officeart/2005/8/layout/pyramid4" loCatId="pyramid" qsTypeId="urn:microsoft.com/office/officeart/2005/8/quickstyle/simple1" qsCatId="simple" csTypeId="urn:microsoft.com/office/officeart/2005/8/colors/colorful1#1" csCatId="colorful" phldr="1"/>
      <dgm:spPr/>
    </dgm:pt>
    <dgm:pt modelId="{5F12F12B-EB30-45DB-9C20-E52CB258E8B1}">
      <dgm:prSet phldrT="[Text]"/>
      <dgm:spPr/>
      <dgm:t>
        <a:bodyPr/>
        <a:lstStyle/>
        <a:p>
          <a:r>
            <a:rPr lang="en-US" dirty="0" smtClean="0"/>
            <a:t>Our Members</a:t>
          </a:r>
          <a:endParaRPr lang="en-US" dirty="0"/>
        </a:p>
      </dgm:t>
    </dgm:pt>
    <dgm:pt modelId="{856706E9-7E53-412B-8A77-CF561552E82A}" type="parTrans" cxnId="{F798189D-201F-44E4-905E-BFD63559C673}">
      <dgm:prSet/>
      <dgm:spPr/>
      <dgm:t>
        <a:bodyPr/>
        <a:lstStyle/>
        <a:p>
          <a:endParaRPr lang="en-US"/>
        </a:p>
      </dgm:t>
    </dgm:pt>
    <dgm:pt modelId="{1841A144-A74B-4268-B43A-2AF51017F9E5}" type="sibTrans" cxnId="{F798189D-201F-44E4-905E-BFD63559C673}">
      <dgm:prSet/>
      <dgm:spPr/>
      <dgm:t>
        <a:bodyPr/>
        <a:lstStyle/>
        <a:p>
          <a:endParaRPr lang="en-US"/>
        </a:p>
      </dgm:t>
    </dgm:pt>
    <dgm:pt modelId="{C8972316-D33D-4690-ACD8-045A8C8DD454}">
      <dgm:prSet phldrT="[Text]"/>
      <dgm:spPr/>
      <dgm:t>
        <a:bodyPr/>
        <a:lstStyle/>
        <a:p>
          <a:r>
            <a:rPr lang="en-US" dirty="0" smtClean="0"/>
            <a:t>Regional Directors</a:t>
          </a:r>
          <a:endParaRPr lang="en-US" dirty="0"/>
        </a:p>
      </dgm:t>
    </dgm:pt>
    <dgm:pt modelId="{AF6EB7B0-C90E-478A-9A94-EB160F3462FF}" type="parTrans" cxnId="{6280B43D-7A9A-4612-B25C-5414FACC2412}">
      <dgm:prSet/>
      <dgm:spPr/>
      <dgm:t>
        <a:bodyPr/>
        <a:lstStyle/>
        <a:p>
          <a:endParaRPr lang="en-US"/>
        </a:p>
      </dgm:t>
    </dgm:pt>
    <dgm:pt modelId="{1FA45538-6703-43AA-BE66-EEC215C0FBDE}" type="sibTrans" cxnId="{6280B43D-7A9A-4612-B25C-5414FACC2412}">
      <dgm:prSet/>
      <dgm:spPr/>
      <dgm:t>
        <a:bodyPr/>
        <a:lstStyle/>
        <a:p>
          <a:endParaRPr lang="en-US"/>
        </a:p>
      </dgm:t>
    </dgm:pt>
    <dgm:pt modelId="{721C2A43-DC32-4A4E-83D1-A5018163C802}">
      <dgm:prSet phldrT="[Text]"/>
      <dgm:spPr/>
      <dgm:t>
        <a:bodyPr/>
        <a:lstStyle/>
        <a:p>
          <a:r>
            <a:rPr lang="en-US" dirty="0" smtClean="0"/>
            <a:t>Chapter Leaders</a:t>
          </a:r>
          <a:endParaRPr lang="en-US" dirty="0"/>
        </a:p>
      </dgm:t>
    </dgm:pt>
    <dgm:pt modelId="{7D49655E-0471-4988-9AA0-75F31974AE1D}" type="parTrans" cxnId="{6546DF87-1EC4-4734-82E6-911F892D2047}">
      <dgm:prSet/>
      <dgm:spPr/>
      <dgm:t>
        <a:bodyPr/>
        <a:lstStyle/>
        <a:p>
          <a:endParaRPr lang="en-US"/>
        </a:p>
      </dgm:t>
    </dgm:pt>
    <dgm:pt modelId="{EB1035E7-1E24-474F-9B20-29BCC2AC72E3}" type="sibTrans" cxnId="{6546DF87-1EC4-4734-82E6-911F892D2047}">
      <dgm:prSet/>
      <dgm:spPr/>
      <dgm:t>
        <a:bodyPr/>
        <a:lstStyle/>
        <a:p>
          <a:endParaRPr lang="en-US"/>
        </a:p>
      </dgm:t>
    </dgm:pt>
    <dgm:pt modelId="{BE7182DF-3030-414E-BD3E-BEC1C9725C16}">
      <dgm:prSet/>
      <dgm:spPr/>
      <dgm:t>
        <a:bodyPr/>
        <a:lstStyle/>
        <a:p>
          <a:r>
            <a:rPr lang="en-US" dirty="0" smtClean="0"/>
            <a:t>Officers and Staff</a:t>
          </a:r>
          <a:endParaRPr lang="en-US" dirty="0"/>
        </a:p>
      </dgm:t>
    </dgm:pt>
    <dgm:pt modelId="{316DD6D1-9767-42AB-AD1B-B2D85B02FB1C}" type="parTrans" cxnId="{E0DF09D7-F35A-44CC-AD3F-D5812BFAF3DE}">
      <dgm:prSet/>
      <dgm:spPr/>
      <dgm:t>
        <a:bodyPr/>
        <a:lstStyle/>
        <a:p>
          <a:endParaRPr lang="en-US"/>
        </a:p>
      </dgm:t>
    </dgm:pt>
    <dgm:pt modelId="{7DDE8615-1931-4E5D-9BBF-53096D5984F8}" type="sibTrans" cxnId="{E0DF09D7-F35A-44CC-AD3F-D5812BFAF3DE}">
      <dgm:prSet/>
      <dgm:spPr/>
      <dgm:t>
        <a:bodyPr/>
        <a:lstStyle/>
        <a:p>
          <a:endParaRPr lang="en-US"/>
        </a:p>
      </dgm:t>
    </dgm:pt>
    <dgm:pt modelId="{02133648-C285-4442-B698-9435A08C447B}" type="pres">
      <dgm:prSet presAssocID="{303AB9D3-7DBA-4687-9973-DAF9637D54AF}" presName="compositeShape" presStyleCnt="0">
        <dgm:presLayoutVars>
          <dgm:chMax val="9"/>
          <dgm:dir/>
          <dgm:resizeHandles val="exact"/>
        </dgm:presLayoutVars>
      </dgm:prSet>
      <dgm:spPr/>
    </dgm:pt>
    <dgm:pt modelId="{333D45B0-10C6-4D5F-8A96-B9C15A9BFEDB}" type="pres">
      <dgm:prSet presAssocID="{303AB9D3-7DBA-4687-9973-DAF9637D54AF}" presName="triangle1" presStyleLbl="node1" presStyleIdx="0" presStyleCnt="4" custLinFactNeighborX="-1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77B24-AAFE-4D71-B7F2-A28BE4E1925E}" type="pres">
      <dgm:prSet presAssocID="{303AB9D3-7DBA-4687-9973-DAF9637D54AF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3722F-01DC-4DB6-ACDE-A387DDF5A1C4}" type="pres">
      <dgm:prSet presAssocID="{303AB9D3-7DBA-4687-9973-DAF9637D54AF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E724A-AC90-49F7-9F77-04FE17BC46F2}" type="pres">
      <dgm:prSet presAssocID="{303AB9D3-7DBA-4687-9973-DAF9637D54AF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80B43D-7A9A-4612-B25C-5414FACC2412}" srcId="{303AB9D3-7DBA-4687-9973-DAF9637D54AF}" destId="{C8972316-D33D-4690-ACD8-045A8C8DD454}" srcOrd="1" destOrd="0" parTransId="{AF6EB7B0-C90E-478A-9A94-EB160F3462FF}" sibTransId="{1FA45538-6703-43AA-BE66-EEC215C0FBDE}"/>
    <dgm:cxn modelId="{6546DF87-1EC4-4734-82E6-911F892D2047}" srcId="{303AB9D3-7DBA-4687-9973-DAF9637D54AF}" destId="{721C2A43-DC32-4A4E-83D1-A5018163C802}" srcOrd="2" destOrd="0" parTransId="{7D49655E-0471-4988-9AA0-75F31974AE1D}" sibTransId="{EB1035E7-1E24-474F-9B20-29BCC2AC72E3}"/>
    <dgm:cxn modelId="{1EC10109-2C93-9E44-A856-4AE1A71C93B1}" type="presOf" srcId="{303AB9D3-7DBA-4687-9973-DAF9637D54AF}" destId="{02133648-C285-4442-B698-9435A08C447B}" srcOrd="0" destOrd="0" presId="urn:microsoft.com/office/officeart/2005/8/layout/pyramid4"/>
    <dgm:cxn modelId="{254B673D-4F8C-A846-A623-821D0F17BB38}" type="presOf" srcId="{C8972316-D33D-4690-ACD8-045A8C8DD454}" destId="{92177B24-AAFE-4D71-B7F2-A28BE4E1925E}" srcOrd="0" destOrd="0" presId="urn:microsoft.com/office/officeart/2005/8/layout/pyramid4"/>
    <dgm:cxn modelId="{E0DF09D7-F35A-44CC-AD3F-D5812BFAF3DE}" srcId="{303AB9D3-7DBA-4687-9973-DAF9637D54AF}" destId="{BE7182DF-3030-414E-BD3E-BEC1C9725C16}" srcOrd="3" destOrd="0" parTransId="{316DD6D1-9767-42AB-AD1B-B2D85B02FB1C}" sibTransId="{7DDE8615-1931-4E5D-9BBF-53096D5984F8}"/>
    <dgm:cxn modelId="{8637C3B9-98A4-114D-98AC-655D7F2F30D8}" type="presOf" srcId="{721C2A43-DC32-4A4E-83D1-A5018163C802}" destId="{A853722F-01DC-4DB6-ACDE-A387DDF5A1C4}" srcOrd="0" destOrd="0" presId="urn:microsoft.com/office/officeart/2005/8/layout/pyramid4"/>
    <dgm:cxn modelId="{F798189D-201F-44E4-905E-BFD63559C673}" srcId="{303AB9D3-7DBA-4687-9973-DAF9637D54AF}" destId="{5F12F12B-EB30-45DB-9C20-E52CB258E8B1}" srcOrd="0" destOrd="0" parTransId="{856706E9-7E53-412B-8A77-CF561552E82A}" sibTransId="{1841A144-A74B-4268-B43A-2AF51017F9E5}"/>
    <dgm:cxn modelId="{C347FEC5-4749-D24D-A083-DAFB93A917E1}" type="presOf" srcId="{BE7182DF-3030-414E-BD3E-BEC1C9725C16}" destId="{361E724A-AC90-49F7-9F77-04FE17BC46F2}" srcOrd="0" destOrd="0" presId="urn:microsoft.com/office/officeart/2005/8/layout/pyramid4"/>
    <dgm:cxn modelId="{98748E27-9226-5743-AEC7-A83375E0686D}" type="presOf" srcId="{5F12F12B-EB30-45DB-9C20-E52CB258E8B1}" destId="{333D45B0-10C6-4D5F-8A96-B9C15A9BFEDB}" srcOrd="0" destOrd="0" presId="urn:microsoft.com/office/officeart/2005/8/layout/pyramid4"/>
    <dgm:cxn modelId="{7608B8AA-70C8-D44D-8F21-8DA98BDA96CF}" type="presParOf" srcId="{02133648-C285-4442-B698-9435A08C447B}" destId="{333D45B0-10C6-4D5F-8A96-B9C15A9BFEDB}" srcOrd="0" destOrd="0" presId="urn:microsoft.com/office/officeart/2005/8/layout/pyramid4"/>
    <dgm:cxn modelId="{EFF310A5-09D2-464D-8DFC-BE14EB683844}" type="presParOf" srcId="{02133648-C285-4442-B698-9435A08C447B}" destId="{92177B24-AAFE-4D71-B7F2-A28BE4E1925E}" srcOrd="1" destOrd="0" presId="urn:microsoft.com/office/officeart/2005/8/layout/pyramid4"/>
    <dgm:cxn modelId="{74BC4C94-B58D-804F-AECF-743B768ACBB9}" type="presParOf" srcId="{02133648-C285-4442-B698-9435A08C447B}" destId="{A853722F-01DC-4DB6-ACDE-A387DDF5A1C4}" srcOrd="2" destOrd="0" presId="urn:microsoft.com/office/officeart/2005/8/layout/pyramid4"/>
    <dgm:cxn modelId="{AA3F0C65-B848-DF40-9BB1-C5CE352A50A6}" type="presParOf" srcId="{02133648-C285-4442-B698-9435A08C447B}" destId="{361E724A-AC90-49F7-9F77-04FE17BC46F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3AB9D3-7DBA-4687-9973-DAF9637D54AF}" type="doc">
      <dgm:prSet loTypeId="urn:microsoft.com/office/officeart/2005/8/layout/pyramid4" loCatId="pyramid" qsTypeId="urn:microsoft.com/office/officeart/2005/8/quickstyle/simple1" qsCatId="simple" csTypeId="urn:microsoft.com/office/officeart/2005/8/colors/colorful1#1" csCatId="colorful" phldr="1"/>
      <dgm:spPr/>
    </dgm:pt>
    <dgm:pt modelId="{5F12F12B-EB30-45DB-9C20-E52CB258E8B1}">
      <dgm:prSet phldrT="[Text]"/>
      <dgm:spPr/>
      <dgm:t>
        <a:bodyPr/>
        <a:lstStyle/>
        <a:p>
          <a:r>
            <a:rPr lang="en-US" dirty="0" smtClean="0"/>
            <a:t>Our Members</a:t>
          </a:r>
          <a:endParaRPr lang="en-US" dirty="0"/>
        </a:p>
      </dgm:t>
    </dgm:pt>
    <dgm:pt modelId="{856706E9-7E53-412B-8A77-CF561552E82A}" type="parTrans" cxnId="{F798189D-201F-44E4-905E-BFD63559C673}">
      <dgm:prSet/>
      <dgm:spPr/>
      <dgm:t>
        <a:bodyPr/>
        <a:lstStyle/>
        <a:p>
          <a:endParaRPr lang="en-US"/>
        </a:p>
      </dgm:t>
    </dgm:pt>
    <dgm:pt modelId="{1841A144-A74B-4268-B43A-2AF51017F9E5}" type="sibTrans" cxnId="{F798189D-201F-44E4-905E-BFD63559C673}">
      <dgm:prSet/>
      <dgm:spPr/>
      <dgm:t>
        <a:bodyPr/>
        <a:lstStyle/>
        <a:p>
          <a:endParaRPr lang="en-US"/>
        </a:p>
      </dgm:t>
    </dgm:pt>
    <dgm:pt modelId="{C8972316-D33D-4690-ACD8-045A8C8DD454}">
      <dgm:prSet phldrT="[Text]"/>
      <dgm:spPr/>
      <dgm:t>
        <a:bodyPr/>
        <a:lstStyle/>
        <a:p>
          <a:r>
            <a:rPr lang="en-US" dirty="0" smtClean="0"/>
            <a:t>Regional Directors</a:t>
          </a:r>
          <a:endParaRPr lang="en-US" dirty="0"/>
        </a:p>
      </dgm:t>
    </dgm:pt>
    <dgm:pt modelId="{AF6EB7B0-C90E-478A-9A94-EB160F3462FF}" type="parTrans" cxnId="{6280B43D-7A9A-4612-B25C-5414FACC2412}">
      <dgm:prSet/>
      <dgm:spPr/>
      <dgm:t>
        <a:bodyPr/>
        <a:lstStyle/>
        <a:p>
          <a:endParaRPr lang="en-US"/>
        </a:p>
      </dgm:t>
    </dgm:pt>
    <dgm:pt modelId="{1FA45538-6703-43AA-BE66-EEC215C0FBDE}" type="sibTrans" cxnId="{6280B43D-7A9A-4612-B25C-5414FACC2412}">
      <dgm:prSet/>
      <dgm:spPr/>
      <dgm:t>
        <a:bodyPr/>
        <a:lstStyle/>
        <a:p>
          <a:endParaRPr lang="en-US"/>
        </a:p>
      </dgm:t>
    </dgm:pt>
    <dgm:pt modelId="{721C2A43-DC32-4A4E-83D1-A5018163C802}">
      <dgm:prSet phldrT="[Text]"/>
      <dgm:spPr/>
      <dgm:t>
        <a:bodyPr/>
        <a:lstStyle/>
        <a:p>
          <a:r>
            <a:rPr lang="en-US" dirty="0" smtClean="0"/>
            <a:t>Chapter Leaders</a:t>
          </a:r>
          <a:endParaRPr lang="en-US" dirty="0"/>
        </a:p>
      </dgm:t>
    </dgm:pt>
    <dgm:pt modelId="{7D49655E-0471-4988-9AA0-75F31974AE1D}" type="parTrans" cxnId="{6546DF87-1EC4-4734-82E6-911F892D2047}">
      <dgm:prSet/>
      <dgm:spPr/>
      <dgm:t>
        <a:bodyPr/>
        <a:lstStyle/>
        <a:p>
          <a:endParaRPr lang="en-US"/>
        </a:p>
      </dgm:t>
    </dgm:pt>
    <dgm:pt modelId="{EB1035E7-1E24-474F-9B20-29BCC2AC72E3}" type="sibTrans" cxnId="{6546DF87-1EC4-4734-82E6-911F892D2047}">
      <dgm:prSet/>
      <dgm:spPr/>
      <dgm:t>
        <a:bodyPr/>
        <a:lstStyle/>
        <a:p>
          <a:endParaRPr lang="en-US"/>
        </a:p>
      </dgm:t>
    </dgm:pt>
    <dgm:pt modelId="{BE7182DF-3030-414E-BD3E-BEC1C9725C16}">
      <dgm:prSet/>
      <dgm:spPr/>
      <dgm:t>
        <a:bodyPr/>
        <a:lstStyle/>
        <a:p>
          <a:r>
            <a:rPr lang="en-US" dirty="0" smtClean="0"/>
            <a:t>Officers and Staff</a:t>
          </a:r>
          <a:endParaRPr lang="en-US" dirty="0"/>
        </a:p>
      </dgm:t>
    </dgm:pt>
    <dgm:pt modelId="{316DD6D1-9767-42AB-AD1B-B2D85B02FB1C}" type="parTrans" cxnId="{E0DF09D7-F35A-44CC-AD3F-D5812BFAF3DE}">
      <dgm:prSet/>
      <dgm:spPr/>
      <dgm:t>
        <a:bodyPr/>
        <a:lstStyle/>
        <a:p>
          <a:endParaRPr lang="en-US"/>
        </a:p>
      </dgm:t>
    </dgm:pt>
    <dgm:pt modelId="{7DDE8615-1931-4E5D-9BBF-53096D5984F8}" type="sibTrans" cxnId="{E0DF09D7-F35A-44CC-AD3F-D5812BFAF3DE}">
      <dgm:prSet/>
      <dgm:spPr/>
      <dgm:t>
        <a:bodyPr/>
        <a:lstStyle/>
        <a:p>
          <a:endParaRPr lang="en-US"/>
        </a:p>
      </dgm:t>
    </dgm:pt>
    <dgm:pt modelId="{02133648-C285-4442-B698-9435A08C447B}" type="pres">
      <dgm:prSet presAssocID="{303AB9D3-7DBA-4687-9973-DAF9637D54AF}" presName="compositeShape" presStyleCnt="0">
        <dgm:presLayoutVars>
          <dgm:chMax val="9"/>
          <dgm:dir/>
          <dgm:resizeHandles val="exact"/>
        </dgm:presLayoutVars>
      </dgm:prSet>
      <dgm:spPr/>
    </dgm:pt>
    <dgm:pt modelId="{333D45B0-10C6-4D5F-8A96-B9C15A9BFEDB}" type="pres">
      <dgm:prSet presAssocID="{303AB9D3-7DBA-4687-9973-DAF9637D54AF}" presName="triangle1" presStyleLbl="node1" presStyleIdx="0" presStyleCnt="4" custLinFactNeighborX="-1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77B24-AAFE-4D71-B7F2-A28BE4E1925E}" type="pres">
      <dgm:prSet presAssocID="{303AB9D3-7DBA-4687-9973-DAF9637D54AF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3722F-01DC-4DB6-ACDE-A387DDF5A1C4}" type="pres">
      <dgm:prSet presAssocID="{303AB9D3-7DBA-4687-9973-DAF9637D54AF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E724A-AC90-49F7-9F77-04FE17BC46F2}" type="pres">
      <dgm:prSet presAssocID="{303AB9D3-7DBA-4687-9973-DAF9637D54AF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80B43D-7A9A-4612-B25C-5414FACC2412}" srcId="{303AB9D3-7DBA-4687-9973-DAF9637D54AF}" destId="{C8972316-D33D-4690-ACD8-045A8C8DD454}" srcOrd="1" destOrd="0" parTransId="{AF6EB7B0-C90E-478A-9A94-EB160F3462FF}" sibTransId="{1FA45538-6703-43AA-BE66-EEC215C0FBDE}"/>
    <dgm:cxn modelId="{F26765C8-0612-438B-940C-5390F78451A1}" type="presOf" srcId="{721C2A43-DC32-4A4E-83D1-A5018163C802}" destId="{A853722F-01DC-4DB6-ACDE-A387DDF5A1C4}" srcOrd="0" destOrd="0" presId="urn:microsoft.com/office/officeart/2005/8/layout/pyramid4"/>
    <dgm:cxn modelId="{6546DF87-1EC4-4734-82E6-911F892D2047}" srcId="{303AB9D3-7DBA-4687-9973-DAF9637D54AF}" destId="{721C2A43-DC32-4A4E-83D1-A5018163C802}" srcOrd="2" destOrd="0" parTransId="{7D49655E-0471-4988-9AA0-75F31974AE1D}" sibTransId="{EB1035E7-1E24-474F-9B20-29BCC2AC72E3}"/>
    <dgm:cxn modelId="{B5258892-A4C3-4C6A-9780-8F83140E22A9}" type="presOf" srcId="{5F12F12B-EB30-45DB-9C20-E52CB258E8B1}" destId="{333D45B0-10C6-4D5F-8A96-B9C15A9BFEDB}" srcOrd="0" destOrd="0" presId="urn:microsoft.com/office/officeart/2005/8/layout/pyramid4"/>
    <dgm:cxn modelId="{3DCC1B92-3677-4F51-AABB-A09146914450}" type="presOf" srcId="{C8972316-D33D-4690-ACD8-045A8C8DD454}" destId="{92177B24-AAFE-4D71-B7F2-A28BE4E1925E}" srcOrd="0" destOrd="0" presId="urn:microsoft.com/office/officeart/2005/8/layout/pyramid4"/>
    <dgm:cxn modelId="{98008CE5-1C47-417C-856C-D09BA5A4B1EA}" type="presOf" srcId="{303AB9D3-7DBA-4687-9973-DAF9637D54AF}" destId="{02133648-C285-4442-B698-9435A08C447B}" srcOrd="0" destOrd="0" presId="urn:microsoft.com/office/officeart/2005/8/layout/pyramid4"/>
    <dgm:cxn modelId="{E0DF09D7-F35A-44CC-AD3F-D5812BFAF3DE}" srcId="{303AB9D3-7DBA-4687-9973-DAF9637D54AF}" destId="{BE7182DF-3030-414E-BD3E-BEC1C9725C16}" srcOrd="3" destOrd="0" parTransId="{316DD6D1-9767-42AB-AD1B-B2D85B02FB1C}" sibTransId="{7DDE8615-1931-4E5D-9BBF-53096D5984F8}"/>
    <dgm:cxn modelId="{F798189D-201F-44E4-905E-BFD63559C673}" srcId="{303AB9D3-7DBA-4687-9973-DAF9637D54AF}" destId="{5F12F12B-EB30-45DB-9C20-E52CB258E8B1}" srcOrd="0" destOrd="0" parTransId="{856706E9-7E53-412B-8A77-CF561552E82A}" sibTransId="{1841A144-A74B-4268-B43A-2AF51017F9E5}"/>
    <dgm:cxn modelId="{4DEE5B42-0B89-452E-A2F0-00539458A5AC}" type="presOf" srcId="{BE7182DF-3030-414E-BD3E-BEC1C9725C16}" destId="{361E724A-AC90-49F7-9F77-04FE17BC46F2}" srcOrd="0" destOrd="0" presId="urn:microsoft.com/office/officeart/2005/8/layout/pyramid4"/>
    <dgm:cxn modelId="{D861F53C-EF61-4382-8354-1A53449D891C}" type="presParOf" srcId="{02133648-C285-4442-B698-9435A08C447B}" destId="{333D45B0-10C6-4D5F-8A96-B9C15A9BFEDB}" srcOrd="0" destOrd="0" presId="urn:microsoft.com/office/officeart/2005/8/layout/pyramid4"/>
    <dgm:cxn modelId="{3041642F-3CF4-4CB1-B65A-3208CD3756E7}" type="presParOf" srcId="{02133648-C285-4442-B698-9435A08C447B}" destId="{92177B24-AAFE-4D71-B7F2-A28BE4E1925E}" srcOrd="1" destOrd="0" presId="urn:microsoft.com/office/officeart/2005/8/layout/pyramid4"/>
    <dgm:cxn modelId="{25B60E69-5DC8-4419-A622-68F41B1C6122}" type="presParOf" srcId="{02133648-C285-4442-B698-9435A08C447B}" destId="{A853722F-01DC-4DB6-ACDE-A387DDF5A1C4}" srcOrd="2" destOrd="0" presId="urn:microsoft.com/office/officeart/2005/8/layout/pyramid4"/>
    <dgm:cxn modelId="{0EBBE2D8-C6FF-467E-B7C9-08B63C9AB10F}" type="presParOf" srcId="{02133648-C285-4442-B698-9435A08C447B}" destId="{361E724A-AC90-49F7-9F77-04FE17BC46F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38640A-2BD7-42F8-8332-07465123C7A4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30EE25-C5D0-4CC6-93F4-49038EF6E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0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6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6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52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93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0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34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5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46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8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1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/>
          </p:cNvSpPr>
          <p:nvPr userDrawn="1"/>
        </p:nvSpPr>
        <p:spPr>
          <a:xfrm>
            <a:off x="-6790" y="6020554"/>
            <a:ext cx="9150790" cy="837446"/>
          </a:xfrm>
          <a:prstGeom prst="rect">
            <a:avLst/>
          </a:prstGeom>
          <a:solidFill>
            <a:srgbClr val="0080C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00" b="1" dirty="0" smtClean="0">
                <a:solidFill>
                  <a:schemeClr val="bg1">
                    <a:alpha val="71000"/>
                  </a:schemeClr>
                </a:solidFill>
              </a:rPr>
              <a:t>YOUR VOICE. YOUR GOALS. YOUR VISION. YOUR PASSION</a:t>
            </a:r>
            <a:endParaRPr lang="en-US" sz="2900" b="1" dirty="0">
              <a:solidFill>
                <a:schemeClr val="bg1">
                  <a:alpha val="71000"/>
                </a:schemeClr>
              </a:solidFill>
            </a:endParaRPr>
          </a:p>
        </p:txBody>
      </p:sp>
      <p:pic>
        <p:nvPicPr>
          <p:cNvPr id="8" name="Picture Placeholder 34" descr="logo-box.jpg"/>
          <p:cNvPicPr>
            <a:picLocks noChangeAspect="1"/>
          </p:cNvPicPr>
          <p:nvPr userDrawn="1"/>
        </p:nvPicPr>
        <p:blipFill rotWithShape="1">
          <a:blip r:embed="rId2" cstate="print"/>
          <a:srcRect t="396" b="62291"/>
          <a:stretch/>
        </p:blipFill>
        <p:spPr>
          <a:xfrm>
            <a:off x="6854322" y="97636"/>
            <a:ext cx="2233620" cy="740564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924800" y="5651212"/>
            <a:ext cx="12281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www.amsa.org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4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6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4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3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2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2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AD7A-334D-460D-9CE2-F96F8C8A07DE}" type="datetimeFigureOut">
              <a:rPr lang="en-US" smtClean="0"/>
              <a:pPr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2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2-Srb_R0t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hcgt9G4GE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028HPC_uBT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DQLULF3I_Q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/>
          </p:cNvSpPr>
          <p:nvPr/>
        </p:nvSpPr>
        <p:spPr>
          <a:xfrm>
            <a:off x="-6790" y="6020554"/>
            <a:ext cx="9150790" cy="837446"/>
          </a:xfrm>
          <a:prstGeom prst="rect">
            <a:avLst/>
          </a:prstGeom>
          <a:solidFill>
            <a:srgbClr val="0080C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00" b="1" dirty="0" smtClean="0">
                <a:solidFill>
                  <a:schemeClr val="bg1">
                    <a:alpha val="71000"/>
                  </a:schemeClr>
                </a:solidFill>
              </a:rPr>
              <a:t>YOUR VOICE. YOUR GOALS. YOUR VISION. YOUR PASSION</a:t>
            </a:r>
            <a:endParaRPr lang="en-US" sz="2900" b="1" dirty="0">
              <a:solidFill>
                <a:schemeClr val="bg1">
                  <a:alpha val="71000"/>
                </a:schemeClr>
              </a:solidFill>
            </a:endParaRPr>
          </a:p>
        </p:txBody>
      </p:sp>
      <p:pic>
        <p:nvPicPr>
          <p:cNvPr id="5" name="Picture Placeholder 34" descr="logo-box.jpg"/>
          <p:cNvPicPr>
            <a:picLocks noChangeAspect="1"/>
          </p:cNvPicPr>
          <p:nvPr/>
        </p:nvPicPr>
        <p:blipFill rotWithShape="1">
          <a:blip r:embed="rId3" cstate="print"/>
          <a:srcRect t="396" b="62291"/>
          <a:stretch/>
        </p:blipFill>
        <p:spPr>
          <a:xfrm>
            <a:off x="228600" y="152400"/>
            <a:ext cx="3048000" cy="1010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24800" y="0"/>
            <a:ext cx="1219200" cy="5943600"/>
          </a:xfrm>
          <a:prstGeom prst="rect">
            <a:avLst/>
          </a:prstGeom>
          <a:solidFill>
            <a:srgbClr val="A5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0"/>
          <a:lstStyle/>
          <a:p>
            <a:r>
              <a:rPr lang="en-US" sz="2500" b="1" dirty="0" smtClean="0"/>
              <a:t>   </a:t>
            </a:r>
            <a:r>
              <a:rPr lang="en-US" sz="3500" b="1" dirty="0" smtClean="0"/>
              <a:t>CORE LEADERSHIP FORUM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0" y="0"/>
            <a:ext cx="228600" cy="59436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001000" y="5410200"/>
            <a:ext cx="1066800" cy="231531"/>
            <a:chOff x="7543800" y="5102469"/>
            <a:chExt cx="1066800" cy="231531"/>
          </a:xfrm>
        </p:grpSpPr>
        <p:pic>
          <p:nvPicPr>
            <p:cNvPr id="8" name="Picture 7" descr="FaceBook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400" y="5105400"/>
              <a:ext cx="228600" cy="228600"/>
            </a:xfrm>
            <a:prstGeom prst="rect">
              <a:avLst/>
            </a:prstGeom>
          </p:spPr>
        </p:pic>
        <p:pic>
          <p:nvPicPr>
            <p:cNvPr id="9" name="Picture 8" descr="youtube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2000" y="5102469"/>
              <a:ext cx="228600" cy="219808"/>
            </a:xfrm>
            <a:prstGeom prst="rect">
              <a:avLst/>
            </a:prstGeom>
          </p:spPr>
        </p:pic>
        <p:pic>
          <p:nvPicPr>
            <p:cNvPr id="10" name="Picture 9" descr="Twitt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7200" y="5105400"/>
              <a:ext cx="228600" cy="228600"/>
            </a:xfrm>
            <a:prstGeom prst="rect">
              <a:avLst/>
            </a:prstGeom>
          </p:spPr>
        </p:pic>
        <p:pic>
          <p:nvPicPr>
            <p:cNvPr id="11" name="Picture 10" descr="amsa_logo_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3800" y="5105400"/>
              <a:ext cx="167054" cy="20682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924800" y="5651212"/>
            <a:ext cx="12281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www.amsa.org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2" r="6666"/>
          <a:stretch/>
        </p:blipFill>
        <p:spPr>
          <a:xfrm>
            <a:off x="569272" y="1379547"/>
            <a:ext cx="6593528" cy="44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Why AMSA?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>
            <a:fillRect/>
          </a:stretch>
        </p:blipFill>
        <p:spPr>
          <a:xfrm>
            <a:off x="909767" y="1008332"/>
            <a:ext cx="3657600" cy="2344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8999"/>
            <a:ext cx="3657600" cy="2429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"/>
          <a:stretch>
            <a:fillRect/>
          </a:stretch>
        </p:blipFill>
        <p:spPr>
          <a:xfrm>
            <a:off x="4648200" y="990600"/>
            <a:ext cx="3657600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0"/>
            <a:ext cx="3657600" cy="24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AMSA Today</a:t>
            </a: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t="8115" r="15698" b="6064"/>
          <a:stretch/>
        </p:blipFill>
        <p:spPr>
          <a:xfrm>
            <a:off x="1447799" y="990600"/>
            <a:ext cx="6096001" cy="49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Where </a:t>
            </a:r>
            <a:r>
              <a:rPr lang="en-US" sz="5000" b="1" u="sng" dirty="0" smtClean="0">
                <a:solidFill>
                  <a:srgbClr val="336699"/>
                </a:solidFill>
              </a:rPr>
              <a:t>YOU</a:t>
            </a:r>
            <a:r>
              <a:rPr lang="en-US" sz="5000" b="1" dirty="0" smtClean="0">
                <a:solidFill>
                  <a:srgbClr val="336699"/>
                </a:solidFill>
              </a:rPr>
              <a:t> Come In</a:t>
            </a:r>
          </a:p>
        </p:txBody>
      </p:sp>
      <p:graphicFrame>
        <p:nvGraphicFramePr>
          <p:cNvPr id="9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663988"/>
              </p:ext>
            </p:extLst>
          </p:nvPr>
        </p:nvGraphicFramePr>
        <p:xfrm>
          <a:off x="381000" y="1066800"/>
          <a:ext cx="8382000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00600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The AMSA Narrative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Perry Tsai – VP for Program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5" b="23467"/>
          <a:stretch/>
        </p:blipFill>
        <p:spPr>
          <a:xfrm>
            <a:off x="347830" y="1600200"/>
            <a:ext cx="849137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The AMSA Narrative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543883"/>
            <a:ext cx="39654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336699"/>
                </a:solidFill>
              </a:rPr>
              <a:t>Meaning</a:t>
            </a:r>
            <a:endParaRPr lang="en-US" sz="3600" b="1" dirty="0">
              <a:solidFill>
                <a:srgbClr val="336699"/>
              </a:solidFill>
            </a:endParaRP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336699"/>
                </a:solidFill>
              </a:rPr>
              <a:t>Inspiration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336699"/>
                </a:solidFill>
              </a:rPr>
              <a:t>Community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336699"/>
                </a:solidFill>
              </a:rPr>
              <a:t>Platform</a:t>
            </a:r>
          </a:p>
          <a:p>
            <a:endParaRPr lang="en-US" sz="3600" b="1" dirty="0">
              <a:solidFill>
                <a:srgbClr val="3366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67" y="3431598"/>
            <a:ext cx="4256411" cy="2359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71" t="8741" b="24384"/>
          <a:stretch/>
        </p:blipFill>
        <p:spPr>
          <a:xfrm>
            <a:off x="6100678" y="1143000"/>
            <a:ext cx="2667000" cy="21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Your AMSA Narrative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782" y="914400"/>
            <a:ext cx="5695618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3000" b="1" dirty="0">
                <a:solidFill>
                  <a:srgbClr val="336699"/>
                </a:solidFill>
              </a:rPr>
              <a:t>What is </a:t>
            </a:r>
            <a:r>
              <a:rPr lang="en-US" sz="3000" b="1" u="sng" dirty="0">
                <a:solidFill>
                  <a:srgbClr val="336699"/>
                </a:solidFill>
              </a:rPr>
              <a:t>your</a:t>
            </a:r>
            <a:r>
              <a:rPr lang="en-US" sz="3000" b="1" dirty="0">
                <a:solidFill>
                  <a:srgbClr val="336699"/>
                </a:solidFill>
              </a:rPr>
              <a:t> AMSA narrative?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What are your goals/passions as a </a:t>
            </a:r>
            <a:r>
              <a:rPr lang="en-US" sz="2000" dirty="0" smtClean="0">
                <a:solidFill>
                  <a:srgbClr val="336699"/>
                </a:solidFill>
              </a:rPr>
              <a:t>physician-in-training</a:t>
            </a:r>
            <a:r>
              <a:rPr lang="en-US" sz="2000" dirty="0">
                <a:solidFill>
                  <a:srgbClr val="336699"/>
                </a:solidFill>
              </a:rPr>
              <a:t>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What part of AMSA’s mission aligned with those goals and inspired you to join?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How has being a member of AMSA helped you toward those goals?</a:t>
            </a:r>
          </a:p>
          <a:p>
            <a:pPr>
              <a:spcAft>
                <a:spcPts val="300"/>
              </a:spcAft>
            </a:pPr>
            <a:r>
              <a:rPr lang="en-US" sz="3000" b="1" dirty="0">
                <a:solidFill>
                  <a:srgbClr val="336699"/>
                </a:solidFill>
              </a:rPr>
              <a:t>Listen to other people’s narratives.</a:t>
            </a:r>
          </a:p>
          <a:p>
            <a:pPr lvl="1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What can you learn from others? </a:t>
            </a:r>
          </a:p>
          <a:p>
            <a:pPr lvl="1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How does their narrative fit with yours?</a:t>
            </a:r>
          </a:p>
          <a:p>
            <a:pPr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How does their narrative fit with AMSA?</a:t>
            </a:r>
            <a:endParaRPr lang="en-US" sz="3000" b="1" dirty="0">
              <a:solidFill>
                <a:srgbClr val="336699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3000" b="1" dirty="0">
                <a:solidFill>
                  <a:srgbClr val="336699"/>
                </a:solidFill>
              </a:rPr>
              <a:t>Share your own narrative.</a:t>
            </a:r>
            <a:endParaRPr lang="en-US" sz="2000" dirty="0">
              <a:solidFill>
                <a:srgbClr val="336699"/>
              </a:solidFill>
            </a:endParaRPr>
          </a:p>
          <a:p>
            <a:endParaRPr lang="en-US" sz="3000" b="1" dirty="0">
              <a:solidFill>
                <a:srgbClr val="33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5"/>
          <a:stretch/>
        </p:blipFill>
        <p:spPr>
          <a:xfrm>
            <a:off x="6758552" y="4191000"/>
            <a:ext cx="2088405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20819"/>
          <a:stretch/>
        </p:blipFill>
        <p:spPr>
          <a:xfrm>
            <a:off x="7010400" y="1086794"/>
            <a:ext cx="1620427" cy="2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343400"/>
            <a:ext cx="91440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You Are the Face of AMSA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err="1" smtClean="0">
                <a:solidFill>
                  <a:srgbClr val="336699"/>
                </a:solidFill>
              </a:rPr>
              <a:t>Rinku</a:t>
            </a:r>
            <a:r>
              <a:rPr lang="en-US" sz="3500" b="1" dirty="0" smtClean="0">
                <a:solidFill>
                  <a:srgbClr val="336699"/>
                </a:solidFill>
              </a:rPr>
              <a:t> </a:t>
            </a:r>
            <a:r>
              <a:rPr lang="en-US" sz="3500" b="1" dirty="0" err="1" smtClean="0">
                <a:solidFill>
                  <a:srgbClr val="336699"/>
                </a:solidFill>
              </a:rPr>
              <a:t>Skaria</a:t>
            </a:r>
            <a:r>
              <a:rPr lang="en-US" sz="3500" b="1" dirty="0" smtClean="0">
                <a:solidFill>
                  <a:srgbClr val="336699"/>
                </a:solidFill>
              </a:rPr>
              <a:t> – VP of Membership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000" b="1" spc="-100" dirty="0">
                <a:solidFill>
                  <a:srgbClr val="336699"/>
                </a:solidFill>
                <a:hlinkClick r:id="rId3"/>
              </a:rPr>
              <a:t>https://youtu.be/m2-Srb_R0tY</a:t>
            </a:r>
            <a:endParaRPr lang="en-US" sz="3000" b="1" spc="-100" dirty="0">
              <a:solidFill>
                <a:srgbClr val="336699"/>
              </a:solidFill>
            </a:endParaRPr>
          </a:p>
          <a:p>
            <a:pPr algn="ctr">
              <a:spcAft>
                <a:spcPts val="1200"/>
              </a:spcAft>
            </a:pPr>
            <a:endParaRPr lang="en-US" sz="3500" b="1" dirty="0" smtClean="0">
              <a:solidFill>
                <a:srgbClr val="336699"/>
              </a:solidFill>
            </a:endParaRPr>
          </a:p>
        </p:txBody>
      </p:sp>
      <p:pic>
        <p:nvPicPr>
          <p:cNvPr id="8" name="Picture 16" descr="https://scontent-lax1-1.xx.fbcdn.net/hphotos-xap1/t31.0-8/11084205_10153070715016760_4298928848713645900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t="3704" r="12780" b="12620"/>
          <a:stretch/>
        </p:blipFill>
        <p:spPr bwMode="auto">
          <a:xfrm>
            <a:off x="2133600" y="907473"/>
            <a:ext cx="4876800" cy="3435927"/>
          </a:xfrm>
          <a:prstGeom prst="rect">
            <a:avLst/>
          </a:prstGeom>
          <a:noFill/>
          <a:ln w="34925" cap="rnd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Chapter Success Stories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36458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 smtClean="0">
                <a:solidFill>
                  <a:srgbClr val="336699"/>
                </a:solidFill>
                <a:hlinkClick r:id="rId3"/>
              </a:rPr>
              <a:t>https://youtu.be/rhcgt9G4GE8</a:t>
            </a:r>
            <a:endParaRPr lang="en-US" sz="30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1200"/>
              </a:spcAft>
            </a:pPr>
            <a:endParaRPr lang="en-US" sz="3000" b="1" dirty="0" smtClean="0">
              <a:solidFill>
                <a:srgbClr val="336699"/>
              </a:solidFill>
            </a:endParaRPr>
          </a:p>
        </p:txBody>
      </p:sp>
      <p:pic>
        <p:nvPicPr>
          <p:cNvPr id="6" name="Picture 5" descr="Screen Shot 2015-07-05 at 3.42.4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017074"/>
            <a:ext cx="5105400" cy="41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00" dirty="0" smtClean="0">
                <a:solidFill>
                  <a:srgbClr val="336699"/>
                </a:solidFill>
              </a:rPr>
              <a:t>Chapter Success Stories</a:t>
            </a:r>
          </a:p>
        </p:txBody>
      </p:sp>
      <p:pic>
        <p:nvPicPr>
          <p:cNvPr id="5" name="Picture 2" descr="K:\AMSA Photos\2009 Convention Photos\CD 3.14.09 A\LF7_7475a.jpg"/>
          <p:cNvPicPr>
            <a:picLocks noChangeAspect="1" noChangeArrowheads="1"/>
          </p:cNvPicPr>
          <p:nvPr/>
        </p:nvPicPr>
        <p:blipFill>
          <a:blip r:embed="rId3" cstate="print"/>
          <a:srcRect l="4211" t="4755" r="3158"/>
          <a:stretch>
            <a:fillRect/>
          </a:stretch>
        </p:blipFill>
        <p:spPr bwMode="auto">
          <a:xfrm>
            <a:off x="1447800" y="990600"/>
            <a:ext cx="6202175" cy="42351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6715" y="53340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pc="-100" dirty="0">
                <a:solidFill>
                  <a:srgbClr val="336699"/>
                </a:solidFill>
                <a:hlinkClick r:id="rId4"/>
              </a:rPr>
              <a:t>https://</a:t>
            </a:r>
            <a:r>
              <a:rPr lang="en-US" sz="3000" b="1" spc="-100" dirty="0" smtClean="0">
                <a:solidFill>
                  <a:srgbClr val="336699"/>
                </a:solidFill>
                <a:hlinkClick r:id="rId4"/>
              </a:rPr>
              <a:t>youtu.be/028HPC_uBTc</a:t>
            </a:r>
            <a:endParaRPr lang="en-US" sz="3000" b="1" spc="-100" dirty="0" smtClean="0">
              <a:solidFill>
                <a:srgbClr val="336699"/>
              </a:solidFill>
            </a:endParaRPr>
          </a:p>
          <a:p>
            <a:pPr algn="ctr"/>
            <a:endParaRPr lang="en-US" sz="3000" b="1" spc="-100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02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Being a Chapter Officer &amp; Leadership Support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Michael Sparks – International Trustee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/>
        </p:blipFill>
        <p:spPr>
          <a:xfrm>
            <a:off x="465597" y="1080989"/>
            <a:ext cx="8297403" cy="36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Welcome </a:t>
            </a:r>
            <a:r>
              <a:rPr lang="en-US" sz="5000" b="1" dirty="0" smtClean="0">
                <a:solidFill>
                  <a:srgbClr val="336699"/>
                </a:solidFill>
              </a:rPr>
              <a:t>to </a:t>
            </a:r>
            <a:r>
              <a:rPr lang="en-US" sz="5000" b="1" dirty="0" smtClean="0">
                <a:solidFill>
                  <a:srgbClr val="336699"/>
                </a:solidFill>
              </a:rPr>
              <a:t>CORE-LF!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5236458"/>
            <a:ext cx="8077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If you can’t tell, we’re excited to be here!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9299"/>
            <a:ext cx="5486400" cy="40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00" dirty="0" smtClean="0">
                <a:solidFill>
                  <a:srgbClr val="336699"/>
                </a:solidFill>
              </a:rPr>
              <a:t>Why is This Important?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782" y="914400"/>
            <a:ext cx="4095418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Make this year your most successful yet!</a:t>
            </a:r>
          </a:p>
          <a:p>
            <a:pPr marL="342900" indent="-342900"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How do you do it?</a:t>
            </a:r>
          </a:p>
          <a:p>
            <a:pPr marL="342900" indent="-342900"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What resources are available to you?</a:t>
            </a:r>
          </a:p>
          <a:p>
            <a:pPr>
              <a:spcAft>
                <a:spcPts val="300"/>
              </a:spcAft>
            </a:pPr>
            <a:endParaRPr lang="en-US" sz="3500" dirty="0" smtClean="0">
              <a:solidFill>
                <a:srgbClr val="336699"/>
              </a:solidFill>
            </a:endParaRPr>
          </a:p>
        </p:txBody>
      </p:sp>
      <p:pic>
        <p:nvPicPr>
          <p:cNvPr id="5" name="Picture 4" descr="IMG_1736.JPG"/>
          <p:cNvPicPr>
            <a:picLocks noChangeAspect="1"/>
          </p:cNvPicPr>
          <p:nvPr/>
        </p:nvPicPr>
        <p:blipFill rotWithShape="1">
          <a:blip r:embed="rId3"/>
          <a:srcRect l="3588" t="13750" r="11124"/>
          <a:stretch/>
        </p:blipFill>
        <p:spPr>
          <a:xfrm>
            <a:off x="5410200" y="1141034"/>
            <a:ext cx="3505200" cy="47263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" descr="https://scontent-lax1-1.xx.fbcdn.net/hphotos-xft1/t31.0-8/11076169_10153070863161760_575387827284171204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11111" r="8835" b="4444"/>
          <a:stretch>
            <a:fillRect/>
          </a:stretch>
        </p:blipFill>
        <p:spPr bwMode="auto">
          <a:xfrm>
            <a:off x="260684" y="4191000"/>
            <a:ext cx="255871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2372109695_1095081153_b.jpg"/>
          <p:cNvPicPr>
            <a:picLocks noChangeAspect="1"/>
          </p:cNvPicPr>
          <p:nvPr/>
        </p:nvPicPr>
        <p:blipFill rotWithShape="1">
          <a:blip r:embed="rId5" cstate="print"/>
          <a:srcRect l="9746" r="2555"/>
          <a:stretch/>
        </p:blipFill>
        <p:spPr>
          <a:xfrm>
            <a:off x="3124199" y="4191000"/>
            <a:ext cx="2057401" cy="166890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00" dirty="0" smtClean="0">
                <a:solidFill>
                  <a:srgbClr val="336699"/>
                </a:solidFill>
              </a:rPr>
              <a:t>Leadership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782" y="1051440"/>
            <a:ext cx="4095418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6699"/>
                </a:solidFill>
              </a:rPr>
              <a:t>Board of Trustees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6699"/>
                </a:solidFill>
              </a:rPr>
              <a:t>Regional Directors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6699"/>
                </a:solidFill>
              </a:rPr>
              <a:t>Action Committee and Team Chairs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6699"/>
                </a:solidFill>
              </a:rPr>
              <a:t>Local Chapter Officers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6699"/>
                </a:solidFill>
              </a:rPr>
              <a:t>Staff</a:t>
            </a:r>
          </a:p>
        </p:txBody>
      </p:sp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742098"/>
              </p:ext>
            </p:extLst>
          </p:nvPr>
        </p:nvGraphicFramePr>
        <p:xfrm>
          <a:off x="2743200" y="1341437"/>
          <a:ext cx="754380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00" dirty="0" smtClean="0">
                <a:solidFill>
                  <a:srgbClr val="336699"/>
                </a:solidFill>
              </a:rPr>
              <a:t>Regions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13" y="1266652"/>
            <a:ext cx="5038387" cy="3229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782" y="1051440"/>
            <a:ext cx="51622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336699"/>
                </a:solidFill>
              </a:rPr>
              <a:t>5 Domestic</a:t>
            </a:r>
            <a:br>
              <a:rPr lang="en-US" sz="3500" dirty="0" smtClean="0">
                <a:solidFill>
                  <a:srgbClr val="336699"/>
                </a:solidFill>
              </a:rPr>
            </a:br>
            <a:r>
              <a:rPr lang="en-US" sz="3500" dirty="0" smtClean="0">
                <a:solidFill>
                  <a:srgbClr val="336699"/>
                </a:solidFill>
              </a:rPr>
              <a:t>Regions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336699"/>
                </a:solidFill>
              </a:rPr>
              <a:t>2 International</a:t>
            </a:r>
            <a:br>
              <a:rPr lang="en-US" sz="3500" dirty="0" smtClean="0">
                <a:solidFill>
                  <a:srgbClr val="336699"/>
                </a:solidFill>
              </a:rPr>
            </a:br>
            <a:r>
              <a:rPr lang="en-US" sz="3500" dirty="0" smtClean="0">
                <a:solidFill>
                  <a:srgbClr val="336699"/>
                </a:solidFill>
              </a:rPr>
              <a:t>Regions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336699"/>
                </a:solidFill>
              </a:rPr>
              <a:t>12 Regional</a:t>
            </a:r>
            <a:br>
              <a:rPr lang="en-US" sz="3500" dirty="0" smtClean="0">
                <a:solidFill>
                  <a:srgbClr val="336699"/>
                </a:solidFill>
              </a:rPr>
            </a:br>
            <a:r>
              <a:rPr lang="en-US" sz="3500" dirty="0" smtClean="0">
                <a:solidFill>
                  <a:srgbClr val="336699"/>
                </a:solidFill>
              </a:rPr>
              <a:t>Directors</a:t>
            </a:r>
            <a:br>
              <a:rPr lang="en-US" sz="3500" dirty="0" smtClean="0">
                <a:solidFill>
                  <a:srgbClr val="336699"/>
                </a:solidFill>
              </a:rPr>
            </a:br>
            <a:r>
              <a:rPr lang="en-US" sz="3500" dirty="0" smtClean="0">
                <a:solidFill>
                  <a:srgbClr val="336699"/>
                </a:solidFill>
              </a:rPr>
              <a:t>(5 domestic med + 5 premed + 2 international)</a:t>
            </a:r>
          </a:p>
        </p:txBody>
      </p:sp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02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spc="-70" dirty="0" smtClean="0">
                <a:solidFill>
                  <a:srgbClr val="336699"/>
                </a:solidFill>
              </a:rPr>
              <a:t>Running Effective Meetings &amp; How to Raise Money</a:t>
            </a:r>
            <a:r>
              <a:rPr lang="en-US" sz="3500" b="1" dirty="0" smtClean="0">
                <a:solidFill>
                  <a:srgbClr val="336699"/>
                </a:solidFill>
              </a:rPr>
              <a:t/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Stefanie Smith – Premedical Trustee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b="5757"/>
          <a:stretch/>
        </p:blipFill>
        <p:spPr>
          <a:xfrm>
            <a:off x="1371600" y="990600"/>
            <a:ext cx="6324600" cy="38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200" dirty="0" smtClean="0">
                <a:solidFill>
                  <a:srgbClr val="336699"/>
                </a:solidFill>
              </a:rPr>
              <a:t>Running Effective Meetings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782" y="1051440"/>
            <a:ext cx="56194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spc="-100" dirty="0" smtClean="0">
                <a:solidFill>
                  <a:srgbClr val="336699"/>
                </a:solidFill>
              </a:rPr>
              <a:t>Make sure you market your meeting effectively.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Keep it organized.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Have a way to track attendees.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Start and end on time.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For speaker meetings, make sure the speaker is relevant and your members are interested in what they have to say.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" b="1133"/>
          <a:stretch/>
        </p:blipFill>
        <p:spPr>
          <a:xfrm>
            <a:off x="5806611" y="1219200"/>
            <a:ext cx="3104541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13940"/>
          <a:stretch/>
        </p:blipFill>
        <p:spPr>
          <a:xfrm>
            <a:off x="6183363" y="3329226"/>
            <a:ext cx="2727789" cy="23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00" dirty="0" smtClean="0">
                <a:solidFill>
                  <a:srgbClr val="336699"/>
                </a:solidFill>
              </a:rPr>
              <a:t>How to Raise Money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782" y="1051440"/>
            <a:ext cx="59242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spc="-100" dirty="0" smtClean="0">
                <a:solidFill>
                  <a:srgbClr val="336699"/>
                </a:solidFill>
              </a:rPr>
              <a:t>Ask student government for money.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spc="-100" dirty="0" smtClean="0">
                <a:solidFill>
                  <a:srgbClr val="336699"/>
                </a:solidFill>
              </a:rPr>
              <a:t>Talk to your dean about funding possibilities.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spc="-100" dirty="0" smtClean="0">
                <a:solidFill>
                  <a:srgbClr val="336699"/>
                </a:solidFill>
              </a:rPr>
              <a:t>For medical schools –</a:t>
            </a:r>
            <a:br>
              <a:rPr lang="en-US" sz="3000" spc="-100" dirty="0" smtClean="0">
                <a:solidFill>
                  <a:srgbClr val="336699"/>
                </a:solidFill>
              </a:rPr>
            </a:br>
            <a:r>
              <a:rPr lang="en-US" sz="3000" spc="-100" dirty="0" smtClean="0">
                <a:solidFill>
                  <a:srgbClr val="336699"/>
                </a:solidFill>
              </a:rPr>
              <a:t>Diagnostic equipment sale.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spc="-100" dirty="0" smtClean="0">
                <a:solidFill>
                  <a:srgbClr val="336699"/>
                </a:solidFill>
              </a:rPr>
              <a:t>For premedical schools – </a:t>
            </a:r>
            <a:br>
              <a:rPr lang="en-US" sz="3000" spc="-100" dirty="0" smtClean="0">
                <a:solidFill>
                  <a:srgbClr val="336699"/>
                </a:solidFill>
              </a:rPr>
            </a:br>
            <a:r>
              <a:rPr lang="en-US" sz="3000" spc="-100" dirty="0" smtClean="0">
                <a:solidFill>
                  <a:srgbClr val="336699"/>
                </a:solidFill>
              </a:rPr>
              <a:t>Kaplan course auctions.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spc="-100" dirty="0" smtClean="0">
                <a:solidFill>
                  <a:srgbClr val="336699"/>
                </a:solidFill>
              </a:rPr>
              <a:t>Tournaments, such as dodgeball, bowling, or classics like bake sales.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62200"/>
            <a:ext cx="3810688" cy="24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02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Final Thoughts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Jeff </a:t>
            </a:r>
            <a:r>
              <a:rPr lang="en-US" sz="3500" b="1" dirty="0" err="1" smtClean="0">
                <a:solidFill>
                  <a:srgbClr val="336699"/>
                </a:solidFill>
              </a:rPr>
              <a:t>Koetje</a:t>
            </a:r>
            <a:r>
              <a:rPr lang="en-US" sz="3500" b="1" dirty="0" smtClean="0">
                <a:solidFill>
                  <a:srgbClr val="336699"/>
                </a:solidFill>
              </a:rPr>
              <a:t>, </a:t>
            </a:r>
            <a:r>
              <a:rPr lang="en-US" sz="3500" b="1" dirty="0" smtClean="0">
                <a:solidFill>
                  <a:srgbClr val="336699"/>
                </a:solidFill>
              </a:rPr>
              <a:t>M.D. </a:t>
            </a:r>
            <a:r>
              <a:rPr lang="en-US" sz="3500" b="1" dirty="0" smtClean="0">
                <a:solidFill>
                  <a:srgbClr val="336699"/>
                </a:solidFill>
              </a:rPr>
              <a:t>– Director of Experiences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49961"/>
            <a:ext cx="5207000" cy="37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Final Thoughts</a:t>
            </a:r>
          </a:p>
        </p:txBody>
      </p:sp>
      <p:pic>
        <p:nvPicPr>
          <p:cNvPr id="6" name="Picture Placeholder 46" descr="IMG_7553.JPG"/>
          <p:cNvPicPr>
            <a:picLocks noChangeAspect="1"/>
          </p:cNvPicPr>
          <p:nvPr/>
        </p:nvPicPr>
        <p:blipFill>
          <a:blip r:embed="rId3" cstate="print"/>
          <a:srcRect t="5703" b="5703"/>
          <a:stretch>
            <a:fillRect/>
          </a:stretch>
        </p:blipFill>
        <p:spPr>
          <a:xfrm>
            <a:off x="5334000" y="1143000"/>
            <a:ext cx="3352800" cy="445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</p:spPr>
      </p:pic>
      <p:sp>
        <p:nvSpPr>
          <p:cNvPr id="7" name="Text Placeholder 45"/>
          <p:cNvSpPr txBox="1">
            <a:spLocks/>
          </p:cNvSpPr>
          <p:nvPr/>
        </p:nvSpPr>
        <p:spPr>
          <a:xfrm>
            <a:off x="228600" y="1219200"/>
            <a:ext cx="4419600" cy="3657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AMSA: Your home and training ground.</a:t>
            </a:r>
          </a:p>
          <a:p>
            <a:pPr>
              <a:spcAft>
                <a:spcPts val="3000"/>
              </a:spcAft>
            </a:pPr>
            <a:r>
              <a:rPr lang="en-US" sz="3500" b="1" i="1" dirty="0" smtClean="0">
                <a:solidFill>
                  <a:srgbClr val="336699"/>
                </a:solidFill>
              </a:rPr>
              <a:t>It takes more than medical school to make a physician.</a:t>
            </a:r>
            <a:endParaRPr lang="en-US" sz="3500" b="1" i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Final Thoughts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145461"/>
            <a:ext cx="91440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6699"/>
                </a:solidFill>
              </a:rPr>
              <a:t>Your AMSA Experience is framed</a:t>
            </a:r>
            <a:br>
              <a:rPr lang="en-US" dirty="0" smtClean="0">
                <a:solidFill>
                  <a:srgbClr val="336699"/>
                </a:solidFill>
              </a:rPr>
            </a:br>
            <a:r>
              <a:rPr lang="en-US" dirty="0" smtClean="0">
                <a:solidFill>
                  <a:srgbClr val="336699"/>
                </a:solidFill>
              </a:rPr>
              <a:t>by a </a:t>
            </a:r>
            <a:r>
              <a:rPr lang="en-US" b="1" dirty="0" smtClean="0">
                <a:solidFill>
                  <a:srgbClr val="336699"/>
                </a:solidFill>
              </a:rPr>
              <a:t>bold vision</a:t>
            </a:r>
            <a:r>
              <a:rPr lang="en-US" dirty="0" smtClean="0">
                <a:solidFill>
                  <a:srgbClr val="336699"/>
                </a:solidFill>
              </a:rPr>
              <a:t>.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52400" y="2209801"/>
            <a:ext cx="7848600" cy="2209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336699"/>
                </a:solidFill>
              </a:rPr>
              <a:t>Education for advocacy.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336699"/>
                </a:solidFill>
              </a:rPr>
              <a:t>	Advocacy for education.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>
              <a:solidFill>
                <a:srgbClr val="336699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336699"/>
                </a:solidFill>
              </a:rPr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5380" r="3775" b="6697"/>
          <a:stretch/>
        </p:blipFill>
        <p:spPr bwMode="auto">
          <a:xfrm>
            <a:off x="5257800" y="2495948"/>
            <a:ext cx="3721349" cy="256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LF7_6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505200"/>
            <a:ext cx="3728235" cy="233014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390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Final Thoughts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145461"/>
            <a:ext cx="91440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36699"/>
                </a:solidFill>
              </a:rPr>
              <a:t>Your AMSA Experience is </a:t>
            </a:r>
            <a:r>
              <a:rPr lang="en-US" dirty="0" smtClean="0">
                <a:solidFill>
                  <a:srgbClr val="336699"/>
                </a:solidFill>
              </a:rPr>
              <a:t>sustained</a:t>
            </a:r>
            <a:br>
              <a:rPr lang="en-US" dirty="0" smtClean="0">
                <a:solidFill>
                  <a:srgbClr val="336699"/>
                </a:solidFill>
              </a:rPr>
            </a:br>
            <a:r>
              <a:rPr lang="en-US" dirty="0" smtClean="0">
                <a:solidFill>
                  <a:srgbClr val="336699"/>
                </a:solidFill>
              </a:rPr>
              <a:t>by </a:t>
            </a:r>
            <a:r>
              <a:rPr lang="en-US" dirty="0">
                <a:solidFill>
                  <a:srgbClr val="336699"/>
                </a:solidFill>
              </a:rPr>
              <a:t>a </a:t>
            </a:r>
            <a:r>
              <a:rPr lang="en-US" b="1" dirty="0">
                <a:solidFill>
                  <a:srgbClr val="336699"/>
                </a:solidFill>
              </a:rPr>
              <a:t>bold mission</a:t>
            </a:r>
            <a:r>
              <a:rPr lang="en-US" dirty="0">
                <a:solidFill>
                  <a:srgbClr val="336699"/>
                </a:solidFill>
              </a:rPr>
              <a:t>.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52400" y="2438401"/>
            <a:ext cx="6553200" cy="42671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3000" dirty="0">
                <a:solidFill>
                  <a:srgbClr val="336699"/>
                </a:solidFill>
              </a:rPr>
              <a:t>AMSA’s Aspirations:</a:t>
            </a:r>
          </a:p>
          <a:p>
            <a:pPr>
              <a:spcAft>
                <a:spcPts val="900"/>
              </a:spcAft>
            </a:pPr>
            <a:r>
              <a:rPr lang="en-US" sz="3000" dirty="0">
                <a:solidFill>
                  <a:srgbClr val="336699"/>
                </a:solidFill>
              </a:rPr>
              <a:t>Quality, Affordable Health Care for All</a:t>
            </a:r>
          </a:p>
          <a:p>
            <a:pPr>
              <a:spcAft>
                <a:spcPts val="900"/>
              </a:spcAft>
            </a:pPr>
            <a:r>
              <a:rPr lang="en-US" sz="3000" dirty="0">
                <a:solidFill>
                  <a:srgbClr val="336699"/>
                </a:solidFill>
              </a:rPr>
              <a:t>Global Health Equity</a:t>
            </a:r>
          </a:p>
          <a:p>
            <a:pPr>
              <a:spcAft>
                <a:spcPts val="900"/>
              </a:spcAft>
            </a:pPr>
            <a:r>
              <a:rPr lang="en-US" sz="3000" dirty="0">
                <a:solidFill>
                  <a:srgbClr val="336699"/>
                </a:solidFill>
              </a:rPr>
              <a:t>Enriching Medicine Through Diversity</a:t>
            </a:r>
          </a:p>
          <a:p>
            <a:pPr>
              <a:spcAft>
                <a:spcPts val="900"/>
              </a:spcAft>
            </a:pPr>
            <a:r>
              <a:rPr lang="en-US" sz="3000" dirty="0">
                <a:solidFill>
                  <a:srgbClr val="336699"/>
                </a:solidFill>
              </a:rPr>
              <a:t>Professional Integrity, Development, and Student </a:t>
            </a:r>
            <a:r>
              <a:rPr lang="en-US" sz="3000" dirty="0" smtClean="0">
                <a:solidFill>
                  <a:srgbClr val="336699"/>
                </a:solidFill>
              </a:rPr>
              <a:t>Well-Being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dirty="0" smtClean="0">
                <a:solidFill>
                  <a:srgbClr val="336699"/>
                </a:solidFill>
              </a:rPr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r="26562"/>
          <a:stretch/>
        </p:blipFill>
        <p:spPr>
          <a:xfrm>
            <a:off x="6687620" y="2435832"/>
            <a:ext cx="2078268" cy="32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Today’s Session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14400"/>
            <a:ext cx="80772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Tuesday, July 7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7pm – 9pm Eastern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Welcome &amp; Overview of </a:t>
            </a:r>
            <a:r>
              <a:rPr lang="en-US" sz="2500" dirty="0" smtClean="0">
                <a:solidFill>
                  <a:srgbClr val="336699"/>
                </a:solidFill>
              </a:rPr>
              <a:t>Goals</a:t>
            </a:r>
            <a:endParaRPr lang="en-US" sz="2500" dirty="0">
              <a:solidFill>
                <a:srgbClr val="336699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AMSA History &amp; AMSA Today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AMSA Narrative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You Are the Face of AMSA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Chapter Success Stories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Being a Chapter Officer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Running Effective Meetings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Fundraising Tips</a:t>
            </a:r>
          </a:p>
        </p:txBody>
      </p:sp>
      <p:pic>
        <p:nvPicPr>
          <p:cNvPr id="7" name="Picture 2" descr="https://scontent-lax1-1.xx.fbcdn.net/hphotos-prn2/v/t1.0-9/1013149_10151688765426760_363958802_n.jpg?oh=7e68ba6b88af595d8fa3d529ad9f89bf&amp;oe=563296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53482"/>
            <a:ext cx="3313757" cy="248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nvention 2010 1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7169" y="1024251"/>
            <a:ext cx="2551757" cy="1913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6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Final Thoughts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145461"/>
            <a:ext cx="91440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36699"/>
                </a:solidFill>
              </a:rPr>
              <a:t>AMSA is a home &amp; training ground for </a:t>
            </a:r>
            <a:r>
              <a:rPr lang="en-US" b="1" dirty="0">
                <a:solidFill>
                  <a:srgbClr val="336699"/>
                </a:solidFill>
              </a:rPr>
              <a:t>bold, visionary, mission-driven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52400" y="2438401"/>
            <a:ext cx="7162800" cy="42671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336699"/>
                </a:solidFill>
              </a:rPr>
              <a:t>Physicians-in-training</a:t>
            </a:r>
            <a:r>
              <a:rPr lang="en-US" sz="3000" dirty="0">
                <a:solidFill>
                  <a:srgbClr val="336699"/>
                </a:solidFill>
              </a:rPr>
              <a:t>, who may also </a:t>
            </a:r>
            <a:r>
              <a:rPr lang="en-US" sz="3000" dirty="0" smtClean="0">
                <a:solidFill>
                  <a:srgbClr val="336699"/>
                </a:solidFill>
              </a:rPr>
              <a:t>be …</a:t>
            </a:r>
            <a:endParaRPr lang="en-US" sz="3000" dirty="0">
              <a:solidFill>
                <a:srgbClr val="336699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000" i="1" dirty="0">
                <a:solidFill>
                  <a:srgbClr val="336699"/>
                </a:solidFill>
              </a:rPr>
              <a:t>Advocates</a:t>
            </a:r>
            <a:r>
              <a:rPr lang="en-US" sz="3000" dirty="0">
                <a:solidFill>
                  <a:srgbClr val="336699"/>
                </a:solidFill>
              </a:rPr>
              <a:t>-in-training</a:t>
            </a:r>
          </a:p>
          <a:p>
            <a:pPr>
              <a:spcAft>
                <a:spcPts val="600"/>
              </a:spcAft>
            </a:pPr>
            <a:r>
              <a:rPr lang="en-US" sz="3000" i="1" dirty="0">
                <a:solidFill>
                  <a:srgbClr val="336699"/>
                </a:solidFill>
              </a:rPr>
              <a:t>Activists</a:t>
            </a:r>
            <a:r>
              <a:rPr lang="en-US" sz="3000" dirty="0">
                <a:solidFill>
                  <a:srgbClr val="336699"/>
                </a:solidFill>
              </a:rPr>
              <a:t>-in-training</a:t>
            </a:r>
          </a:p>
          <a:p>
            <a:pPr>
              <a:spcAft>
                <a:spcPts val="600"/>
              </a:spcAft>
            </a:pPr>
            <a:r>
              <a:rPr lang="en-US" sz="3000" i="1" dirty="0">
                <a:solidFill>
                  <a:srgbClr val="336699"/>
                </a:solidFill>
              </a:rPr>
              <a:t>Humanists</a:t>
            </a:r>
            <a:r>
              <a:rPr lang="en-US" sz="3000" dirty="0">
                <a:solidFill>
                  <a:srgbClr val="336699"/>
                </a:solidFill>
              </a:rPr>
              <a:t>-in-training</a:t>
            </a:r>
          </a:p>
          <a:p>
            <a:pPr>
              <a:spcAft>
                <a:spcPts val="600"/>
              </a:spcAft>
            </a:pPr>
            <a:r>
              <a:rPr lang="en-US" sz="3000" i="1" dirty="0">
                <a:solidFill>
                  <a:srgbClr val="336699"/>
                </a:solidFill>
              </a:rPr>
              <a:t>Educators</a:t>
            </a:r>
            <a:r>
              <a:rPr lang="en-US" sz="3000" dirty="0">
                <a:solidFill>
                  <a:srgbClr val="336699"/>
                </a:solidFill>
              </a:rPr>
              <a:t>-in-training</a:t>
            </a:r>
          </a:p>
          <a:p>
            <a:pPr>
              <a:spcAft>
                <a:spcPts val="600"/>
              </a:spcAft>
            </a:pPr>
            <a:r>
              <a:rPr lang="en-US" sz="3000" i="1" dirty="0">
                <a:solidFill>
                  <a:srgbClr val="336699"/>
                </a:solidFill>
              </a:rPr>
              <a:t>Professionals</a:t>
            </a:r>
            <a:r>
              <a:rPr lang="en-US" sz="3000" dirty="0">
                <a:solidFill>
                  <a:srgbClr val="336699"/>
                </a:solidFill>
              </a:rPr>
              <a:t>-in-training</a:t>
            </a:r>
          </a:p>
          <a:p>
            <a:pPr>
              <a:spcAft>
                <a:spcPts val="600"/>
              </a:spcAft>
            </a:pPr>
            <a:r>
              <a:rPr lang="en-US" sz="3000" i="1" dirty="0">
                <a:solidFill>
                  <a:srgbClr val="336699"/>
                </a:solidFill>
              </a:rPr>
              <a:t>Leaders</a:t>
            </a:r>
            <a:r>
              <a:rPr lang="en-US" sz="3000" dirty="0">
                <a:solidFill>
                  <a:srgbClr val="336699"/>
                </a:solidFill>
              </a:rPr>
              <a:t>-in-training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dirty="0" smtClean="0">
                <a:solidFill>
                  <a:srgbClr val="336699"/>
                </a:solidFill>
              </a:rPr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545" r="14521" b="15909"/>
          <a:stretch/>
        </p:blipFill>
        <p:spPr bwMode="auto">
          <a:xfrm>
            <a:off x="4876800" y="3048000"/>
            <a:ext cx="399723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67200"/>
            <a:ext cx="91440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Closing Remarks</a:t>
            </a:r>
            <a:r>
              <a:rPr lang="en-US" sz="3500" b="1" dirty="0">
                <a:solidFill>
                  <a:srgbClr val="336699"/>
                </a:solidFill>
              </a:rPr>
              <a:t/>
            </a:r>
            <a:br>
              <a:rPr lang="en-US" sz="3500" b="1" dirty="0">
                <a:solidFill>
                  <a:srgbClr val="336699"/>
                </a:solidFill>
              </a:rPr>
            </a:br>
            <a:r>
              <a:rPr lang="en-US" sz="3500" b="1" dirty="0" err="1" smtClean="0">
                <a:solidFill>
                  <a:srgbClr val="336699"/>
                </a:solidFill>
              </a:rPr>
              <a:t>Rinku</a:t>
            </a:r>
            <a:r>
              <a:rPr lang="en-US" sz="3500" b="1" dirty="0" smtClean="0">
                <a:solidFill>
                  <a:srgbClr val="336699"/>
                </a:solidFill>
              </a:rPr>
              <a:t> </a:t>
            </a:r>
            <a:r>
              <a:rPr lang="en-US" sz="3500" b="1" dirty="0" err="1" smtClean="0">
                <a:solidFill>
                  <a:srgbClr val="336699"/>
                </a:solidFill>
              </a:rPr>
              <a:t>Skaria</a:t>
            </a:r>
            <a:r>
              <a:rPr lang="en-US" sz="3500" b="1" dirty="0" smtClean="0">
                <a:solidFill>
                  <a:srgbClr val="336699"/>
                </a:solidFill>
              </a:rPr>
              <a:t> – VP of Membership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000" b="1" dirty="0" smtClean="0">
                <a:solidFill>
                  <a:srgbClr val="336699"/>
                </a:solidFill>
                <a:hlinkClick r:id="rId3"/>
              </a:rPr>
              <a:t>https</a:t>
            </a:r>
            <a:r>
              <a:rPr lang="en-US" sz="3000" b="1" dirty="0">
                <a:solidFill>
                  <a:srgbClr val="336699"/>
                </a:solidFill>
                <a:hlinkClick r:id="rId3"/>
              </a:rPr>
              <a:t>://</a:t>
            </a:r>
            <a:r>
              <a:rPr lang="en-US" sz="3000" b="1" dirty="0" smtClean="0">
                <a:solidFill>
                  <a:srgbClr val="336699"/>
                </a:solidFill>
                <a:hlinkClick r:id="rId3"/>
              </a:rPr>
              <a:t>youtu.be/yDQLULF3I_Q</a:t>
            </a:r>
            <a:endParaRPr lang="en-US" sz="30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1200"/>
              </a:spcAft>
            </a:pPr>
            <a:endParaRPr lang="en-US" sz="3500" b="1" dirty="0" smtClean="0">
              <a:solidFill>
                <a:srgbClr val="3366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2" r="6666"/>
          <a:stretch/>
        </p:blipFill>
        <p:spPr>
          <a:xfrm>
            <a:off x="1999135" y="906998"/>
            <a:ext cx="5007553" cy="33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16" t="3516" r="32155" b="58951"/>
          <a:stretch/>
        </p:blipFill>
        <p:spPr>
          <a:xfrm>
            <a:off x="4110034" y="3353276"/>
            <a:ext cx="4910420" cy="25971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67000" y="152400"/>
            <a:ext cx="6172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5000" b="1" dirty="0" smtClean="0">
                <a:solidFill>
                  <a:srgbClr val="336699"/>
                </a:solidFill>
              </a:rPr>
              <a:t>Thank you!</a:t>
            </a:r>
          </a:p>
          <a:p>
            <a:pPr>
              <a:spcAft>
                <a:spcPts val="1200"/>
              </a:spcAft>
            </a:pPr>
            <a:r>
              <a:rPr lang="en-US" sz="3300" b="1" dirty="0" smtClean="0">
                <a:solidFill>
                  <a:srgbClr val="336699"/>
                </a:solidFill>
              </a:rPr>
              <a:t>We will stay online a little longer to answer any last minute questions via the chat box.</a:t>
            </a:r>
          </a:p>
          <a:p>
            <a:pPr>
              <a:spcAft>
                <a:spcPts val="1200"/>
              </a:spcAft>
            </a:pPr>
            <a:r>
              <a:rPr lang="en-US" sz="3300" b="1" dirty="0" smtClean="0">
                <a:solidFill>
                  <a:srgbClr val="336699"/>
                </a:solidFill>
              </a:rPr>
              <a:t>Otherwise see you tomorrow!</a:t>
            </a:r>
          </a:p>
        </p:txBody>
      </p:sp>
      <p:pic>
        <p:nvPicPr>
          <p:cNvPr id="3" name="Picture 2" descr="OWS #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73165"/>
            <a:ext cx="2108008" cy="31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01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05200"/>
            <a:ext cx="3564619" cy="237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0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Have Questions?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914400"/>
            <a:ext cx="8077200" cy="468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Please use the chat box to submit questions to the full group or to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specific individuals.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We encourage you to ask the full group!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National Leaders, Regional Directors</a:t>
            </a:r>
            <a:br>
              <a:rPr lang="en-US" sz="2700" dirty="0" smtClean="0">
                <a:solidFill>
                  <a:srgbClr val="336699"/>
                </a:solidFill>
              </a:rPr>
            </a:br>
            <a:r>
              <a:rPr lang="en-US" sz="2700" dirty="0" smtClean="0">
                <a:solidFill>
                  <a:srgbClr val="336699"/>
                </a:solidFill>
              </a:rPr>
              <a:t>and Staff are all online to help answer</a:t>
            </a:r>
            <a:br>
              <a:rPr lang="en-US" sz="2700" dirty="0" smtClean="0">
                <a:solidFill>
                  <a:srgbClr val="336699"/>
                </a:solidFill>
              </a:rPr>
            </a:br>
            <a:r>
              <a:rPr lang="en-US" sz="2700" dirty="0" smtClean="0">
                <a:solidFill>
                  <a:srgbClr val="336699"/>
                </a:solidFill>
              </a:rPr>
              <a:t>questions throughout the session.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We’re all here to learn, so don’t be shy!</a:t>
            </a:r>
          </a:p>
        </p:txBody>
      </p:sp>
      <p:pic>
        <p:nvPicPr>
          <p:cNvPr id="14" name="Picture 13" descr="Convention 2010 1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0966" y="2641354"/>
            <a:ext cx="2167795" cy="162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lum bright="8000" contrast="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6" t="11169" r="2874" b="960"/>
          <a:stretch/>
        </p:blipFill>
        <p:spPr>
          <a:xfrm>
            <a:off x="6850966" y="990600"/>
            <a:ext cx="2169507" cy="141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IMG_0192.JPG"/>
          <p:cNvPicPr>
            <a:picLocks noChangeAspect="1"/>
          </p:cNvPicPr>
          <p:nvPr/>
        </p:nvPicPr>
        <p:blipFill rotWithShape="1">
          <a:blip r:embed="rId6" cstate="print"/>
          <a:srcRect l="8519" t="18058" r="6201"/>
          <a:stretch/>
        </p:blipFill>
        <p:spPr>
          <a:xfrm>
            <a:off x="6862676" y="4495800"/>
            <a:ext cx="2139818" cy="1370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8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Goals &amp; Expectations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914400"/>
            <a:ext cx="8077200" cy="4560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Goal of CORE LF is to …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Come together as a community.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Share stories, suggestions, and advice.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Identify resources available to you.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Describe national campaigns and opportunities.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Provide starting point for your year.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Support one another!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8000"/>
          <a:stretch/>
        </p:blipFill>
        <p:spPr>
          <a:xfrm>
            <a:off x="6477000" y="1310148"/>
            <a:ext cx="2438400" cy="196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96" y="4190999"/>
            <a:ext cx="2666704" cy="16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427220"/>
            <a:ext cx="1981200" cy="1287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Goals &amp; Expectations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914400"/>
            <a:ext cx="8305800" cy="4560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Chapter officer expectations …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Be </a:t>
            </a:r>
            <a:r>
              <a:rPr lang="en-US" sz="2700" dirty="0" smtClean="0">
                <a:solidFill>
                  <a:srgbClr val="336699"/>
                </a:solidFill>
              </a:rPr>
              <a:t>the face of AMSA.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Recruit and engage with local members.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Focus on activities important to you and your chapter.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Ensure the short &amp; long term success of chapter.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Remain in contact with AMSA National Office</a:t>
            </a:r>
            <a:r>
              <a:rPr lang="en-US" sz="2700" dirty="0" smtClean="0">
                <a:solidFill>
                  <a:srgbClr val="336699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Be a featured Chapter Spotlight participant.</a:t>
            </a:r>
            <a:endParaRPr lang="en-US" sz="2700" dirty="0" smtClean="0">
              <a:solidFill>
                <a:srgbClr val="3366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87" y="1066800"/>
            <a:ext cx="1764213" cy="16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02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AMSA History &amp; AMSA Today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Deb V. Hall, </a:t>
            </a:r>
            <a:r>
              <a:rPr lang="en-US" sz="3500" b="1" dirty="0" smtClean="0">
                <a:solidFill>
                  <a:srgbClr val="336699"/>
                </a:solidFill>
              </a:rPr>
              <a:t>M.D. </a:t>
            </a:r>
            <a:r>
              <a:rPr lang="en-US" sz="3500" b="1" dirty="0" smtClean="0">
                <a:solidFill>
                  <a:srgbClr val="336699"/>
                </a:solidFill>
              </a:rPr>
              <a:t>– National President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3" y="1173550"/>
            <a:ext cx="6636657" cy="34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AMSA History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Who are we and how did we get here?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5523" r="2979" b="4261"/>
          <a:stretch/>
        </p:blipFill>
        <p:spPr>
          <a:xfrm>
            <a:off x="1371600" y="1066800"/>
            <a:ext cx="64008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Our History</a:t>
            </a:r>
          </a:p>
        </p:txBody>
      </p:sp>
      <p:pic>
        <p:nvPicPr>
          <p:cNvPr id="6" name="Content Placeholder 5" descr="AMSA_Timeline23x11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409" r="2535" b="10409"/>
          <a:stretch/>
        </p:blipFill>
        <p:spPr>
          <a:xfrm>
            <a:off x="152400" y="1371600"/>
            <a:ext cx="88222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616</Words>
  <Application>Microsoft Office PowerPoint</Application>
  <PresentationFormat>On-screen Show (4:3)</PresentationFormat>
  <Paragraphs>171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 Rich</dc:creator>
  <cp:lastModifiedBy>Noreen Rich</cp:lastModifiedBy>
  <cp:revision>146</cp:revision>
  <dcterms:created xsi:type="dcterms:W3CDTF">2015-07-04T15:46:17Z</dcterms:created>
  <dcterms:modified xsi:type="dcterms:W3CDTF">2015-07-06T19:23:25Z</dcterms:modified>
</cp:coreProperties>
</file>