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64" r:id="rId3"/>
    <p:sldId id="263" r:id="rId4"/>
    <p:sldId id="257" r:id="rId5"/>
    <p:sldId id="258" r:id="rId6"/>
    <p:sldId id="266" r:id="rId7"/>
    <p:sldId id="273" r:id="rId8"/>
    <p:sldId id="268" r:id="rId9"/>
    <p:sldId id="275" r:id="rId10"/>
    <p:sldId id="276" r:id="rId11"/>
    <p:sldId id="278" r:id="rId12"/>
    <p:sldId id="269" r:id="rId13"/>
    <p:sldId id="262" r:id="rId14"/>
    <p:sldId id="274" r:id="rId15"/>
    <p:sldId id="272" r:id="rId16"/>
    <p:sldId id="270"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584" autoAdjust="0"/>
  </p:normalViewPr>
  <p:slideViewPr>
    <p:cSldViewPr snapToGrid="0" snapToObjects="1">
      <p:cViewPr>
        <p:scale>
          <a:sx n="53" d="100"/>
          <a:sy n="53" d="100"/>
        </p:scale>
        <p:origin x="-96" y="-15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72044A-D579-AE45-A4E8-060A261D3AA5}" type="datetimeFigureOut">
              <a:rPr lang="en-US" smtClean="0"/>
              <a:t>12/11/2015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934E55-2CB6-3540-9691-266D70D00876}" type="slidenum">
              <a:rPr lang="en-US" smtClean="0"/>
              <a:t>‹#›</a:t>
            </a:fld>
            <a:endParaRPr lang="en-US"/>
          </a:p>
        </p:txBody>
      </p:sp>
    </p:spTree>
    <p:extLst>
      <p:ext uri="{BB962C8B-B14F-4D97-AF65-F5344CB8AC3E}">
        <p14:creationId xmlns:p14="http://schemas.microsoft.com/office/powerpoint/2010/main" val="133521013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PEPFAR</a:t>
            </a:r>
            <a:r>
              <a:rPr lang="en-US" baseline="0" dirty="0" smtClean="0"/>
              <a:t> – appropriations</a:t>
            </a:r>
          </a:p>
          <a:p>
            <a:r>
              <a:rPr lang="en-US" baseline="0" dirty="0" smtClean="0"/>
              <a:t>Treatment as Prevention – promote adoption of WHO guidelines by countries. Educate legislators so they understand why its important to fund PEPFAR/GF</a:t>
            </a:r>
          </a:p>
          <a:p>
            <a:r>
              <a:rPr lang="en-US" baseline="0" dirty="0" smtClean="0"/>
              <a:t>Harm reduction – lobbying to appropriators to end ban, </a:t>
            </a:r>
            <a:r>
              <a:rPr lang="en-US" baseline="0" dirty="0" err="1" smtClean="0"/>
              <a:t>mary</a:t>
            </a:r>
            <a:r>
              <a:rPr lang="en-US" baseline="0" dirty="0" smtClean="0"/>
              <a:t> </a:t>
            </a:r>
            <a:r>
              <a:rPr lang="en-US" baseline="0" dirty="0" err="1" smtClean="0"/>
              <a:t>beth</a:t>
            </a:r>
            <a:r>
              <a:rPr lang="en-US" baseline="0" dirty="0" smtClean="0"/>
              <a:t> </a:t>
            </a:r>
            <a:r>
              <a:rPr lang="en-US" baseline="0" dirty="0" err="1" smtClean="0"/>
              <a:t>levin</a:t>
            </a:r>
            <a:r>
              <a:rPr lang="en-US" baseline="0" dirty="0" smtClean="0"/>
              <a:t> is our support person on this. Also educating our fellow pre-meds and medical students about harm reduction approaches, including syringe exchange and medication-assisted therapies like </a:t>
            </a:r>
            <a:r>
              <a:rPr lang="en-US" baseline="0" dirty="0" err="1" smtClean="0"/>
              <a:t>suboxone</a:t>
            </a:r>
            <a:r>
              <a:rPr lang="en-US" baseline="0" dirty="0" smtClean="0"/>
              <a:t> and methadone.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4934E55-2CB6-3540-9691-266D70D00876}" type="slidenum">
              <a:rPr lang="en-US" smtClean="0"/>
              <a:t>2</a:t>
            </a:fld>
            <a:endParaRPr lang="en-US"/>
          </a:p>
        </p:txBody>
      </p:sp>
    </p:spTree>
    <p:extLst>
      <p:ext uri="{BB962C8B-B14F-4D97-AF65-F5344CB8AC3E}">
        <p14:creationId xmlns:p14="http://schemas.microsoft.com/office/powerpoint/2010/main" val="16498424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2</a:t>
            </a:r>
            <a:r>
              <a:rPr lang="en-US" baseline="0" dirty="0" smtClean="0"/>
              <a:t> is how the pharmaceutical industry looks at the world – the US, despite being a huge market currently, is not expected to grow </a:t>
            </a:r>
            <a:r>
              <a:rPr lang="en-US" baseline="0" dirty="0" err="1" smtClean="0"/>
              <a:t>theat</a:t>
            </a:r>
            <a:r>
              <a:rPr lang="en-US" baseline="0" dirty="0" smtClean="0"/>
              <a:t> quickly in the future. It is the low-middle income countries (LMICs) like Brazil, India, China, Russia with emerging markets that provide the next market for </a:t>
            </a:r>
            <a:r>
              <a:rPr lang="en-US" baseline="0" dirty="0" err="1" smtClean="0"/>
              <a:t>pharma</a:t>
            </a:r>
            <a:r>
              <a:rPr lang="en-US" baseline="0" dirty="0" smtClean="0"/>
              <a:t>. So it is absolutely in </a:t>
            </a:r>
            <a:r>
              <a:rPr lang="en-US" baseline="0" dirty="0" err="1" smtClean="0"/>
              <a:t>pharma’s</a:t>
            </a:r>
            <a:r>
              <a:rPr lang="en-US" baseline="0" dirty="0" smtClean="0"/>
              <a:t> interest to raise the IP standards around the world in order to protect their “investments” and turn a profit. So the industry pushes the US </a:t>
            </a:r>
            <a:r>
              <a:rPr lang="en-US" baseline="0" dirty="0" err="1" smtClean="0"/>
              <a:t>gov</a:t>
            </a:r>
            <a:r>
              <a:rPr lang="en-US" baseline="0" dirty="0" smtClean="0"/>
              <a:t> into bilateral and now multinational trade agreements in order to export US IP law. </a:t>
            </a:r>
            <a:endParaRPr lang="en-US" dirty="0"/>
          </a:p>
        </p:txBody>
      </p:sp>
      <p:sp>
        <p:nvSpPr>
          <p:cNvPr id="4" name="Slide Number Placeholder 3"/>
          <p:cNvSpPr>
            <a:spLocks noGrp="1"/>
          </p:cNvSpPr>
          <p:nvPr>
            <p:ph type="sldNum" sz="quarter" idx="10"/>
          </p:nvPr>
        </p:nvSpPr>
        <p:spPr/>
        <p:txBody>
          <a:bodyPr/>
          <a:lstStyle/>
          <a:p>
            <a:fld id="{14934E55-2CB6-3540-9691-266D70D00876}" type="slidenum">
              <a:rPr lang="en-US" smtClean="0"/>
              <a:t>14</a:t>
            </a:fld>
            <a:endParaRPr lang="en-US"/>
          </a:p>
        </p:txBody>
      </p:sp>
    </p:spTree>
    <p:extLst>
      <p:ext uri="{BB962C8B-B14F-4D97-AF65-F5344CB8AC3E}">
        <p14:creationId xmlns:p14="http://schemas.microsoft.com/office/powerpoint/2010/main" val="2994425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Matters:</a:t>
            </a:r>
          </a:p>
          <a:p>
            <a:pPr marL="171450" indent="-171450">
              <a:buFontTx/>
              <a:buChar char="-"/>
            </a:pPr>
            <a:r>
              <a:rPr lang="en-US" dirty="0" smtClean="0"/>
              <a:t>Scale up for ART – and lifelong</a:t>
            </a:r>
            <a:r>
              <a:rPr lang="en-US" baseline="0" dirty="0" smtClean="0"/>
              <a:t> therapy. Need to ensure drugs will be affordable.</a:t>
            </a:r>
          </a:p>
          <a:p>
            <a:pPr marL="171450" indent="-171450">
              <a:buFontTx/>
              <a:buChar char="-"/>
            </a:pPr>
            <a:r>
              <a:rPr lang="en-US" baseline="0" dirty="0" smtClean="0"/>
              <a:t>Drugs for other diseases are unaffordable</a:t>
            </a:r>
          </a:p>
          <a:p>
            <a:pPr marL="171450" indent="-171450">
              <a:buFontTx/>
              <a:buChar char="-"/>
            </a:pPr>
            <a:r>
              <a:rPr lang="en-US" baseline="0" dirty="0" smtClean="0"/>
              <a:t>Will affect access to drugs in the US </a:t>
            </a:r>
            <a:r>
              <a:rPr lang="en-US" baseline="0" smtClean="0"/>
              <a:t>as well!</a:t>
            </a:r>
            <a:endParaRPr lang="en-US" baseline="0" dirty="0" smtClean="0"/>
          </a:p>
          <a:p>
            <a:pPr marL="171450" indent="-171450">
              <a:buFontTx/>
              <a:buChar char="-"/>
            </a:pPr>
            <a:endParaRPr lang="en-US" baseline="0" dirty="0" smtClean="0"/>
          </a:p>
          <a:p>
            <a:pPr marL="0" indent="0">
              <a:buFontTx/>
              <a:buNone/>
            </a:pPr>
            <a:r>
              <a:rPr lang="en-US" baseline="0" dirty="0" smtClean="0"/>
              <a:t>What to do:</a:t>
            </a:r>
          </a:p>
          <a:p>
            <a:pPr marL="171450" indent="-171450">
              <a:buFontTx/>
              <a:buChar char="-"/>
            </a:pPr>
            <a:r>
              <a:rPr lang="en-US" dirty="0" smtClean="0"/>
              <a:t>Educate lawmakers</a:t>
            </a:r>
            <a:r>
              <a:rPr lang="en-US" baseline="0" dirty="0" smtClean="0"/>
              <a:t> on agreement’s effect on access to medicines</a:t>
            </a:r>
          </a:p>
          <a:p>
            <a:r>
              <a:rPr lang="en-US" baseline="0" dirty="0" smtClean="0"/>
              <a:t> - leg visit and/or op-ed calling on them to do more</a:t>
            </a:r>
          </a:p>
          <a:p>
            <a:r>
              <a:rPr lang="en-US" baseline="0" dirty="0" smtClean="0"/>
              <a:t>Urge/pressure lawmakers to come out against the agreement and vote against it</a:t>
            </a:r>
          </a:p>
          <a:p>
            <a:r>
              <a:rPr lang="en-US" baseline="0" dirty="0" smtClean="0"/>
              <a:t>Educate our peers at school and ask them to take action</a:t>
            </a:r>
            <a:endParaRPr lang="en-US" dirty="0"/>
          </a:p>
        </p:txBody>
      </p:sp>
      <p:sp>
        <p:nvSpPr>
          <p:cNvPr id="4" name="Slide Number Placeholder 3"/>
          <p:cNvSpPr>
            <a:spLocks noGrp="1"/>
          </p:cNvSpPr>
          <p:nvPr>
            <p:ph type="sldNum" sz="quarter" idx="10"/>
          </p:nvPr>
        </p:nvSpPr>
        <p:spPr/>
        <p:txBody>
          <a:bodyPr/>
          <a:lstStyle/>
          <a:p>
            <a:fld id="{14934E55-2CB6-3540-9691-266D70D00876}" type="slidenum">
              <a:rPr lang="en-US" smtClean="0"/>
              <a:t>16</a:t>
            </a:fld>
            <a:endParaRPr lang="en-US"/>
          </a:p>
        </p:txBody>
      </p:sp>
    </p:spTree>
    <p:extLst>
      <p:ext uri="{BB962C8B-B14F-4D97-AF65-F5344CB8AC3E}">
        <p14:creationId xmlns:p14="http://schemas.microsoft.com/office/powerpoint/2010/main" val="2858185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934E55-2CB6-3540-9691-266D70D00876}" type="slidenum">
              <a:rPr lang="en-US" smtClean="0"/>
              <a:t>5</a:t>
            </a:fld>
            <a:endParaRPr lang="en-US"/>
          </a:p>
        </p:txBody>
      </p:sp>
    </p:spTree>
    <p:extLst>
      <p:ext uri="{BB962C8B-B14F-4D97-AF65-F5344CB8AC3E}">
        <p14:creationId xmlns:p14="http://schemas.microsoft.com/office/powerpoint/2010/main" val="100338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a:t>
            </a:r>
            <a:r>
              <a:rPr lang="en-US" baseline="0" dirty="0" smtClean="0"/>
              <a:t> much (all) data about drug pricing is proprietary, it is difficult to estimate the actual cost of bringing a biomedical product to market. One study by the Tufts Center for the Study of Drug Development found the average cost to be $2.6 bill &amp; this figure is often cited by the industry to justify high drug prices. Conversely, Doctors without Border (MSF) finds that drug discovery, testing, &amp; distribution could occur for ~$50 mill &amp; no more than $190 mill. These are opposite ends of an incredibly wide spectrum, so the truth is likely somewhere between, but this debate highlights the issue of transparency.</a:t>
            </a:r>
            <a:endParaRPr lang="en-US" dirty="0"/>
          </a:p>
        </p:txBody>
      </p:sp>
      <p:sp>
        <p:nvSpPr>
          <p:cNvPr id="4" name="Slide Number Placeholder 3"/>
          <p:cNvSpPr>
            <a:spLocks noGrp="1"/>
          </p:cNvSpPr>
          <p:nvPr>
            <p:ph type="sldNum" sz="quarter" idx="10"/>
          </p:nvPr>
        </p:nvSpPr>
        <p:spPr/>
        <p:txBody>
          <a:bodyPr/>
          <a:lstStyle/>
          <a:p>
            <a:fld id="{58053729-1C54-4F48-ACF2-5943F9A5FCB1}" type="slidenum">
              <a:rPr lang="en-US" smtClean="0"/>
              <a:t>7</a:t>
            </a:fld>
            <a:endParaRPr lang="en-US"/>
          </a:p>
        </p:txBody>
      </p:sp>
    </p:spTree>
    <p:extLst>
      <p:ext uri="{BB962C8B-B14F-4D97-AF65-F5344CB8AC3E}">
        <p14:creationId xmlns:p14="http://schemas.microsoft.com/office/powerpoint/2010/main" val="1225591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Patent</a:t>
            </a:r>
            <a:r>
              <a:rPr lang="en-US" baseline="0" dirty="0" smtClean="0"/>
              <a:t>s are a government-sponsored monopoly – the inventor discloses his/her invention in exchange for the exclusive right to produce it. However, the link between the high returns to drug companies through drug prices and innovation is quite weak! This figure shows that despite exponential growth in R&amp;D, the number of new molecular entities (NMEs), which represent truly novel innovation has </a:t>
            </a:r>
            <a:r>
              <a:rPr lang="en-US" baseline="0" dirty="0" err="1" smtClean="0"/>
              <a:t>flatlined</a:t>
            </a:r>
            <a:r>
              <a:rPr lang="en-US" baseline="0" dirty="0" smtClean="0"/>
              <a:t> or even decreased. This reflects the outdated model of innovation employed by </a:t>
            </a:r>
            <a:r>
              <a:rPr lang="en-US" baseline="0" dirty="0" err="1" smtClean="0"/>
              <a:t>pharma</a:t>
            </a:r>
            <a:r>
              <a:rPr lang="en-US" baseline="0" dirty="0" smtClean="0"/>
              <a:t> – pursuing a small subset of target molecules in the pursuit of the next “blockbuster” drug for lifestyle conditions of the Global North. </a:t>
            </a:r>
            <a:endParaRPr lang="en-US" dirty="0"/>
          </a:p>
        </p:txBody>
      </p:sp>
      <p:sp>
        <p:nvSpPr>
          <p:cNvPr id="4" name="Slide Number Placeholder 3"/>
          <p:cNvSpPr>
            <a:spLocks noGrp="1"/>
          </p:cNvSpPr>
          <p:nvPr>
            <p:ph type="sldNum" sz="quarter" idx="10"/>
          </p:nvPr>
        </p:nvSpPr>
        <p:spPr/>
        <p:txBody>
          <a:bodyPr/>
          <a:lstStyle/>
          <a:p>
            <a:fld id="{14934E55-2CB6-3540-9691-266D70D00876}" type="slidenum">
              <a:rPr lang="en-US" smtClean="0"/>
              <a:t>8</a:t>
            </a:fld>
            <a:endParaRPr lang="en-US"/>
          </a:p>
        </p:txBody>
      </p:sp>
    </p:spTree>
    <p:extLst>
      <p:ext uri="{BB962C8B-B14F-4D97-AF65-F5344CB8AC3E}">
        <p14:creationId xmlns:p14="http://schemas.microsoft.com/office/powerpoint/2010/main" val="364179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Consumers</a:t>
            </a:r>
            <a:r>
              <a:rPr lang="en-US" baseline="0" dirty="0" smtClean="0"/>
              <a:t> pay twice for drugs – once through taxes, funding the NIH’s $50+ bill budget and then again at the pharmacy. It is estimated that of those truly novel NMEs, 75% were funded by the NIH in public laboratories or academic medical centers. These discoveries are then licensed to private firms and public investments result in privatized, highly-inequitable returns. </a:t>
            </a:r>
          </a:p>
          <a:p>
            <a:r>
              <a:rPr lang="en-US" baseline="0" dirty="0" smtClean="0"/>
              <a:t>Slide credit to Mariana </a:t>
            </a:r>
            <a:r>
              <a:rPr lang="en-US" baseline="0" dirty="0" err="1" smtClean="0"/>
              <a:t>Mazzucato</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14934E55-2CB6-3540-9691-266D70D00876}" type="slidenum">
              <a:rPr lang="en-US" smtClean="0"/>
              <a:t>9</a:t>
            </a:fld>
            <a:endParaRPr lang="en-US"/>
          </a:p>
        </p:txBody>
      </p:sp>
    </p:spTree>
    <p:extLst>
      <p:ext uri="{BB962C8B-B14F-4D97-AF65-F5344CB8AC3E}">
        <p14:creationId xmlns:p14="http://schemas.microsoft.com/office/powerpoint/2010/main" val="1624288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role of the government as a stable, long term investor in public goods is reflected in this slide from Mariana </a:t>
            </a:r>
            <a:r>
              <a:rPr lang="en-US" baseline="0" dirty="0" err="1" smtClean="0"/>
              <a:t>Mazzucato</a:t>
            </a:r>
            <a:r>
              <a:rPr lang="en-US" baseline="0" dirty="0" smtClean="0"/>
              <a:t>. Check out her TED talk here: https://www.youtube.com/watch?v=3r1IPsldbBg</a:t>
            </a:r>
            <a:endParaRPr lang="en-US" dirty="0"/>
          </a:p>
        </p:txBody>
      </p:sp>
      <p:sp>
        <p:nvSpPr>
          <p:cNvPr id="4" name="Slide Number Placeholder 3"/>
          <p:cNvSpPr>
            <a:spLocks noGrp="1"/>
          </p:cNvSpPr>
          <p:nvPr>
            <p:ph type="sldNum" sz="quarter" idx="10"/>
          </p:nvPr>
        </p:nvSpPr>
        <p:spPr/>
        <p:txBody>
          <a:bodyPr/>
          <a:lstStyle/>
          <a:p>
            <a:fld id="{14934E55-2CB6-3540-9691-266D70D00876}" type="slidenum">
              <a:rPr lang="en-US" smtClean="0"/>
              <a:t>10</a:t>
            </a:fld>
            <a:endParaRPr lang="en-US"/>
          </a:p>
        </p:txBody>
      </p:sp>
    </p:spTree>
    <p:extLst>
      <p:ext uri="{BB962C8B-B14F-4D97-AF65-F5344CB8AC3E}">
        <p14:creationId xmlns:p14="http://schemas.microsoft.com/office/powerpoint/2010/main" val="4066056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Pharma</a:t>
            </a:r>
            <a:r>
              <a:rPr lang="en-US" baseline="0" dirty="0" smtClean="0"/>
              <a:t> uses patent </a:t>
            </a:r>
            <a:r>
              <a:rPr lang="en-US" baseline="0" dirty="0" err="1" smtClean="0"/>
              <a:t>evergreening</a:t>
            </a:r>
            <a:r>
              <a:rPr lang="en-US" baseline="0" dirty="0" smtClean="0"/>
              <a:t> to extend the life of their existing patents. Alternatively, firms are moving into the space of buying patents or licenses for older drugs and raising their prices – i.e. in the recent example of “</a:t>
            </a:r>
            <a:r>
              <a:rPr lang="en-US" baseline="0" dirty="0" err="1" smtClean="0"/>
              <a:t>pharma</a:t>
            </a:r>
            <a:r>
              <a:rPr lang="en-US" baseline="0" dirty="0" smtClean="0"/>
              <a:t> bro” and the HIV / cancer med </a:t>
            </a:r>
            <a:r>
              <a:rPr lang="en-US" baseline="0" dirty="0" err="1" smtClean="0"/>
              <a:t>daraprim</a:t>
            </a:r>
            <a:r>
              <a:rPr lang="en-US" baseline="0" dirty="0" smtClean="0"/>
              <a:t>. </a:t>
            </a:r>
            <a:r>
              <a:rPr lang="en-US" baseline="0" dirty="0" err="1" smtClean="0"/>
              <a:t>Shkreli</a:t>
            </a:r>
            <a:r>
              <a:rPr lang="en-US" baseline="0" dirty="0" smtClean="0"/>
              <a:t> was completely within his rights as an investor to do exactly as he did, pointing the </a:t>
            </a:r>
            <a:r>
              <a:rPr lang="en-US" baseline="0" dirty="0" err="1" smtClean="0"/>
              <a:t>flawss</a:t>
            </a:r>
            <a:r>
              <a:rPr lang="en-US" baseline="0" dirty="0" smtClean="0"/>
              <a:t> in the existing system. </a:t>
            </a:r>
            <a:endParaRPr lang="en-US" dirty="0"/>
          </a:p>
        </p:txBody>
      </p:sp>
      <p:sp>
        <p:nvSpPr>
          <p:cNvPr id="4" name="Slide Number Placeholder 3"/>
          <p:cNvSpPr>
            <a:spLocks noGrp="1"/>
          </p:cNvSpPr>
          <p:nvPr>
            <p:ph type="sldNum" sz="quarter" idx="10"/>
          </p:nvPr>
        </p:nvSpPr>
        <p:spPr/>
        <p:txBody>
          <a:bodyPr/>
          <a:lstStyle/>
          <a:p>
            <a:fld id="{14934E55-2CB6-3540-9691-266D70D00876}" type="slidenum">
              <a:rPr lang="en-US" smtClean="0"/>
              <a:t>11</a:t>
            </a:fld>
            <a:endParaRPr lang="en-US"/>
          </a:p>
        </p:txBody>
      </p:sp>
    </p:spTree>
    <p:extLst>
      <p:ext uri="{BB962C8B-B14F-4D97-AF65-F5344CB8AC3E}">
        <p14:creationId xmlns:p14="http://schemas.microsoft.com/office/powerpoint/2010/main" val="2845913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 how are AIDS drugs become available in </a:t>
            </a:r>
            <a:r>
              <a:rPr lang="en-US" baseline="0" dirty="0" err="1" smtClean="0"/>
              <a:t>africa</a:t>
            </a:r>
            <a:r>
              <a:rPr lang="en-US" baseline="0" dirty="0" smtClean="0"/>
              <a:t> then? </a:t>
            </a:r>
          </a:p>
          <a:p>
            <a:r>
              <a:rPr lang="en-US" baseline="0" dirty="0" smtClean="0"/>
              <a:t>Before TRIPS, countries like </a:t>
            </a:r>
            <a:r>
              <a:rPr lang="en-US" baseline="0" dirty="0" err="1" smtClean="0"/>
              <a:t>india</a:t>
            </a:r>
            <a:r>
              <a:rPr lang="en-US" baseline="0" dirty="0" smtClean="0"/>
              <a:t> that produce generic drugs did not have to honor the patents from other countries, (most </a:t>
            </a:r>
            <a:r>
              <a:rPr lang="en-US" baseline="0" dirty="0" err="1" smtClean="0"/>
              <a:t>didn</a:t>
            </a:r>
            <a:r>
              <a:rPr lang="fr-FR" baseline="0" dirty="0" smtClean="0"/>
              <a:t>’</a:t>
            </a:r>
            <a:r>
              <a:rPr lang="en-US" baseline="0" dirty="0" smtClean="0"/>
              <a:t>t even have pharmaceutical product patents before TRIPS) so it was legal for them to manufacture a drug, even if it was on patent in the US. Of note, it was ILLEGAL/BANNED for the US to import the drugs as they were still on patent in the US and Europe, so this would be a breech of their monopoly. </a:t>
            </a:r>
          </a:p>
          <a:p>
            <a:r>
              <a:rPr lang="en-US" baseline="0" dirty="0" smtClean="0"/>
              <a:t>With TRIPS, </a:t>
            </a:r>
            <a:r>
              <a:rPr lang="en-US" baseline="0" dirty="0" err="1" smtClean="0"/>
              <a:t>india</a:t>
            </a:r>
            <a:r>
              <a:rPr lang="en-US" baseline="0" dirty="0" smtClean="0"/>
              <a:t> had to phase in respect for US patents. Because of the Doha declaration, which allows countries to use compulsory licenses to produce low cost medications in public health emergencies</a:t>
            </a:r>
            <a:endParaRPr lang="en-US" dirty="0"/>
          </a:p>
        </p:txBody>
      </p:sp>
      <p:sp>
        <p:nvSpPr>
          <p:cNvPr id="4" name="Slide Number Placeholder 3"/>
          <p:cNvSpPr>
            <a:spLocks noGrp="1"/>
          </p:cNvSpPr>
          <p:nvPr>
            <p:ph type="sldNum" sz="quarter" idx="10"/>
          </p:nvPr>
        </p:nvSpPr>
        <p:spPr/>
        <p:txBody>
          <a:bodyPr/>
          <a:lstStyle/>
          <a:p>
            <a:fld id="{14934E55-2CB6-3540-9691-266D70D00876}" type="slidenum">
              <a:rPr lang="en-US" smtClean="0"/>
              <a:t>12</a:t>
            </a:fld>
            <a:endParaRPr lang="en-US"/>
          </a:p>
        </p:txBody>
      </p:sp>
    </p:spTree>
    <p:extLst>
      <p:ext uri="{BB962C8B-B14F-4D97-AF65-F5344CB8AC3E}">
        <p14:creationId xmlns:p14="http://schemas.microsoft.com/office/powerpoint/2010/main" val="1001581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example trips-plus</a:t>
            </a:r>
            <a:r>
              <a:rPr lang="en-US" baseline="0" dirty="0" smtClean="0"/>
              <a:t> provisions:</a:t>
            </a:r>
          </a:p>
          <a:p>
            <a:pPr marL="171450" indent="-171450">
              <a:buFontTx/>
              <a:buChar char="-"/>
            </a:pPr>
            <a:r>
              <a:rPr lang="en-US" baseline="0" dirty="0" smtClean="0"/>
              <a:t>Data exclusivity: prohibits use of </a:t>
            </a:r>
            <a:r>
              <a:rPr lang="en-US" baseline="0" dirty="0" err="1" smtClean="0"/>
              <a:t>pharma</a:t>
            </a:r>
            <a:r>
              <a:rPr lang="en-US" baseline="0" dirty="0" smtClean="0"/>
              <a:t> test data for drug regulatory purposes, which delays the registration/marketing of generic meds </a:t>
            </a:r>
          </a:p>
          <a:p>
            <a:pPr marL="171450" indent="-171450">
              <a:buFontTx/>
              <a:buChar char="-"/>
            </a:pPr>
            <a:r>
              <a:rPr lang="en-US" baseline="0" dirty="0" smtClean="0"/>
              <a:t>Extension of the patent term for pharm beyond 20 </a:t>
            </a:r>
            <a:r>
              <a:rPr lang="en-US" baseline="0" dirty="0" err="1" smtClean="0"/>
              <a:t>yrs</a:t>
            </a:r>
            <a:r>
              <a:rPr lang="en-US" baseline="0" dirty="0" smtClean="0"/>
              <a:t> required by TRIPS</a:t>
            </a:r>
          </a:p>
          <a:p>
            <a:pPr marL="171450" indent="-171450">
              <a:buFontTx/>
              <a:buChar char="-"/>
            </a:pPr>
            <a:r>
              <a:rPr lang="en-US" baseline="0" dirty="0" smtClean="0"/>
              <a:t>Extension of scope of patent protection to allow known substances to be patented for each “new use”</a:t>
            </a:r>
          </a:p>
          <a:p>
            <a:pPr marL="171450" indent="-171450">
              <a:buFontTx/>
              <a:buChar char="-"/>
            </a:pPr>
            <a:r>
              <a:rPr lang="en-US" baseline="0" dirty="0" smtClean="0"/>
              <a:t>Restrictions on grounds for compulsory license (think – AIDS ok, but cancer, not so much)</a:t>
            </a:r>
          </a:p>
        </p:txBody>
      </p:sp>
      <p:sp>
        <p:nvSpPr>
          <p:cNvPr id="4" name="Slide Number Placeholder 3"/>
          <p:cNvSpPr>
            <a:spLocks noGrp="1"/>
          </p:cNvSpPr>
          <p:nvPr>
            <p:ph type="sldNum" sz="quarter" idx="10"/>
          </p:nvPr>
        </p:nvSpPr>
        <p:spPr/>
        <p:txBody>
          <a:bodyPr/>
          <a:lstStyle/>
          <a:p>
            <a:fld id="{14934E55-2CB6-3540-9691-266D70D00876}" type="slidenum">
              <a:rPr lang="en-US" smtClean="0"/>
              <a:t>13</a:t>
            </a:fld>
            <a:endParaRPr lang="en-US"/>
          </a:p>
        </p:txBody>
      </p:sp>
    </p:spTree>
    <p:extLst>
      <p:ext uri="{BB962C8B-B14F-4D97-AF65-F5344CB8AC3E}">
        <p14:creationId xmlns:p14="http://schemas.microsoft.com/office/powerpoint/2010/main" val="71332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4820EA-B1A0-304F-BEEE-124009A94443}" type="datetimeFigureOut">
              <a:rPr lang="en-US" smtClean="0"/>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250119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820EA-B1A0-304F-BEEE-124009A94443}" type="datetimeFigureOut">
              <a:rPr lang="en-US" smtClean="0"/>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2259218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820EA-B1A0-304F-BEEE-124009A94443}" type="datetimeFigureOut">
              <a:rPr lang="en-US" smtClean="0"/>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544570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820EA-B1A0-304F-BEEE-124009A94443}" type="datetimeFigureOut">
              <a:rPr lang="en-US" smtClean="0"/>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1899495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820EA-B1A0-304F-BEEE-124009A94443}" type="datetimeFigureOut">
              <a:rPr lang="en-US" smtClean="0"/>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142259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4820EA-B1A0-304F-BEEE-124009A94443}" type="datetimeFigureOut">
              <a:rPr lang="en-US" smtClean="0"/>
              <a:t>12/11/2015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1433382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4820EA-B1A0-304F-BEEE-124009A94443}" type="datetimeFigureOut">
              <a:rPr lang="en-US" smtClean="0"/>
              <a:t>12/11/2015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4017245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4820EA-B1A0-304F-BEEE-124009A94443}" type="datetimeFigureOut">
              <a:rPr lang="en-US" smtClean="0"/>
              <a:t>12/11/2015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361121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820EA-B1A0-304F-BEEE-124009A94443}" type="datetimeFigureOut">
              <a:rPr lang="en-US" smtClean="0"/>
              <a:t>12/11/2015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307452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820EA-B1A0-304F-BEEE-124009A94443}" type="datetimeFigureOut">
              <a:rPr lang="en-US" smtClean="0"/>
              <a:t>12/11/2015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321706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820EA-B1A0-304F-BEEE-124009A94443}" type="datetimeFigureOut">
              <a:rPr lang="en-US" smtClean="0"/>
              <a:t>12/11/2015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C385C-6657-8E4D-A6A9-DC04539F4D6E}" type="slidenum">
              <a:rPr lang="en-US" smtClean="0"/>
              <a:t>‹#›</a:t>
            </a:fld>
            <a:endParaRPr lang="en-US"/>
          </a:p>
        </p:txBody>
      </p:sp>
    </p:spTree>
    <p:extLst>
      <p:ext uri="{BB962C8B-B14F-4D97-AF65-F5344CB8AC3E}">
        <p14:creationId xmlns:p14="http://schemas.microsoft.com/office/powerpoint/2010/main" val="3684384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820EA-B1A0-304F-BEEE-124009A94443}" type="datetimeFigureOut">
              <a:rPr lang="en-US" smtClean="0"/>
              <a:t>12/11/2015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5C385C-6657-8E4D-A6A9-DC04539F4D6E}" type="slidenum">
              <a:rPr lang="en-US" smtClean="0"/>
              <a:t>‹#›</a:t>
            </a:fld>
            <a:endParaRPr lang="en-US"/>
          </a:p>
        </p:txBody>
      </p:sp>
    </p:spTree>
    <p:extLst>
      <p:ext uri="{BB962C8B-B14F-4D97-AF65-F5344CB8AC3E}">
        <p14:creationId xmlns:p14="http://schemas.microsoft.com/office/powerpoint/2010/main" val="3725427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hyperlink" Target="http://www.msfaccess.org/" TargetMode="External"/><Relationship Id="rId2" Type="http://schemas.openxmlformats.org/officeDocument/2006/relationships/hyperlink" Target="http://www.flushthetpp.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714" y="2865437"/>
            <a:ext cx="8454572" cy="1470025"/>
          </a:xfrm>
        </p:spPr>
        <p:txBody>
          <a:bodyPr>
            <a:normAutofit fontScale="90000"/>
          </a:bodyPr>
          <a:lstStyle/>
          <a:p>
            <a:r>
              <a:rPr lang="en-US" i="1" dirty="0" smtClean="0"/>
              <a:t>Access to Medications: An introduction</a:t>
            </a:r>
            <a:r>
              <a:rPr lang="en-US" dirty="0" smtClean="0"/>
              <a:t/>
            </a:r>
            <a:br>
              <a:rPr lang="en-US" dirty="0" smtClean="0"/>
            </a:br>
            <a:r>
              <a:rPr lang="en-US" dirty="0" smtClean="0"/>
              <a:t/>
            </a:r>
            <a:br>
              <a:rPr lang="en-US" dirty="0" smtClean="0"/>
            </a:br>
            <a:r>
              <a:rPr lang="en-US" sz="3100" dirty="0" err="1" smtClean="0"/>
              <a:t>Braveen</a:t>
            </a:r>
            <a:r>
              <a:rPr lang="en-US" sz="3100" dirty="0" smtClean="0"/>
              <a:t> </a:t>
            </a:r>
            <a:r>
              <a:rPr lang="en-US" sz="3100" dirty="0" err="1" smtClean="0"/>
              <a:t>Ragunanthan</a:t>
            </a:r>
            <a:r>
              <a:rPr lang="en-US" sz="3100" dirty="0" smtClean="0"/>
              <a:t/>
            </a:r>
            <a:br>
              <a:rPr lang="en-US" sz="3100" dirty="0" smtClean="0"/>
            </a:br>
            <a:r>
              <a:rPr lang="en-US" sz="3100" dirty="0" err="1" smtClean="0"/>
              <a:t>Keanan</a:t>
            </a:r>
            <a:r>
              <a:rPr lang="en-US" sz="3100" dirty="0" smtClean="0"/>
              <a:t> </a:t>
            </a:r>
            <a:r>
              <a:rPr lang="en-US" sz="3100" dirty="0" err="1" smtClean="0"/>
              <a:t>McGonigle</a:t>
            </a:r>
            <a:r>
              <a:rPr lang="en-US" sz="3100" dirty="0" smtClean="0"/>
              <a:t> </a:t>
            </a:r>
            <a:br>
              <a:rPr lang="en-US" sz="3100" dirty="0" smtClean="0"/>
            </a:br>
            <a:r>
              <a:rPr lang="en-US" sz="3100" dirty="0" smtClean="0"/>
              <a:t/>
            </a:r>
            <a:br>
              <a:rPr lang="en-US" sz="3100" dirty="0" smtClean="0"/>
            </a:br>
            <a:r>
              <a:rPr lang="en-US" sz="3100" dirty="0" smtClean="0"/>
              <a:t>Slides prepared </a:t>
            </a:r>
            <a:r>
              <a:rPr lang="en-US" sz="3100" dirty="0" smtClean="0"/>
              <a:t>by:</a:t>
            </a:r>
            <a:br>
              <a:rPr lang="en-US" sz="3100" dirty="0" smtClean="0"/>
            </a:br>
            <a:r>
              <a:rPr lang="en-US" sz="3100" dirty="0" smtClean="0"/>
              <a:t> Alison Case, Education and Advocacy Fellow </a:t>
            </a:r>
            <a:br>
              <a:rPr lang="en-US" sz="3100" dirty="0" smtClean="0"/>
            </a:br>
            <a:r>
              <a:rPr lang="en-US" sz="3100" dirty="0" smtClean="0"/>
              <a:t>Katrina </a:t>
            </a:r>
            <a:r>
              <a:rPr lang="en-US" sz="3100" dirty="0" smtClean="0"/>
              <a:t>Ciraldo, co-chair, AAN Steering Committee</a:t>
            </a:r>
            <a:br>
              <a:rPr lang="en-US" sz="3100" dirty="0" smtClean="0"/>
            </a:br>
            <a:r>
              <a:rPr lang="en-US" sz="3100" dirty="0"/>
              <a:t/>
            </a:r>
            <a:br>
              <a:rPr lang="en-US" sz="3100" dirty="0"/>
            </a:br>
            <a:r>
              <a:rPr lang="en-US" sz="3100" dirty="0" smtClean="0"/>
              <a:t>Any questions/concerns/feedback: </a:t>
            </a:r>
            <a:br>
              <a:rPr lang="en-US" sz="3100" dirty="0" smtClean="0"/>
            </a:br>
            <a:r>
              <a:rPr lang="en-US" sz="3100" dirty="0" smtClean="0"/>
              <a:t>email us at aan.chair@amsa.org</a:t>
            </a:r>
            <a:endParaRPr lang="en-US" sz="3100" dirty="0"/>
          </a:p>
        </p:txBody>
      </p:sp>
    </p:spTree>
    <p:extLst>
      <p:ext uri="{BB962C8B-B14F-4D97-AF65-F5344CB8AC3E}">
        <p14:creationId xmlns:p14="http://schemas.microsoft.com/office/powerpoint/2010/main" val="1646592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“Privatized returns of public investment”</a:t>
            </a:r>
            <a:endParaRPr lang="en-US" sz="36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4711" y="1871159"/>
            <a:ext cx="6580093" cy="444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127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&amp; Medicine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6281" y="3594847"/>
            <a:ext cx="3505200" cy="2886542"/>
          </a:xfrm>
          <a:prstGeom prst="rect">
            <a:avLst/>
          </a:prstGeom>
          <a:ln>
            <a:solidFill>
              <a:schemeClr val="tx1"/>
            </a:solidFill>
          </a:ln>
        </p:spPr>
      </p:pic>
      <p:sp>
        <p:nvSpPr>
          <p:cNvPr id="3" name="Rectangle 2"/>
          <p:cNvSpPr/>
          <p:nvPr/>
        </p:nvSpPr>
        <p:spPr>
          <a:xfrm>
            <a:off x="770964" y="1577786"/>
            <a:ext cx="7915835" cy="1754326"/>
          </a:xfrm>
          <a:prstGeom prst="rect">
            <a:avLst/>
          </a:prstGeom>
        </p:spPr>
        <p:txBody>
          <a:bodyPr wrap="square">
            <a:spAutoFit/>
          </a:bodyPr>
          <a:lstStyle/>
          <a:p>
            <a:pPr marL="285750" indent="-285750">
              <a:buFont typeface="Arial" pitchFamily="34" charset="0"/>
              <a:buChar char="•"/>
            </a:pPr>
            <a:r>
              <a:rPr lang="en-US" dirty="0"/>
              <a:t>Since there is no competition among multiple manufacturers, individual </a:t>
            </a:r>
            <a:r>
              <a:rPr lang="en-US" dirty="0" err="1"/>
              <a:t>pharma</a:t>
            </a:r>
            <a:r>
              <a:rPr lang="en-US" dirty="0"/>
              <a:t> companies set the price at whatever they want (consider recent </a:t>
            </a:r>
            <a:r>
              <a:rPr lang="en-US" dirty="0" err="1"/>
              <a:t>daraprim</a:t>
            </a:r>
            <a:r>
              <a:rPr lang="en-US" dirty="0"/>
              <a:t> scandal)</a:t>
            </a:r>
          </a:p>
          <a:p>
            <a:pPr marL="285750" indent="-285750">
              <a:buFont typeface="Arial" pitchFamily="34" charset="0"/>
              <a:buChar char="•"/>
            </a:pPr>
            <a:r>
              <a:rPr lang="en-US" dirty="0"/>
              <a:t>Little-to-no incentive, based on this model, for companies to develop drugs for diseases that affect the global poor; patients/countries can’t afford the high prices</a:t>
            </a:r>
            <a:endParaRPr lang="en-US" dirty="0"/>
          </a:p>
        </p:txBody>
      </p:sp>
    </p:spTree>
    <p:extLst>
      <p:ext uri="{BB962C8B-B14F-4D97-AF65-F5344CB8AC3E}">
        <p14:creationId xmlns:p14="http://schemas.microsoft.com/office/powerpoint/2010/main" val="1348278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World Trade Organization: </a:t>
            </a:r>
            <a:br>
              <a:rPr lang="en-US" dirty="0" smtClean="0"/>
            </a:br>
            <a:r>
              <a:rPr lang="en-US" dirty="0" smtClean="0"/>
              <a:t>TRIPS and Doha</a:t>
            </a:r>
            <a:endParaRPr lang="en-US" dirty="0"/>
          </a:p>
        </p:txBody>
      </p:sp>
      <p:sp>
        <p:nvSpPr>
          <p:cNvPr id="3" name="Content Placeholder 2"/>
          <p:cNvSpPr>
            <a:spLocks noGrp="1"/>
          </p:cNvSpPr>
          <p:nvPr>
            <p:ph idx="1"/>
          </p:nvPr>
        </p:nvSpPr>
        <p:spPr>
          <a:xfrm>
            <a:off x="212097" y="1595929"/>
            <a:ext cx="8686800" cy="5257800"/>
          </a:xfrm>
        </p:spPr>
        <p:txBody>
          <a:bodyPr>
            <a:normAutofit fontScale="77500" lnSpcReduction="20000"/>
          </a:bodyPr>
          <a:lstStyle/>
          <a:p>
            <a:r>
              <a:rPr lang="en-US" dirty="0" smtClean="0"/>
              <a:t>1995 World Trade Organization Agreement on Trade-Related Aspects of Intellectual Property Agreements (TRIPS)</a:t>
            </a:r>
          </a:p>
          <a:p>
            <a:pPr lvl="1"/>
            <a:r>
              <a:rPr lang="en-US" dirty="0" smtClean="0"/>
              <a:t>WTO: created to advance the interests of multinational corporations</a:t>
            </a:r>
          </a:p>
          <a:p>
            <a:pPr lvl="1"/>
            <a:r>
              <a:rPr lang="en-US" dirty="0" smtClean="0"/>
              <a:t>Countries in the WTO will adopt patent regimes and phase-in honoring patents from other countries, mostly US and Europe</a:t>
            </a:r>
          </a:p>
          <a:p>
            <a:r>
              <a:rPr lang="en-US" dirty="0" smtClean="0"/>
              <a:t>2001 Doha Declaration on TRIPS Agreement and Public Health</a:t>
            </a:r>
          </a:p>
          <a:p>
            <a:pPr lvl="1"/>
            <a:r>
              <a:rPr lang="en-US" dirty="0" smtClean="0"/>
              <a:t>Encouraged countries to make use of flexibilities built into TRIPS to issue compulsory licenses to produce generic medications for “public health emergencies” in low-income countries</a:t>
            </a:r>
          </a:p>
          <a:p>
            <a:pPr lvl="1"/>
            <a:r>
              <a:rPr lang="en-US" dirty="0" smtClean="0"/>
              <a:t>In 2005, India took advantage of an exemption period for adopting IP protections and amended its Patent Act to incorporate TRIPS flexibilities. India provides 85% of ARVs globally.</a:t>
            </a:r>
          </a:p>
          <a:p>
            <a:pPr lvl="1"/>
            <a:r>
              <a:rPr lang="en-US" dirty="0" smtClean="0"/>
              <a:t>India remains under pressure from companies and governments to adopt stricter intellectual property rules</a:t>
            </a:r>
            <a:endParaRPr lang="en-US" dirty="0"/>
          </a:p>
        </p:txBody>
      </p:sp>
    </p:spTree>
    <p:extLst>
      <p:ext uri="{BB962C8B-B14F-4D97-AF65-F5344CB8AC3E}">
        <p14:creationId xmlns:p14="http://schemas.microsoft.com/office/powerpoint/2010/main" val="71606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agreements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US government (representing the interests of pharmaceutical </a:t>
            </a:r>
            <a:r>
              <a:rPr lang="en-US" dirty="0"/>
              <a:t>and software </a:t>
            </a:r>
            <a:r>
              <a:rPr lang="en-US" dirty="0" smtClean="0"/>
              <a:t>industry) has wanted stronger IP protections than WTO achieved through TRIPS</a:t>
            </a:r>
          </a:p>
          <a:p>
            <a:r>
              <a:rPr lang="en-US" dirty="0" smtClean="0"/>
              <a:t>Has used so-called Free Trade Agreements to achieve stricter IP protections for American patents/businesses, often called “TRIPS-plus” provisions </a:t>
            </a:r>
          </a:p>
          <a:p>
            <a:r>
              <a:rPr lang="en-US" dirty="0" smtClean="0"/>
              <a:t>FTAs are negotiated by US Trade Representative and corporate representatives, often in secret and without input from the ministries of health</a:t>
            </a:r>
          </a:p>
          <a:p>
            <a:r>
              <a:rPr lang="en-US" dirty="0" smtClean="0"/>
              <a:t>Easier for the US to get the terms they want when negotiating unilateral agreements or regional agreements with interested countries</a:t>
            </a:r>
          </a:p>
          <a:p>
            <a:pPr lvl="1"/>
            <a:r>
              <a:rPr lang="en-US" dirty="0" smtClean="0"/>
              <a:t>Bilateral: US-Chile, US-Morocco, US-Peru</a:t>
            </a:r>
          </a:p>
          <a:p>
            <a:pPr lvl="1"/>
            <a:r>
              <a:rPr lang="en-US" dirty="0" smtClean="0"/>
              <a:t>Regional: NAFTA, CAFTA</a:t>
            </a:r>
          </a:p>
          <a:p>
            <a:pPr lvl="1"/>
            <a:r>
              <a:rPr lang="en-US" dirty="0" smtClean="0"/>
              <a:t>Multinational: Trans Pacific Partnership</a:t>
            </a:r>
            <a:endParaRPr lang="en-US" dirty="0"/>
          </a:p>
        </p:txBody>
      </p:sp>
    </p:spTree>
    <p:extLst>
      <p:ext uri="{BB962C8B-B14F-4D97-AF65-F5344CB8AC3E}">
        <p14:creationId xmlns:p14="http://schemas.microsoft.com/office/powerpoint/2010/main" val="1804674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A2M (Cont’d)</a:t>
            </a:r>
            <a:endParaRPr lang="en-US" dirty="0"/>
          </a:p>
        </p:txBody>
      </p:sp>
      <p:grpSp>
        <p:nvGrpSpPr>
          <p:cNvPr id="4" name="Group 3"/>
          <p:cNvGrpSpPr/>
          <p:nvPr/>
        </p:nvGrpSpPr>
        <p:grpSpPr>
          <a:xfrm>
            <a:off x="381000" y="1441076"/>
            <a:ext cx="5410200" cy="4078606"/>
            <a:chOff x="0" y="447675"/>
            <a:chExt cx="4191000" cy="3076575"/>
          </a:xfrm>
        </p:grpSpPr>
        <p:sp>
          <p:nvSpPr>
            <p:cNvPr id="5" name="Text Box 8"/>
            <p:cNvSpPr txBox="1"/>
            <p:nvPr/>
          </p:nvSpPr>
          <p:spPr>
            <a:xfrm>
              <a:off x="0" y="3019425"/>
              <a:ext cx="4191000" cy="5048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000" b="1">
                  <a:effectLst/>
                  <a:latin typeface="Times New Roman"/>
                  <a:ea typeface="Calibri"/>
                  <a:cs typeface="Times New Roman"/>
                </a:rPr>
                <a:t>Figure 2.</a:t>
              </a:r>
              <a:r>
                <a:rPr lang="en-US" sz="1000">
                  <a:effectLst/>
                  <a:latin typeface="Times New Roman"/>
                  <a:ea typeface="Calibri"/>
                  <a:cs typeface="Times New Roman"/>
                </a:rPr>
                <a:t> Pharma market growth (2011 – 2012) v. pharma market size </a:t>
              </a:r>
              <a:endParaRPr lang="en-US" sz="1100">
                <a:effectLst/>
                <a:ea typeface="Calibri"/>
                <a:cs typeface="Times New Roman"/>
              </a:endParaRPr>
            </a:p>
            <a:p>
              <a:pPr marL="0" marR="0">
                <a:lnSpc>
                  <a:spcPct val="107000"/>
                </a:lnSpc>
                <a:spcBef>
                  <a:spcPts val="0"/>
                </a:spcBef>
                <a:spcAft>
                  <a:spcPts val="800"/>
                </a:spcAft>
              </a:pPr>
              <a:r>
                <a:rPr lang="en-US" sz="1000" i="1">
                  <a:effectLst/>
                  <a:latin typeface="Times New Roman"/>
                  <a:ea typeface="Calibri"/>
                  <a:cs typeface="Times New Roman"/>
                </a:rPr>
                <a:t>Source: Buente et al., 2013</a:t>
              </a:r>
              <a:endParaRPr lang="en-US" sz="1100">
                <a:effectLst/>
                <a:ea typeface="Calibri"/>
                <a:cs typeface="Times New Roman"/>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14845"/>
            <a:stretch/>
          </p:blipFill>
          <p:spPr>
            <a:xfrm>
              <a:off x="9525" y="447675"/>
              <a:ext cx="4181475" cy="2567940"/>
            </a:xfrm>
            <a:prstGeom prst="rect">
              <a:avLst/>
            </a:prstGeom>
            <a:ln>
              <a:solidFill>
                <a:schemeClr val="tx1"/>
              </a:solidFill>
            </a:ln>
          </p:spPr>
        </p:pic>
      </p:grpSp>
      <p:grpSp>
        <p:nvGrpSpPr>
          <p:cNvPr id="10" name="Group 9"/>
          <p:cNvGrpSpPr/>
          <p:nvPr/>
        </p:nvGrpSpPr>
        <p:grpSpPr>
          <a:xfrm>
            <a:off x="4581525" y="3413409"/>
            <a:ext cx="4210050" cy="3048000"/>
            <a:chOff x="0" y="0"/>
            <a:chExt cx="4210050" cy="3048000"/>
          </a:xfrm>
        </p:grpSpPr>
        <p:sp>
          <p:nvSpPr>
            <p:cNvPr id="11" name="Text Box 14"/>
            <p:cNvSpPr txBox="1"/>
            <p:nvPr/>
          </p:nvSpPr>
          <p:spPr>
            <a:xfrm>
              <a:off x="0" y="2552700"/>
              <a:ext cx="4210050" cy="4953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000" b="1">
                  <a:effectLst/>
                  <a:latin typeface="Times New Roman"/>
                  <a:ea typeface="Calibri"/>
                  <a:cs typeface="Times New Roman"/>
                </a:rPr>
                <a:t>Figure 5.</a:t>
              </a:r>
              <a:r>
                <a:rPr lang="en-US" sz="1000">
                  <a:effectLst/>
                  <a:latin typeface="Times New Roman"/>
                  <a:ea typeface="Calibri"/>
                  <a:cs typeface="Times New Roman"/>
                </a:rPr>
                <a:t> Countries with US FTAs </a:t>
              </a:r>
              <a:endParaRPr lang="en-US" sz="1100">
                <a:effectLst/>
                <a:ea typeface="Calibri"/>
                <a:cs typeface="Times New Roman"/>
              </a:endParaRPr>
            </a:p>
            <a:p>
              <a:pPr marL="0" marR="0">
                <a:lnSpc>
                  <a:spcPct val="107000"/>
                </a:lnSpc>
                <a:spcBef>
                  <a:spcPts val="0"/>
                </a:spcBef>
                <a:spcAft>
                  <a:spcPts val="800"/>
                </a:spcAft>
              </a:pPr>
              <a:r>
                <a:rPr lang="en-US" sz="1000" i="1">
                  <a:effectLst/>
                  <a:latin typeface="Times New Roman"/>
                  <a:ea typeface="Calibri"/>
                  <a:cs typeface="Times New Roman"/>
                </a:rPr>
                <a:t>Source: USTR, 2015</a:t>
              </a:r>
              <a:endParaRPr lang="en-US" sz="1100">
                <a:effectLst/>
                <a:ea typeface="Calibri"/>
                <a:cs typeface="Times New Roman"/>
              </a:endParaRPr>
            </a:p>
          </p:txBody>
        </p:sp>
        <p:pic>
          <p:nvPicPr>
            <p:cNvPr id="12" name="Picture 11" descr="https://images.fedex.com/images/us/2011crimages/international/free-trade/fta-new-map-580x35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25" y="0"/>
              <a:ext cx="4200525" cy="2555875"/>
            </a:xfrm>
            <a:prstGeom prst="rect">
              <a:avLst/>
            </a:prstGeom>
            <a:noFill/>
            <a:ln>
              <a:solidFill>
                <a:schemeClr val="tx1"/>
              </a:solidFill>
            </a:ln>
            <a:extLst/>
          </p:spPr>
        </p:pic>
      </p:grpSp>
    </p:spTree>
    <p:extLst>
      <p:ext uri="{BB962C8B-B14F-4D97-AF65-F5344CB8AC3E}">
        <p14:creationId xmlns:p14="http://schemas.microsoft.com/office/powerpoint/2010/main" val="3379796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 Pacific Partnership</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What is it? </a:t>
            </a:r>
          </a:p>
          <a:p>
            <a:r>
              <a:rPr lang="en-US" dirty="0" smtClean="0"/>
              <a:t>Countries involved: US, Australia, Brunei, Chile, Malaysia, New Zealand, Peru, Singapore, Vietnam</a:t>
            </a:r>
          </a:p>
          <a:p>
            <a:r>
              <a:rPr lang="en-US" dirty="0" smtClean="0"/>
              <a:t>Fast track: expedited approval without amendments</a:t>
            </a:r>
          </a:p>
          <a:p>
            <a:r>
              <a:rPr lang="en-US" dirty="0" smtClean="0"/>
              <a:t>Where we are now: The TPP was formally submitted to Congress and there is a 90 day review period, after which Congress can bring it for a vote. It’s currently unclear when they will</a:t>
            </a:r>
          </a:p>
          <a:p>
            <a:r>
              <a:rPr lang="en-US" dirty="0" smtClean="0"/>
              <a:t>Other organizations fighting the TPP:</a:t>
            </a:r>
          </a:p>
          <a:p>
            <a:pPr lvl="1"/>
            <a:r>
              <a:rPr lang="en-US" dirty="0" smtClean="0"/>
              <a:t>Labor unions (bad for US job market)</a:t>
            </a:r>
          </a:p>
          <a:p>
            <a:r>
              <a:rPr lang="en-US" dirty="0"/>
              <a:t>Visit websites:</a:t>
            </a:r>
          </a:p>
          <a:p>
            <a:pPr lvl="1"/>
            <a:r>
              <a:rPr lang="en-US" dirty="0">
                <a:hlinkClick r:id="rId2"/>
              </a:rPr>
              <a:t>http://www.citizen.org/access</a:t>
            </a:r>
          </a:p>
          <a:p>
            <a:pPr lvl="1"/>
            <a:r>
              <a:rPr lang="en-US" dirty="0" smtClean="0">
                <a:hlinkClick r:id="rId2"/>
              </a:rPr>
              <a:t>http</a:t>
            </a:r>
            <a:r>
              <a:rPr lang="en-US" dirty="0">
                <a:hlinkClick r:id="rId2"/>
              </a:rPr>
              <a:t>://www.flushthetpp.org</a:t>
            </a:r>
            <a:r>
              <a:rPr lang="en-US" dirty="0" smtClean="0">
                <a:hlinkClick r:id="rId2"/>
              </a:rPr>
              <a:t>/</a:t>
            </a:r>
            <a:endParaRPr lang="en-US" dirty="0" smtClean="0"/>
          </a:p>
          <a:p>
            <a:pPr lvl="1"/>
            <a:r>
              <a:rPr lang="en-US" dirty="0">
                <a:hlinkClick r:id="rId3"/>
              </a:rPr>
              <a:t>http://www.msfaccess.org</a:t>
            </a:r>
            <a:r>
              <a:rPr lang="en-US" dirty="0" smtClean="0">
                <a:hlinkClick r:id="rId3"/>
              </a:rPr>
              <a:t>/</a:t>
            </a:r>
            <a:r>
              <a:rPr lang="en-US" dirty="0" smtClean="0"/>
              <a:t> </a:t>
            </a:r>
          </a:p>
          <a:p>
            <a:pPr marL="457200" lvl="1" indent="0">
              <a:buNone/>
            </a:pPr>
            <a:endParaRPr lang="en-US" dirty="0"/>
          </a:p>
        </p:txBody>
      </p:sp>
    </p:spTree>
    <p:extLst>
      <p:ext uri="{BB962C8B-B14F-4D97-AF65-F5344CB8AC3E}">
        <p14:creationId xmlns:p14="http://schemas.microsoft.com/office/powerpoint/2010/main" val="3316034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this matters and what we can do</a:t>
            </a:r>
            <a:endParaRPr lang="en-US" dirty="0"/>
          </a:p>
        </p:txBody>
      </p:sp>
      <p:sp>
        <p:nvSpPr>
          <p:cNvPr id="3" name="Content Placeholder 2"/>
          <p:cNvSpPr>
            <a:spLocks noGrp="1"/>
          </p:cNvSpPr>
          <p:nvPr>
            <p:ph idx="1"/>
          </p:nvPr>
        </p:nvSpPr>
        <p:spPr/>
        <p:txBody>
          <a:bodyPr/>
          <a:lstStyle/>
          <a:p>
            <a:r>
              <a:rPr lang="en-US" dirty="0" smtClean="0"/>
              <a:t>Why does this matter?</a:t>
            </a:r>
          </a:p>
          <a:p>
            <a:pPr lvl="1"/>
            <a:r>
              <a:rPr lang="en-US" dirty="0" smtClean="0"/>
              <a:t>Thoughts? Please share!</a:t>
            </a:r>
          </a:p>
          <a:p>
            <a:r>
              <a:rPr lang="en-US" dirty="0" smtClean="0"/>
              <a:t>What can we do?</a:t>
            </a:r>
          </a:p>
          <a:p>
            <a:pPr lvl="1"/>
            <a:r>
              <a:rPr lang="en-US" dirty="0" smtClean="0"/>
              <a:t>Ideas? Pledges? </a:t>
            </a:r>
            <a:endParaRPr lang="en-US" dirty="0"/>
          </a:p>
        </p:txBody>
      </p:sp>
    </p:spTree>
    <p:extLst>
      <p:ext uri="{BB962C8B-B14F-4D97-AF65-F5344CB8AC3E}">
        <p14:creationId xmlns:p14="http://schemas.microsoft.com/office/powerpoint/2010/main" val="659447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and Wrap-up </a:t>
            </a:r>
            <a:endParaRPr lang="en-US" dirty="0"/>
          </a:p>
        </p:txBody>
      </p:sp>
    </p:spTree>
    <p:extLst>
      <p:ext uri="{BB962C8B-B14F-4D97-AF65-F5344CB8AC3E}">
        <p14:creationId xmlns:p14="http://schemas.microsoft.com/office/powerpoint/2010/main" val="99551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earlier Webinars</a:t>
            </a:r>
            <a:endParaRPr lang="en-US" dirty="0"/>
          </a:p>
        </p:txBody>
      </p:sp>
      <p:sp>
        <p:nvSpPr>
          <p:cNvPr id="3" name="Content Placeholder 2"/>
          <p:cNvSpPr>
            <a:spLocks noGrp="1"/>
          </p:cNvSpPr>
          <p:nvPr>
            <p:ph idx="1"/>
          </p:nvPr>
        </p:nvSpPr>
        <p:spPr/>
        <p:txBody>
          <a:bodyPr/>
          <a:lstStyle/>
          <a:p>
            <a:r>
              <a:rPr lang="en-US" dirty="0" smtClean="0"/>
              <a:t>What is PEPFAR? </a:t>
            </a:r>
          </a:p>
          <a:p>
            <a:pPr lvl="1"/>
            <a:r>
              <a:rPr lang="en-US" dirty="0" smtClean="0"/>
              <a:t>What can we do about it? </a:t>
            </a:r>
          </a:p>
          <a:p>
            <a:r>
              <a:rPr lang="en-US" dirty="0" smtClean="0"/>
              <a:t>What is treatment as prevention?</a:t>
            </a:r>
          </a:p>
          <a:p>
            <a:pPr lvl="1"/>
            <a:r>
              <a:rPr lang="en-US" dirty="0" smtClean="0"/>
              <a:t>What </a:t>
            </a:r>
            <a:r>
              <a:rPr lang="en-US" dirty="0"/>
              <a:t>can we do about it? </a:t>
            </a:r>
            <a:endParaRPr lang="en-US" dirty="0" smtClean="0"/>
          </a:p>
          <a:p>
            <a:r>
              <a:rPr lang="en-US" dirty="0" smtClean="0"/>
              <a:t>What is harm reduction?</a:t>
            </a:r>
          </a:p>
          <a:p>
            <a:pPr lvl="1"/>
            <a:r>
              <a:rPr lang="en-US" dirty="0"/>
              <a:t>What can we do about it? </a:t>
            </a:r>
          </a:p>
        </p:txBody>
      </p:sp>
    </p:spTree>
    <p:extLst>
      <p:ext uri="{BB962C8B-B14F-4D97-AF65-F5344CB8AC3E}">
        <p14:creationId xmlns:p14="http://schemas.microsoft.com/office/powerpoint/2010/main" val="1245755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word on AAN SP projects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Your project: do an advocacy action of your choosing on one of the topics we’ve addressed (listed below) and write a 1-2 page reflection on the experience, considering the following questions:</a:t>
            </a:r>
          </a:p>
          <a:p>
            <a:pPr lvl="1"/>
            <a:r>
              <a:rPr lang="en-US" dirty="0" smtClean="0"/>
              <a:t>What is the role of future physicians in doing advocacy?</a:t>
            </a:r>
          </a:p>
          <a:p>
            <a:pPr lvl="1"/>
            <a:r>
              <a:rPr lang="en-US" dirty="0" smtClean="0"/>
              <a:t>What benefit or challenges did the advocacy present to you and how does it relate to your stage of training (pre-med, pre-clinical med, clinical-med)?</a:t>
            </a:r>
          </a:p>
          <a:p>
            <a:pPr lvl="1"/>
            <a:r>
              <a:rPr lang="en-US" dirty="0" smtClean="0"/>
              <a:t>Topics: Syringe exchange/harm reduction</a:t>
            </a:r>
            <a:r>
              <a:rPr lang="en-US" dirty="0"/>
              <a:t>, US </a:t>
            </a:r>
            <a:r>
              <a:rPr lang="en-US" dirty="0" smtClean="0"/>
              <a:t>funding for PEPFAR/Global Fund, Access to Medicines/Trans-Pacific Partnership, Tuberculosis, Homelessness and HIV, Criminalization of HIV</a:t>
            </a:r>
          </a:p>
          <a:p>
            <a:pPr lvl="1"/>
            <a:r>
              <a:rPr lang="en-US" dirty="0" smtClean="0"/>
              <a:t>Due date is March 30</a:t>
            </a:r>
            <a:r>
              <a:rPr lang="en-US" baseline="30000" dirty="0" smtClean="0"/>
              <a:t>th</a:t>
            </a:r>
            <a:r>
              <a:rPr lang="en-US" dirty="0" smtClean="0"/>
              <a:t> </a:t>
            </a:r>
          </a:p>
          <a:p>
            <a:pPr lvl="1"/>
            <a:r>
              <a:rPr lang="en-US" dirty="0" smtClean="0"/>
              <a:t>We hope to see you all at National Convention</a:t>
            </a:r>
            <a:endParaRPr lang="en-US" dirty="0"/>
          </a:p>
        </p:txBody>
      </p:sp>
    </p:spTree>
    <p:extLst>
      <p:ext uri="{BB962C8B-B14F-4D97-AF65-F5344CB8AC3E}">
        <p14:creationId xmlns:p14="http://schemas.microsoft.com/office/powerpoint/2010/main" val="872399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Conflicts of Interest	</a:t>
            </a:r>
            <a:endParaRPr lang="en-US" dirty="0"/>
          </a:p>
        </p:txBody>
      </p:sp>
      <p:sp>
        <p:nvSpPr>
          <p:cNvPr id="3" name="Content Placeholder 2"/>
          <p:cNvSpPr>
            <a:spLocks noGrp="1"/>
          </p:cNvSpPr>
          <p:nvPr>
            <p:ph idx="1"/>
          </p:nvPr>
        </p:nvSpPr>
        <p:spPr/>
        <p:txBody>
          <a:bodyPr>
            <a:normAutofit lnSpcReduction="10000"/>
          </a:bodyPr>
          <a:lstStyle/>
          <a:p>
            <a:r>
              <a:rPr lang="en-US" dirty="0" smtClean="0"/>
              <a:t>We do not have any funding from pharmaceutical or other companies</a:t>
            </a:r>
          </a:p>
          <a:p>
            <a:endParaRPr lang="en-US" dirty="0"/>
          </a:p>
          <a:p>
            <a:r>
              <a:rPr lang="en-US" dirty="0" smtClean="0"/>
              <a:t>*** History: AMSA led a national campaign to get medical school lecturers to insert a “Second Slide” to disclose conflicts of interests, i.e. if they receive funding from a specific pharmaceutical company, students should know so they can assess bias ***</a:t>
            </a:r>
            <a:endParaRPr lang="en-US" dirty="0"/>
          </a:p>
        </p:txBody>
      </p:sp>
    </p:spTree>
    <p:extLst>
      <p:ext uri="{BB962C8B-B14F-4D97-AF65-F5344CB8AC3E}">
        <p14:creationId xmlns:p14="http://schemas.microsoft.com/office/powerpoint/2010/main" val="2792760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74638"/>
            <a:ext cx="8229600" cy="1143000"/>
          </a:xfrm>
        </p:spPr>
        <p:txBody>
          <a:bodyPr>
            <a:normAutofit/>
          </a:bodyPr>
          <a:lstStyle/>
          <a:p>
            <a:r>
              <a:rPr lang="en-US" dirty="0" smtClean="0"/>
              <a:t>Roadmap </a:t>
            </a:r>
            <a:endParaRPr lang="en-US" dirty="0"/>
          </a:p>
        </p:txBody>
      </p:sp>
      <p:sp>
        <p:nvSpPr>
          <p:cNvPr id="3" name="Content Placeholder 2"/>
          <p:cNvSpPr>
            <a:spLocks noGrp="1"/>
          </p:cNvSpPr>
          <p:nvPr>
            <p:ph idx="1"/>
          </p:nvPr>
        </p:nvSpPr>
        <p:spPr/>
        <p:txBody>
          <a:bodyPr>
            <a:normAutofit fontScale="92500"/>
          </a:bodyPr>
          <a:lstStyle/>
          <a:p>
            <a:r>
              <a:rPr lang="en-US" dirty="0" smtClean="0"/>
              <a:t>What </a:t>
            </a:r>
            <a:r>
              <a:rPr lang="en-US" dirty="0"/>
              <a:t>Affects Access to Medicines</a:t>
            </a:r>
            <a:r>
              <a:rPr lang="en-US" dirty="0" smtClean="0"/>
              <a:t>?</a:t>
            </a:r>
          </a:p>
          <a:p>
            <a:pPr lvl="1"/>
            <a:r>
              <a:rPr lang="en-US" dirty="0"/>
              <a:t>Research and Development</a:t>
            </a:r>
          </a:p>
          <a:p>
            <a:pPr lvl="2"/>
            <a:r>
              <a:rPr lang="en-US" dirty="0" smtClean="0"/>
              <a:t>Most efficacious, safest, least toxic (also applies to vaccines)</a:t>
            </a:r>
            <a:endParaRPr lang="en-US" dirty="0"/>
          </a:p>
          <a:p>
            <a:pPr lvl="1"/>
            <a:r>
              <a:rPr lang="en-US" dirty="0"/>
              <a:t>Cost</a:t>
            </a:r>
          </a:p>
          <a:p>
            <a:pPr lvl="2"/>
            <a:r>
              <a:rPr lang="en-US" dirty="0"/>
              <a:t>the drug needs to be </a:t>
            </a:r>
            <a:r>
              <a:rPr lang="en-US" dirty="0" smtClean="0"/>
              <a:t>affordable</a:t>
            </a:r>
          </a:p>
          <a:p>
            <a:r>
              <a:rPr lang="en-US" dirty="0" smtClean="0"/>
              <a:t>Intellectual property and International trade agreements</a:t>
            </a:r>
          </a:p>
          <a:p>
            <a:r>
              <a:rPr lang="en-US" dirty="0" smtClean="0"/>
              <a:t>The Trans Pacific Partnership</a:t>
            </a:r>
          </a:p>
          <a:p>
            <a:r>
              <a:rPr lang="en-US" dirty="0" smtClean="0"/>
              <a:t>Why this matters and what we can do </a:t>
            </a:r>
            <a:endParaRPr lang="en-US" dirty="0"/>
          </a:p>
          <a:p>
            <a:endParaRPr lang="en-US" dirty="0"/>
          </a:p>
        </p:txBody>
      </p:sp>
    </p:spTree>
    <p:extLst>
      <p:ext uri="{BB962C8B-B14F-4D97-AF65-F5344CB8AC3E}">
        <p14:creationId xmlns:p14="http://schemas.microsoft.com/office/powerpoint/2010/main" val="794148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and Development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Basic research</a:t>
            </a:r>
          </a:p>
          <a:p>
            <a:pPr lvl="1"/>
            <a:r>
              <a:rPr lang="en-US" dirty="0" smtClean="0"/>
              <a:t>A lot is done at universities and national labs</a:t>
            </a:r>
          </a:p>
          <a:p>
            <a:pPr lvl="1"/>
            <a:r>
              <a:rPr lang="en-US" dirty="0" smtClean="0"/>
              <a:t>Funding from NIH, shrinking budget</a:t>
            </a:r>
          </a:p>
          <a:p>
            <a:r>
              <a:rPr lang="en-US" dirty="0" smtClean="0"/>
              <a:t>Translational research</a:t>
            </a:r>
          </a:p>
          <a:p>
            <a:pPr lvl="1"/>
            <a:r>
              <a:rPr lang="en-US" dirty="0" smtClean="0"/>
              <a:t>Translating in-vitro molecules to in-vivo (animal models, humans), developing delivery systems</a:t>
            </a:r>
          </a:p>
          <a:p>
            <a:pPr lvl="1"/>
            <a:r>
              <a:rPr lang="en-US" dirty="0" smtClean="0"/>
              <a:t>Often in academic medical centers, but private companies also acquire intellectual property to “develop” it</a:t>
            </a:r>
          </a:p>
          <a:p>
            <a:r>
              <a:rPr lang="en-US" dirty="0" smtClean="0"/>
              <a:t>Clinical research, including clinical trials</a:t>
            </a:r>
          </a:p>
          <a:p>
            <a:pPr lvl="1"/>
            <a:r>
              <a:rPr lang="en-US" dirty="0" smtClean="0"/>
              <a:t>Assessing safety and efficacy</a:t>
            </a:r>
          </a:p>
          <a:p>
            <a:pPr lvl="1"/>
            <a:r>
              <a:rPr lang="en-US" dirty="0" smtClean="0"/>
              <a:t>Multiple stages, very expensive</a:t>
            </a:r>
            <a:endParaRPr lang="en-US" dirty="0"/>
          </a:p>
        </p:txBody>
      </p:sp>
    </p:spTree>
    <p:extLst>
      <p:ext uri="{BB962C8B-B14F-4D97-AF65-F5344CB8AC3E}">
        <p14:creationId xmlns:p14="http://schemas.microsoft.com/office/powerpoint/2010/main" val="678663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IP Argument</a:t>
            </a:r>
            <a:endParaRPr lang="en-US" dirty="0"/>
          </a:p>
        </p:txBody>
      </p:sp>
      <p:pic>
        <p:nvPicPr>
          <p:cNvPr id="4" name="Picture 3" descr="http://www.immunetrics.com/images/drug-development-process.jpg"/>
          <p:cNvPicPr/>
          <p:nvPr/>
        </p:nvPicPr>
        <p:blipFill>
          <a:blip r:embed="rId3">
            <a:extLst>
              <a:ext uri="{28A0092B-C50C-407E-A947-70E740481C1C}">
                <a14:useLocalDpi xmlns:a14="http://schemas.microsoft.com/office/drawing/2010/main" val="0"/>
              </a:ext>
            </a:extLst>
          </a:blip>
          <a:srcRect/>
          <a:stretch>
            <a:fillRect/>
          </a:stretch>
        </p:blipFill>
        <p:spPr bwMode="auto">
          <a:xfrm>
            <a:off x="914400" y="1371600"/>
            <a:ext cx="7391400" cy="3429000"/>
          </a:xfrm>
          <a:prstGeom prst="rect">
            <a:avLst/>
          </a:prstGeom>
          <a:noFill/>
          <a:ln>
            <a:solidFill>
              <a:schemeClr val="tx1"/>
            </a:solidFill>
          </a:ln>
        </p:spPr>
      </p:pic>
      <p:sp>
        <p:nvSpPr>
          <p:cNvPr id="5" name="TextBox 4"/>
          <p:cNvSpPr txBox="1"/>
          <p:nvPr/>
        </p:nvSpPr>
        <p:spPr>
          <a:xfrm>
            <a:off x="914400" y="5177879"/>
            <a:ext cx="5715000" cy="769441"/>
          </a:xfrm>
          <a:prstGeom prst="rect">
            <a:avLst/>
          </a:prstGeom>
          <a:noFill/>
        </p:spPr>
        <p:txBody>
          <a:bodyPr wrap="square" rtlCol="0">
            <a:spAutoFit/>
          </a:bodyPr>
          <a:lstStyle/>
          <a:p>
            <a:pPr marL="285750" indent="-285750">
              <a:buFont typeface="Arial" pitchFamily="34" charset="0"/>
              <a:buChar char="•"/>
            </a:pPr>
            <a:r>
              <a:rPr lang="en-US" sz="2200" dirty="0" smtClean="0"/>
              <a:t>Tufts Study (funded by </a:t>
            </a:r>
            <a:r>
              <a:rPr lang="en-US" sz="2200" dirty="0" err="1" smtClean="0"/>
              <a:t>PhRMA</a:t>
            </a:r>
            <a:r>
              <a:rPr lang="en-US" sz="2200" dirty="0" smtClean="0"/>
              <a:t>) - $2.6 bill </a:t>
            </a:r>
          </a:p>
          <a:p>
            <a:pPr marL="285750" indent="-285750">
              <a:buFont typeface="Arial" pitchFamily="34" charset="0"/>
              <a:buChar char="•"/>
            </a:pPr>
            <a:r>
              <a:rPr lang="en-US" sz="2200" dirty="0" smtClean="0"/>
              <a:t>MSF - $50 mill &amp; no more than $190 mill</a:t>
            </a:r>
            <a:endParaRPr lang="en-US" sz="2200" dirty="0"/>
          </a:p>
        </p:txBody>
      </p:sp>
    </p:spTree>
    <p:extLst>
      <p:ext uri="{BB962C8B-B14F-4D97-AF65-F5344CB8AC3E}">
        <p14:creationId xmlns:p14="http://schemas.microsoft.com/office/powerpoint/2010/main" val="1593012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R&amp;D and Cost</a:t>
            </a:r>
            <a:endParaRPr lang="en-US" dirty="0"/>
          </a:p>
        </p:txBody>
      </p:sp>
      <p:sp>
        <p:nvSpPr>
          <p:cNvPr id="3" name="Content Placeholder 2"/>
          <p:cNvSpPr>
            <a:spLocks noGrp="1"/>
          </p:cNvSpPr>
          <p:nvPr>
            <p:ph idx="1"/>
          </p:nvPr>
        </p:nvSpPr>
        <p:spPr>
          <a:xfrm>
            <a:off x="457199" y="1600201"/>
            <a:ext cx="7808259" cy="2193832"/>
          </a:xfrm>
        </p:spPr>
        <p:txBody>
          <a:bodyPr>
            <a:normAutofit fontScale="70000" lnSpcReduction="20000"/>
          </a:bodyPr>
          <a:lstStyle/>
          <a:p>
            <a:r>
              <a:rPr lang="en-US" dirty="0" smtClean="0"/>
              <a:t>Pharmaceutical companies argue that they have to charge high prices in order to fund R &amp; D.</a:t>
            </a:r>
          </a:p>
          <a:p>
            <a:pPr lvl="1"/>
            <a:r>
              <a:rPr lang="en-US" dirty="0" smtClean="0"/>
              <a:t>Cost of new drug development is contested. </a:t>
            </a:r>
          </a:p>
          <a:p>
            <a:pPr lvl="1"/>
            <a:r>
              <a:rPr lang="en-US" dirty="0" smtClean="0"/>
              <a:t>Marketing and profits account for a very significant portion of </a:t>
            </a:r>
            <a:r>
              <a:rPr lang="en-US" dirty="0" err="1" smtClean="0"/>
              <a:t>pharma</a:t>
            </a:r>
            <a:r>
              <a:rPr lang="en-US" dirty="0" smtClean="0"/>
              <a:t> expenditures</a:t>
            </a:r>
          </a:p>
          <a:p>
            <a:r>
              <a:rPr lang="en-US" dirty="0" smtClean="0"/>
              <a:t>Patents allow them a monopoly; only they can make and sell the drug while it’s on-patent. </a:t>
            </a:r>
          </a:p>
        </p:txBody>
      </p:sp>
      <p:pic>
        <p:nvPicPr>
          <p:cNvPr id="4" name="Picture 2" descr="http://www.discoverymanagementsolutions.com/wp-content/uploads/2011/09/Figure-1-for-NME-do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9458" y="3794033"/>
            <a:ext cx="5029200" cy="270864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7051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IP Argument</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054" y="1590674"/>
            <a:ext cx="8417746" cy="506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8352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1523</TotalTime>
  <Words>1804</Words>
  <Application>Microsoft Office PowerPoint</Application>
  <PresentationFormat>On-screen Show (4:3)</PresentationFormat>
  <Paragraphs>128</Paragraphs>
  <Slides>17</Slides>
  <Notes>11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Access to Medications: An introduction  Braveen Ragunanthan Keanan McGonigle   Slides prepared by:  Alison Case, Education and Advocacy Fellow  Katrina Ciraldo, co-chair, AAN Steering Committee  Any questions/concerns/feedback:  email us at aan.chair@amsa.org</vt:lpstr>
      <vt:lpstr>Review from earlier Webinars</vt:lpstr>
      <vt:lpstr>Quick word on AAN SP projects</vt:lpstr>
      <vt:lpstr>Conflicts of Interest </vt:lpstr>
      <vt:lpstr>Roadmap </vt:lpstr>
      <vt:lpstr>Research and Development</vt:lpstr>
      <vt:lpstr>The IP Argument</vt:lpstr>
      <vt:lpstr>R&amp;D and Cost</vt:lpstr>
      <vt:lpstr>The IP Argument</vt:lpstr>
      <vt:lpstr>“Privatized returns of public investment”</vt:lpstr>
      <vt:lpstr>Innovation &amp; Medicine</vt:lpstr>
      <vt:lpstr>World Trade Organization:  TRIPS and Doha</vt:lpstr>
      <vt:lpstr>Trade agreements</vt:lpstr>
      <vt:lpstr>A2M (Cont’d)</vt:lpstr>
      <vt:lpstr>Trans Pacific Partnership</vt:lpstr>
      <vt:lpstr>Why this matters and what we can do</vt:lpstr>
      <vt:lpstr>Discussion and Wrap-up </vt:lpstr>
    </vt:vector>
  </TitlesOfParts>
  <Company>Columbia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Medications: American Medical Students Association  AIDS Advocacy Network Scholars Program</dc:title>
  <dc:creator>Katrina Ciraldo</dc:creator>
  <cp:lastModifiedBy>User</cp:lastModifiedBy>
  <cp:revision>29</cp:revision>
  <dcterms:created xsi:type="dcterms:W3CDTF">2015-12-03T22:29:10Z</dcterms:created>
  <dcterms:modified xsi:type="dcterms:W3CDTF">2015-12-11T17:06:00Z</dcterms:modified>
</cp:coreProperties>
</file>