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9" r:id="rId3"/>
    <p:sldId id="260" r:id="rId4"/>
    <p:sldId id="261" r:id="rId5"/>
    <p:sldId id="262" r:id="rId6"/>
    <p:sldId id="263" r:id="rId7"/>
    <p:sldId id="264" r:id="rId8"/>
    <p:sldId id="258" r:id="rId9"/>
    <p:sldId id="268" r:id="rId10"/>
    <p:sldId id="269" r:id="rId11"/>
    <p:sldId id="266" r:id="rId12"/>
    <p:sldId id="270" r:id="rId13"/>
    <p:sldId id="271" r:id="rId14"/>
    <p:sldId id="272" r:id="rId15"/>
    <p:sldId id="273" r:id="rId16"/>
    <p:sldId id="274" r:id="rId17"/>
    <p:sldId id="275" r:id="rId18"/>
    <p:sldId id="276" r:id="rId19"/>
    <p:sldId id="265" r:id="rId20"/>
    <p:sldId id="277" r:id="rId21"/>
    <p:sldId id="267" r:id="rId22"/>
    <p:sldId id="288" r:id="rId23"/>
    <p:sldId id="278" r:id="rId24"/>
    <p:sldId id="282" r:id="rId25"/>
    <p:sldId id="285" r:id="rId26"/>
    <p:sldId id="287" r:id="rId27"/>
    <p:sldId id="279" r:id="rId28"/>
    <p:sldId id="280" r:id="rId29"/>
    <p:sldId id="281" r:id="rId30"/>
    <p:sldId id="286" r:id="rId31"/>
    <p:sldId id="283"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lialew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8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ve\Downloads\Health_Table-_correlation_to_Speck_data_.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9992910960737"/>
          <c:y val="0.0958451283393601"/>
          <c:w val="0.528541935893009"/>
          <c:h val="0.895520078978068"/>
        </c:manualLayout>
      </c:layout>
      <c:pieChart>
        <c:varyColors val="1"/>
        <c:ser>
          <c:idx val="0"/>
          <c:order val="0"/>
          <c:explosion val="25"/>
          <c:dLbls>
            <c:dLbl>
              <c:idx val="3"/>
              <c:layout/>
              <c:tx>
                <c:rich>
                  <a:bodyPr/>
                  <a:lstStyle/>
                  <a:p>
                    <a:r>
                      <a:rPr lang="en-US" smtClean="0"/>
                      <a:t>Formaldehyde</a:t>
                    </a:r>
                    <a:r>
                      <a:rPr lang="en-US" dirty="0"/>
                      <a:t>
6%</a:t>
                    </a:r>
                  </a:p>
                </c:rich>
              </c:tx>
              <c:showLegendKey val="0"/>
              <c:showVal val="0"/>
              <c:showCatName val="1"/>
              <c:showSerName val="0"/>
              <c:showPercent val="1"/>
              <c:showBubbleSize val="0"/>
            </c:dLbl>
            <c:dLbl>
              <c:idx val="7"/>
              <c:layout>
                <c:manualLayout>
                  <c:x val="-0.0366970131268218"/>
                  <c:y val="-0.000751123757081043"/>
                </c:manualLayout>
              </c:layout>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Sheet1!$N$5:$N$15</c:f>
              <c:strCache>
                <c:ptCount val="11"/>
                <c:pt idx="0">
                  <c:v>VOC</c:v>
                </c:pt>
                <c:pt idx="1">
                  <c:v>PM-10</c:v>
                </c:pt>
                <c:pt idx="2">
                  <c:v>PM-2.5</c:v>
                </c:pt>
                <c:pt idx="3">
                  <c:v>Formal dehyde</c:v>
                </c:pt>
                <c:pt idx="4">
                  <c:v>SOx</c:v>
                </c:pt>
                <c:pt idx="5">
                  <c:v>n-Hexane</c:v>
                </c:pt>
                <c:pt idx="6">
                  <c:v>Toluene</c:v>
                </c:pt>
                <c:pt idx="7">
                  <c:v>Xylenes</c:v>
                </c:pt>
                <c:pt idx="8">
                  <c:v>Benzene</c:v>
                </c:pt>
                <c:pt idx="9">
                  <c:v>Ethyl Benzene</c:v>
                </c:pt>
                <c:pt idx="10">
                  <c:v>   2,2,4-Trimethyl pentane</c:v>
                </c:pt>
              </c:strCache>
            </c:strRef>
          </c:cat>
          <c:val>
            <c:numRef>
              <c:f>Sheet1!$O$5:$O$15</c:f>
              <c:numCache>
                <c:formatCode>General</c:formatCode>
                <c:ptCount val="11"/>
                <c:pt idx="0">
                  <c:v>2820.093228</c:v>
                </c:pt>
                <c:pt idx="1">
                  <c:v>576.63085</c:v>
                </c:pt>
                <c:pt idx="2">
                  <c:v>504.8099399999999</c:v>
                </c:pt>
                <c:pt idx="3">
                  <c:v>251.33186</c:v>
                </c:pt>
                <c:pt idx="4">
                  <c:v>122.16019</c:v>
                </c:pt>
                <c:pt idx="5">
                  <c:v>50.7871</c:v>
                </c:pt>
                <c:pt idx="6">
                  <c:v>33.79142700000001</c:v>
                </c:pt>
                <c:pt idx="7">
                  <c:v>25.698447</c:v>
                </c:pt>
                <c:pt idx="8">
                  <c:v>19.611144</c:v>
                </c:pt>
                <c:pt idx="9">
                  <c:v>5.393230999999996</c:v>
                </c:pt>
                <c:pt idx="10">
                  <c:v>3.524312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3898002333042"/>
          <c:y val="0.098978272690254"/>
          <c:w val="0.49664856129095"/>
          <c:h val="0.901021727309746"/>
        </c:manualLayout>
      </c:layout>
      <c:pieChart>
        <c:varyColors val="1"/>
        <c:ser>
          <c:idx val="0"/>
          <c:order val="0"/>
          <c:explosion val="25"/>
          <c:dLbls>
            <c:txPr>
              <a:bodyPr/>
              <a:lstStyle/>
              <a:p>
                <a:pPr>
                  <a:defRPr sz="1200" b="1"/>
                </a:pPr>
                <a:endParaRPr lang="en-US"/>
              </a:p>
            </c:txPr>
            <c:showLegendKey val="0"/>
            <c:showVal val="0"/>
            <c:showCatName val="1"/>
            <c:showSerName val="0"/>
            <c:showPercent val="1"/>
            <c:showBubbleSize val="0"/>
            <c:showLeaderLines val="1"/>
          </c:dLbls>
          <c:cat>
            <c:strRef>
              <c:f>Sheet1!$Q$5:$Q$15</c:f>
              <c:strCache>
                <c:ptCount val="11"/>
                <c:pt idx="0">
                  <c:v>VOC</c:v>
                </c:pt>
                <c:pt idx="1">
                  <c:v>PM-10</c:v>
                </c:pt>
                <c:pt idx="2">
                  <c:v>PM-2.5</c:v>
                </c:pt>
                <c:pt idx="3">
                  <c:v>SOx</c:v>
                </c:pt>
                <c:pt idx="4">
                  <c:v>Benzene</c:v>
                </c:pt>
                <c:pt idx="5">
                  <c:v>Formal dehyde</c:v>
                </c:pt>
                <c:pt idx="6">
                  <c:v>Toluene</c:v>
                </c:pt>
                <c:pt idx="7">
                  <c:v>Xylenes</c:v>
                </c:pt>
                <c:pt idx="8">
                  <c:v>   2,2,4-Trimethyl pentane</c:v>
                </c:pt>
                <c:pt idx="9">
                  <c:v>n-Hexane</c:v>
                </c:pt>
                <c:pt idx="10">
                  <c:v>Ethyl Benzene</c:v>
                </c:pt>
              </c:strCache>
            </c:strRef>
          </c:cat>
          <c:val>
            <c:numRef>
              <c:f>Sheet1!$R$5:$R$15</c:f>
              <c:numCache>
                <c:formatCode>General</c:formatCode>
                <c:ptCount val="11"/>
                <c:pt idx="0">
                  <c:v>391.9167499999986</c:v>
                </c:pt>
                <c:pt idx="1">
                  <c:v>271.59669</c:v>
                </c:pt>
                <c:pt idx="2">
                  <c:v>259.86781</c:v>
                </c:pt>
                <c:pt idx="3">
                  <c:v>78.88595999999998</c:v>
                </c:pt>
                <c:pt idx="4">
                  <c:v>3.10559</c:v>
                </c:pt>
                <c:pt idx="5">
                  <c:v>1.68316</c:v>
                </c:pt>
                <c:pt idx="6">
                  <c:v>1.2793</c:v>
                </c:pt>
                <c:pt idx="7">
                  <c:v>0.82498</c:v>
                </c:pt>
                <c:pt idx="8">
                  <c:v>0.3801</c:v>
                </c:pt>
                <c:pt idx="9">
                  <c:v>0.30769</c:v>
                </c:pt>
                <c:pt idx="10">
                  <c:v>0.16997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2354792456499"/>
          <c:y val="0.098978272690254"/>
          <c:w val="0.498191771167493"/>
          <c:h val="0.901021727309746"/>
        </c:manualLayout>
      </c:layout>
      <c:pieChart>
        <c:varyColors val="1"/>
        <c:ser>
          <c:idx val="0"/>
          <c:order val="0"/>
          <c:explosion val="25"/>
          <c:dLbls>
            <c:dLbl>
              <c:idx val="6"/>
              <c:layout/>
              <c:tx>
                <c:rich>
                  <a:bodyPr/>
                  <a:lstStyle/>
                  <a:p>
                    <a:r>
                      <a:rPr lang="en-US" smtClean="0"/>
                      <a:t>Formaldehyde</a:t>
                    </a:r>
                    <a:r>
                      <a:rPr lang="en-US" dirty="0"/>
                      <a:t>
1%</a:t>
                    </a:r>
                  </a:p>
                </c:rich>
              </c:tx>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Sheet1!$CC$4:$CC$14</c:f>
              <c:strCache>
                <c:ptCount val="11"/>
                <c:pt idx="0">
                  <c:v>NOx </c:v>
                </c:pt>
                <c:pt idx="1">
                  <c:v>CO</c:v>
                </c:pt>
                <c:pt idx="2">
                  <c:v>Toluene</c:v>
                </c:pt>
                <c:pt idx="3">
                  <c:v>Xylenes</c:v>
                </c:pt>
                <c:pt idx="4">
                  <c:v>Benzene</c:v>
                </c:pt>
                <c:pt idx="5">
                  <c:v>Ethyl Benzene</c:v>
                </c:pt>
                <c:pt idx="6">
                  <c:v>Formal dehyde</c:v>
                </c:pt>
                <c:pt idx="7">
                  <c:v>PM-10</c:v>
                </c:pt>
                <c:pt idx="8">
                  <c:v>PM-2.5</c:v>
                </c:pt>
                <c:pt idx="9">
                  <c:v>SOx</c:v>
                </c:pt>
                <c:pt idx="10">
                  <c:v>   2,2,4-Trimethyl pentane</c:v>
                </c:pt>
              </c:strCache>
            </c:strRef>
          </c:cat>
          <c:val>
            <c:numRef>
              <c:f>Sheet1!$CD$4:$CD$14</c:f>
              <c:numCache>
                <c:formatCode>General</c:formatCode>
                <c:ptCount val="11"/>
                <c:pt idx="0">
                  <c:v>2.199409999999998</c:v>
                </c:pt>
                <c:pt idx="1">
                  <c:v>1.37261</c:v>
                </c:pt>
                <c:pt idx="2">
                  <c:v>0.50032</c:v>
                </c:pt>
                <c:pt idx="3">
                  <c:v>0.37827</c:v>
                </c:pt>
                <c:pt idx="4">
                  <c:v>0.37493</c:v>
                </c:pt>
                <c:pt idx="5">
                  <c:v>0.36008</c:v>
                </c:pt>
                <c:pt idx="6">
                  <c:v>0.051</c:v>
                </c:pt>
                <c:pt idx="7">
                  <c:v>0.023</c:v>
                </c:pt>
                <c:pt idx="8">
                  <c:v>0.023</c:v>
                </c:pt>
                <c:pt idx="9">
                  <c:v>0.014</c:v>
                </c:pt>
                <c:pt idx="10">
                  <c:v>0.00936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5441212209585"/>
          <c:y val="0.098978272690254"/>
          <c:w val="0.495105351414406"/>
          <c:h val="0.900254597750799"/>
        </c:manualLayout>
      </c:layout>
      <c:pieChart>
        <c:varyColors val="1"/>
        <c:ser>
          <c:idx val="0"/>
          <c:order val="0"/>
          <c:tx>
            <c:strRef>
              <c:f>Sheet1!$BU$1</c:f>
              <c:strCache>
                <c:ptCount val="1"/>
                <c:pt idx="0">
                  <c:v>Venting - Blowdowns</c:v>
                </c:pt>
              </c:strCache>
            </c:strRef>
          </c:tx>
          <c:explosion val="25"/>
          <c:dLbls>
            <c:dLbl>
              <c:idx val="7"/>
              <c:layout/>
              <c:tx>
                <c:rich>
                  <a:bodyPr/>
                  <a:lstStyle/>
                  <a:p>
                    <a:r>
                      <a:rPr lang="en-US" smtClean="0"/>
                      <a:t>Formaldehyde</a:t>
                    </a:r>
                    <a:r>
                      <a:rPr lang="en-US" dirty="0"/>
                      <a:t>
3%</a:t>
                    </a:r>
                  </a:p>
                </c:rich>
              </c:tx>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Sheet1!$BT$2:$BT$13</c:f>
              <c:strCache>
                <c:ptCount val="12"/>
                <c:pt idx="3">
                  <c:v>Toluene</c:v>
                </c:pt>
                <c:pt idx="4">
                  <c:v>Xylenes</c:v>
                </c:pt>
                <c:pt idx="5">
                  <c:v>Benzene</c:v>
                </c:pt>
                <c:pt idx="6">
                  <c:v>Ethyl Benzene</c:v>
                </c:pt>
                <c:pt idx="7">
                  <c:v>Formal dehyde</c:v>
                </c:pt>
                <c:pt idx="8">
                  <c:v>PM-10</c:v>
                </c:pt>
                <c:pt idx="9">
                  <c:v>PM-2.5</c:v>
                </c:pt>
                <c:pt idx="10">
                  <c:v>SOx</c:v>
                </c:pt>
                <c:pt idx="11">
                  <c:v>   2,2,4-Trimethyl pentane</c:v>
                </c:pt>
              </c:strCache>
            </c:strRef>
          </c:cat>
          <c:val>
            <c:numRef>
              <c:f>Sheet1!$BU$2:$BU$13</c:f>
              <c:numCache>
                <c:formatCode>General</c:formatCode>
                <c:ptCount val="12"/>
                <c:pt idx="3">
                  <c:v>0.50032</c:v>
                </c:pt>
                <c:pt idx="4">
                  <c:v>0.37827</c:v>
                </c:pt>
                <c:pt idx="5">
                  <c:v>0.37493</c:v>
                </c:pt>
                <c:pt idx="6">
                  <c:v>0.36008</c:v>
                </c:pt>
                <c:pt idx="7">
                  <c:v>0.051</c:v>
                </c:pt>
                <c:pt idx="8">
                  <c:v>0.023</c:v>
                </c:pt>
                <c:pt idx="9">
                  <c:v>0.023</c:v>
                </c:pt>
                <c:pt idx="10">
                  <c:v>0.014</c:v>
                </c:pt>
                <c:pt idx="11">
                  <c:v>0.00936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36293379994167"/>
          <c:y val="0.105788443111278"/>
          <c:w val="0.929321031840717"/>
          <c:h val="0.828542960431832"/>
        </c:manualLayout>
      </c:layout>
      <c:scatterChart>
        <c:scatterStyle val="lineMarker"/>
        <c:varyColors val="0"/>
        <c:ser>
          <c:idx val="0"/>
          <c:order val="0"/>
          <c:spPr>
            <a:ln w="28575">
              <a:noFill/>
            </a:ln>
          </c:spPr>
          <c:trendline>
            <c:trendlineType val="linear"/>
            <c:dispRSqr val="0"/>
            <c:dispEq val="0"/>
          </c:trendline>
          <c:xVal>
            <c:numRef>
              <c:f>Sheet1!$AE$2:$AE$20</c:f>
              <c:numCache>
                <c:formatCode>General</c:formatCode>
                <c:ptCount val="19"/>
                <c:pt idx="0">
                  <c:v>16.0</c:v>
                </c:pt>
                <c:pt idx="1">
                  <c:v>5.0</c:v>
                </c:pt>
                <c:pt idx="2">
                  <c:v>7.0</c:v>
                </c:pt>
                <c:pt idx="3">
                  <c:v>7.0</c:v>
                </c:pt>
                <c:pt idx="4">
                  <c:v>5.0</c:v>
                </c:pt>
                <c:pt idx="5">
                  <c:v>6.0</c:v>
                </c:pt>
                <c:pt idx="6">
                  <c:v>4.0</c:v>
                </c:pt>
                <c:pt idx="7">
                  <c:v>4.0</c:v>
                </c:pt>
                <c:pt idx="8">
                  <c:v>2.0</c:v>
                </c:pt>
                <c:pt idx="9">
                  <c:v>9.0</c:v>
                </c:pt>
                <c:pt idx="10">
                  <c:v>9.0</c:v>
                </c:pt>
                <c:pt idx="11">
                  <c:v>12.0</c:v>
                </c:pt>
                <c:pt idx="12">
                  <c:v>12.0</c:v>
                </c:pt>
                <c:pt idx="13">
                  <c:v>3.0</c:v>
                </c:pt>
                <c:pt idx="14">
                  <c:v>7.0</c:v>
                </c:pt>
                <c:pt idx="15">
                  <c:v>6.0</c:v>
                </c:pt>
                <c:pt idx="16">
                  <c:v>3.0</c:v>
                </c:pt>
                <c:pt idx="17">
                  <c:v>3.0</c:v>
                </c:pt>
                <c:pt idx="18">
                  <c:v>7.0</c:v>
                </c:pt>
              </c:numCache>
            </c:numRef>
          </c:xVal>
          <c:yVal>
            <c:numRef>
              <c:f>Sheet1!$AF$2:$AF$20</c:f>
              <c:numCache>
                <c:formatCode>General</c:formatCode>
                <c:ptCount val="19"/>
                <c:pt idx="0">
                  <c:v>44.0</c:v>
                </c:pt>
                <c:pt idx="1">
                  <c:v>14.0</c:v>
                </c:pt>
                <c:pt idx="2">
                  <c:v>8.0</c:v>
                </c:pt>
                <c:pt idx="3">
                  <c:v>17.0</c:v>
                </c:pt>
                <c:pt idx="4">
                  <c:v>18.0</c:v>
                </c:pt>
                <c:pt idx="5">
                  <c:v>24.0</c:v>
                </c:pt>
                <c:pt idx="6">
                  <c:v>62.0</c:v>
                </c:pt>
                <c:pt idx="7">
                  <c:v>16.0</c:v>
                </c:pt>
                <c:pt idx="8">
                  <c:v>13.0</c:v>
                </c:pt>
                <c:pt idx="9">
                  <c:v>42.0</c:v>
                </c:pt>
                <c:pt idx="10">
                  <c:v>18.0</c:v>
                </c:pt>
                <c:pt idx="11">
                  <c:v>47.0</c:v>
                </c:pt>
                <c:pt idx="12">
                  <c:v>40.0</c:v>
                </c:pt>
                <c:pt idx="13">
                  <c:v>8.0</c:v>
                </c:pt>
                <c:pt idx="14">
                  <c:v>8.0</c:v>
                </c:pt>
                <c:pt idx="15">
                  <c:v>9.0</c:v>
                </c:pt>
                <c:pt idx="16">
                  <c:v>8.0</c:v>
                </c:pt>
                <c:pt idx="17">
                  <c:v>6.0</c:v>
                </c:pt>
                <c:pt idx="18">
                  <c:v>35.0</c:v>
                </c:pt>
              </c:numCache>
            </c:numRef>
          </c:yVal>
          <c:smooth val="0"/>
        </c:ser>
        <c:dLbls>
          <c:showLegendKey val="0"/>
          <c:showVal val="0"/>
          <c:showCatName val="0"/>
          <c:showSerName val="0"/>
          <c:showPercent val="0"/>
          <c:showBubbleSize val="0"/>
        </c:dLbls>
        <c:axId val="2126480296"/>
        <c:axId val="2126483256"/>
      </c:scatterChart>
      <c:valAx>
        <c:axId val="2126480296"/>
        <c:scaling>
          <c:orientation val="minMax"/>
        </c:scaling>
        <c:delete val="0"/>
        <c:axPos val="b"/>
        <c:numFmt formatCode="General" sourceLinked="1"/>
        <c:majorTickMark val="out"/>
        <c:minorTickMark val="none"/>
        <c:tickLblPos val="nextTo"/>
        <c:crossAx val="2126483256"/>
        <c:crosses val="autoZero"/>
        <c:crossBetween val="midCat"/>
      </c:valAx>
      <c:valAx>
        <c:axId val="2126483256"/>
        <c:scaling>
          <c:orientation val="minMax"/>
        </c:scaling>
        <c:delete val="0"/>
        <c:axPos val="l"/>
        <c:majorGridlines/>
        <c:numFmt formatCode="General" sourceLinked="1"/>
        <c:majorTickMark val="out"/>
        <c:minorTickMark val="none"/>
        <c:tickLblPos val="nextTo"/>
        <c:crossAx val="2126480296"/>
        <c:crosses val="autoZero"/>
        <c:crossBetween val="midCat"/>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07-17T14:35:06.885" idx="2">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7-17T14:35:06.885"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8B70E-E1C4-A147-ACD3-6E0A91ACEDBA}" type="datetimeFigureOut">
              <a:rPr lang="en-US" smtClean="0"/>
              <a:t>10/5/15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0AF4E-374F-6345-8976-A6DE79F30C1E}" type="slidenum">
              <a:rPr lang="en-US" smtClean="0"/>
              <a:t>‹#›</a:t>
            </a:fld>
            <a:endParaRPr lang="en-US"/>
          </a:p>
        </p:txBody>
      </p:sp>
    </p:spTree>
    <p:extLst>
      <p:ext uri="{BB962C8B-B14F-4D97-AF65-F5344CB8AC3E}">
        <p14:creationId xmlns:p14="http://schemas.microsoft.com/office/powerpoint/2010/main" val="1944731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Overlap in symptoms occurs, so no assessment</a:t>
            </a:r>
            <a:r>
              <a:rPr lang="en-US" baseline="0" dirty="0" smtClean="0"/>
              <a:t> </a:t>
            </a:r>
            <a:r>
              <a:rPr lang="en-US" dirty="0" smtClean="0"/>
              <a:t>was unique in having just one symptom, typically. So these numbers won’t add up to 113. Shale gas is a mixture of short and long chain organic,</a:t>
            </a:r>
            <a:r>
              <a:rPr lang="en-US" baseline="0" dirty="0" smtClean="0"/>
              <a:t> inorganic chemicals and radioisotopes in addition to </a:t>
            </a:r>
            <a:r>
              <a:rPr lang="en-US" baseline="0" dirty="0" err="1" smtClean="0"/>
              <a:t>fracking</a:t>
            </a:r>
            <a:r>
              <a:rPr lang="en-US" baseline="0" dirty="0" smtClean="0"/>
              <a:t> fluids.  Thus it is not surprising to see an array of conditions depending on source of emissions.</a:t>
            </a:r>
          </a:p>
          <a:p>
            <a:endParaRPr lang="en-US" dirty="0"/>
          </a:p>
        </p:txBody>
      </p:sp>
      <p:sp>
        <p:nvSpPr>
          <p:cNvPr id="4" name="Slide Number Placeholder 3"/>
          <p:cNvSpPr>
            <a:spLocks noGrp="1"/>
          </p:cNvSpPr>
          <p:nvPr>
            <p:ph type="sldNum" sz="quarter" idx="10"/>
          </p:nvPr>
        </p:nvSpPr>
        <p:spPr/>
        <p:txBody>
          <a:bodyPr/>
          <a:lstStyle/>
          <a:p>
            <a:fld id="{994D9FFE-2D8B-2941-A2AD-2F22911579EA}" type="slidenum">
              <a:rPr lang="en-US" smtClean="0"/>
              <a:t>3</a:t>
            </a:fld>
            <a:endParaRPr lang="en-US" dirty="0"/>
          </a:p>
        </p:txBody>
      </p:sp>
    </p:spTree>
    <p:extLst>
      <p:ext uri="{BB962C8B-B14F-4D97-AF65-F5344CB8AC3E}">
        <p14:creationId xmlns:p14="http://schemas.microsoft.com/office/powerpoint/2010/main" val="321980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PM 2.5 is used as a surrogate of exposures</a:t>
            </a:r>
            <a:r>
              <a:rPr lang="en-US" baseline="0" dirty="0" smtClean="0"/>
              <a:t> and that the exposures that occur at multiple sites are to different chemical mixtures. The next three slides illustrate the problem.</a:t>
            </a:r>
            <a:endParaRPr lang="en-US" dirty="0"/>
          </a:p>
        </p:txBody>
      </p:sp>
      <p:sp>
        <p:nvSpPr>
          <p:cNvPr id="4" name="Slide Number Placeholder 3"/>
          <p:cNvSpPr>
            <a:spLocks noGrp="1"/>
          </p:cNvSpPr>
          <p:nvPr>
            <p:ph type="sldNum" sz="quarter" idx="10"/>
          </p:nvPr>
        </p:nvSpPr>
        <p:spPr/>
        <p:txBody>
          <a:bodyPr/>
          <a:lstStyle/>
          <a:p>
            <a:fld id="{0EE0AF4E-374F-6345-8976-A6DE79F30C1E}" type="slidenum">
              <a:rPr lang="en-US" smtClean="0"/>
              <a:t>14</a:t>
            </a:fld>
            <a:endParaRPr lang="en-US"/>
          </a:p>
        </p:txBody>
      </p:sp>
    </p:spTree>
    <p:extLst>
      <p:ext uri="{BB962C8B-B14F-4D97-AF65-F5344CB8AC3E}">
        <p14:creationId xmlns:p14="http://schemas.microsoft.com/office/powerpoint/2010/main" val="82537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series of patients</a:t>
            </a:r>
            <a:r>
              <a:rPr lang="en-US" baseline="0" dirty="0" smtClean="0"/>
              <a:t> health intakes were evaluated to identify the systems affected and compared to the number of PM peaks of M 2.5 detected over several weeks that occurred in or near their residences.</a:t>
            </a:r>
            <a:endParaRPr lang="en-US" dirty="0"/>
          </a:p>
        </p:txBody>
      </p:sp>
      <p:sp>
        <p:nvSpPr>
          <p:cNvPr id="4" name="Slide Number Placeholder 3"/>
          <p:cNvSpPr>
            <a:spLocks noGrp="1"/>
          </p:cNvSpPr>
          <p:nvPr>
            <p:ph type="sldNum" sz="quarter" idx="10"/>
          </p:nvPr>
        </p:nvSpPr>
        <p:spPr/>
        <p:txBody>
          <a:bodyPr/>
          <a:lstStyle/>
          <a:p>
            <a:fld id="{00756ACA-1653-1445-9587-24E2795F02C7}" type="slidenum">
              <a:rPr lang="en-US" smtClean="0"/>
              <a:t>19</a:t>
            </a:fld>
            <a:endParaRPr lang="en-US" dirty="0"/>
          </a:p>
        </p:txBody>
      </p:sp>
    </p:spTree>
    <p:extLst>
      <p:ext uri="{BB962C8B-B14F-4D97-AF65-F5344CB8AC3E}">
        <p14:creationId xmlns:p14="http://schemas.microsoft.com/office/powerpoint/2010/main" val="72699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suggests that shale disease involves</a:t>
            </a:r>
            <a:r>
              <a:rPr lang="en-US" baseline="0" dirty="0" smtClean="0"/>
              <a:t> multiple conditions. Further the health impacts increase in complexity as the episodes of high exposures increase.</a:t>
            </a:r>
            <a:endParaRPr lang="en-US" dirty="0"/>
          </a:p>
        </p:txBody>
      </p:sp>
      <p:sp>
        <p:nvSpPr>
          <p:cNvPr id="4" name="Slide Number Placeholder 3"/>
          <p:cNvSpPr>
            <a:spLocks noGrp="1"/>
          </p:cNvSpPr>
          <p:nvPr>
            <p:ph type="sldNum" sz="quarter" idx="10"/>
          </p:nvPr>
        </p:nvSpPr>
        <p:spPr/>
        <p:txBody>
          <a:bodyPr/>
          <a:lstStyle/>
          <a:p>
            <a:fld id="{22B74176-6BD5-421B-986B-50049331F84B}"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a:t>
            </a:r>
            <a:r>
              <a:rPr lang="en-US" baseline="0" dirty="0" smtClean="0"/>
              <a:t> of the pharmacology of the types of exposures seen.</a:t>
            </a:r>
            <a:endParaRPr lang="en-US" dirty="0"/>
          </a:p>
        </p:txBody>
      </p:sp>
      <p:sp>
        <p:nvSpPr>
          <p:cNvPr id="4" name="Slide Number Placeholder 3"/>
          <p:cNvSpPr>
            <a:spLocks noGrp="1"/>
          </p:cNvSpPr>
          <p:nvPr>
            <p:ph type="sldNum" sz="quarter" idx="10"/>
          </p:nvPr>
        </p:nvSpPr>
        <p:spPr/>
        <p:txBody>
          <a:bodyPr/>
          <a:lstStyle/>
          <a:p>
            <a:fld id="{64880DBD-6674-4F11-97E7-78FF7F3399D1}"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failure to recognize the hazards are related</a:t>
            </a:r>
            <a:r>
              <a:rPr lang="en-US" baseline="0" dirty="0" smtClean="0"/>
              <a:t> to the CAA assessments for regulatory compliance and lack of health assessments.</a:t>
            </a:r>
            <a:endParaRPr lang="en-US" dirty="0"/>
          </a:p>
        </p:txBody>
      </p:sp>
      <p:sp>
        <p:nvSpPr>
          <p:cNvPr id="4" name="Slide Number Placeholder 3"/>
          <p:cNvSpPr>
            <a:spLocks noGrp="1"/>
          </p:cNvSpPr>
          <p:nvPr>
            <p:ph type="sldNum" sz="quarter" idx="10"/>
          </p:nvPr>
        </p:nvSpPr>
        <p:spPr/>
        <p:txBody>
          <a:bodyPr/>
          <a:lstStyle/>
          <a:p>
            <a:fld id="{64880DBD-6674-4F11-97E7-78FF7F3399D1}"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extraction and distribution of shale gas involves multiple steps.  No single entity is responsible for the overall process.  No public</a:t>
            </a:r>
            <a:r>
              <a:rPr lang="en-US" baseline="0" dirty="0" smtClean="0"/>
              <a:t> health evaluation or surveillance system is in place. </a:t>
            </a:r>
            <a:r>
              <a:rPr lang="en-US" dirty="0" smtClean="0"/>
              <a:t> </a:t>
            </a:r>
            <a:endParaRPr lang="en-US" dirty="0"/>
          </a:p>
        </p:txBody>
      </p:sp>
      <p:sp>
        <p:nvSpPr>
          <p:cNvPr id="4" name="Slide Number Placeholder 3"/>
          <p:cNvSpPr>
            <a:spLocks noGrp="1"/>
          </p:cNvSpPr>
          <p:nvPr>
            <p:ph type="sldNum" sz="quarter" idx="10"/>
          </p:nvPr>
        </p:nvSpPr>
        <p:spPr/>
        <p:txBody>
          <a:bodyPr/>
          <a:lstStyle/>
          <a:p>
            <a:fld id="{0EE0AF4E-374F-6345-8976-A6DE79F30C1E}" type="slidenum">
              <a:rPr lang="en-US" smtClean="0"/>
              <a:t>23</a:t>
            </a:fld>
            <a:endParaRPr lang="en-US"/>
          </a:p>
        </p:txBody>
      </p:sp>
    </p:spTree>
    <p:extLst>
      <p:ext uri="{BB962C8B-B14F-4D97-AF65-F5344CB8AC3E}">
        <p14:creationId xmlns:p14="http://schemas.microsoft.com/office/powerpoint/2010/main" val="323927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AE3F22-A469-4BAF-8F37-1D23E625945C}"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D9FFE-2D8B-2941-A2AD-2F22911579EA}" type="slidenum">
              <a:rPr lang="en-US" smtClean="0"/>
              <a:pPr/>
              <a:t>26</a:t>
            </a:fld>
            <a:endParaRPr lang="en-US" dirty="0"/>
          </a:p>
        </p:txBody>
      </p:sp>
    </p:spTree>
    <p:extLst>
      <p:ext uri="{BB962C8B-B14F-4D97-AF65-F5344CB8AC3E}">
        <p14:creationId xmlns:p14="http://schemas.microsoft.com/office/powerpoint/2010/main" val="321980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stability of the communities require systematic assessment of the situations. Often</a:t>
            </a:r>
            <a:r>
              <a:rPr lang="en-US" baseline="0" dirty="0" smtClean="0"/>
              <a:t> people realize that they must move to avoid the exposures and health effects but they lack resources. Some steps can reduce the the observed effects.</a:t>
            </a:r>
            <a:endParaRPr lang="en-US" dirty="0"/>
          </a:p>
        </p:txBody>
      </p:sp>
      <p:sp>
        <p:nvSpPr>
          <p:cNvPr id="4" name="Slide Number Placeholder 3"/>
          <p:cNvSpPr>
            <a:spLocks noGrp="1"/>
          </p:cNvSpPr>
          <p:nvPr>
            <p:ph type="sldNum" sz="quarter" idx="10"/>
          </p:nvPr>
        </p:nvSpPr>
        <p:spPr/>
        <p:txBody>
          <a:bodyPr/>
          <a:lstStyle/>
          <a:p>
            <a:fld id="{994D9FFE-2D8B-2941-A2AD-2F22911579EA}" type="slidenum">
              <a:rPr lang="en-US" smtClean="0"/>
              <a:pPr/>
              <a:t>30</a:t>
            </a:fld>
            <a:endParaRPr lang="en-US" dirty="0"/>
          </a:p>
        </p:txBody>
      </p:sp>
    </p:spTree>
    <p:extLst>
      <p:ext uri="{BB962C8B-B14F-4D97-AF65-F5344CB8AC3E}">
        <p14:creationId xmlns:p14="http://schemas.microsoft.com/office/powerpoint/2010/main" val="3219805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003E435-994D-4A8A-BEBC-6608AC77F753}"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 conditions or outcomes  * indicate areas where SWPA has evidence of effects, Nearly</a:t>
            </a:r>
            <a:r>
              <a:rPr lang="en-US" baseline="0" dirty="0" smtClean="0"/>
              <a:t> the exact same target sites have been identified by all investigators.  However no one has bee able to look for </a:t>
            </a:r>
            <a:r>
              <a:rPr lang="en-US" baseline="0" dirty="0" err="1" smtClean="0"/>
              <a:t>subchronic</a:t>
            </a:r>
            <a:r>
              <a:rPr lang="en-US" baseline="0" dirty="0" smtClean="0"/>
              <a:t> or chronic effects.  NDAs limit the levels of identification in exposed populations.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003E435-994D-4A8A-BEBC-6608AC77F753}"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040A99-25FA-4053-ACCE-8CE42B648EF2}"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the people are under continuous and extreme stress.  Actions should address but not</a:t>
            </a:r>
            <a:r>
              <a:rPr lang="en-US" baseline="0" dirty="0" smtClean="0"/>
              <a:t> increase their stress.  Exposure,  health conditions and options for relief need to </a:t>
            </a:r>
            <a:r>
              <a:rPr lang="en-US" baseline="0" dirty="0" err="1" smtClean="0"/>
              <a:t>beknown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003E435-994D-4A8A-BEBC-6608AC77F753}"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Screening criteria to be explained in further detail</a:t>
            </a:r>
            <a:r>
              <a:rPr lang="en-US" baseline="0" dirty="0" smtClean="0"/>
              <a:t>. This is not intended to be “research” as in, no control population, we are responding to people who think they may have been exposed, so this is more like a case series or public health/outbreak investigation. Fatigue is debilitating seems to include psychological stress and systemic effects.</a:t>
            </a:r>
            <a:endParaRPr lang="en-US" dirty="0"/>
          </a:p>
        </p:txBody>
      </p:sp>
      <p:sp>
        <p:nvSpPr>
          <p:cNvPr id="4" name="Slide Number Placeholder 3"/>
          <p:cNvSpPr>
            <a:spLocks noGrp="1"/>
          </p:cNvSpPr>
          <p:nvPr>
            <p:ph type="sldNum" sz="quarter" idx="10"/>
          </p:nvPr>
        </p:nvSpPr>
        <p:spPr/>
        <p:txBody>
          <a:bodyPr/>
          <a:lstStyle/>
          <a:p>
            <a:fld id="{994D9FFE-2D8B-2941-A2AD-2F22911579EA}" type="slidenum">
              <a:rPr lang="en-US" smtClean="0"/>
              <a:t>5</a:t>
            </a:fld>
            <a:endParaRPr lang="en-US" dirty="0"/>
          </a:p>
        </p:txBody>
      </p:sp>
    </p:spTree>
    <p:extLst>
      <p:ext uri="{BB962C8B-B14F-4D97-AF65-F5344CB8AC3E}">
        <p14:creationId xmlns:p14="http://schemas.microsoft.com/office/powerpoint/2010/main" val="321980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Environmental Health Project has proposed a case description of shale gas disease base on the criteria found in patient surveys.</a:t>
            </a:r>
            <a:endParaRPr lang="en-US" dirty="0"/>
          </a:p>
        </p:txBody>
      </p:sp>
      <p:sp>
        <p:nvSpPr>
          <p:cNvPr id="4" name="Slide Number Placeholder 3"/>
          <p:cNvSpPr>
            <a:spLocks noGrp="1"/>
          </p:cNvSpPr>
          <p:nvPr>
            <p:ph type="sldNum" sz="quarter" idx="10"/>
          </p:nvPr>
        </p:nvSpPr>
        <p:spPr/>
        <p:txBody>
          <a:bodyPr/>
          <a:lstStyle/>
          <a:p>
            <a:fld id="{994D9FFE-2D8B-2941-A2AD-2F22911579EA}" type="slidenum">
              <a:rPr lang="en-US" smtClean="0"/>
              <a:t>6</a:t>
            </a:fld>
            <a:endParaRPr lang="en-US" dirty="0"/>
          </a:p>
        </p:txBody>
      </p:sp>
    </p:spTree>
    <p:extLst>
      <p:ext uri="{BB962C8B-B14F-4D97-AF65-F5344CB8AC3E}">
        <p14:creationId xmlns:p14="http://schemas.microsoft.com/office/powerpoint/2010/main" val="321980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62034FD3-8259-4B3D-8272-152BF6F05285}" type="slidenum">
              <a:rPr lang="en-US"/>
              <a:pPr/>
              <a:t>7</a:t>
            </a:fld>
            <a:endParaRPr lang="en-US" dirty="0"/>
          </a:p>
        </p:txBody>
      </p:sp>
      <p:sp>
        <p:nvSpPr>
          <p:cNvPr id="15361"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1" y="1"/>
            <a:ext cx="1401" cy="1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pPr>
            <a:r>
              <a:rPr lang="en-US" sz="2300" dirty="0" smtClean="0">
                <a:latin typeface="Arial" charset="0"/>
                <a:ea typeface="SimSun" charset="-122"/>
              </a:rPr>
              <a:t>The fracking chemicals although hazardous are a small part of the story the risk from chemicals released for the tight rock with fracking are more persistent and unpredictable.   The shale is hot with high pressure it is a chemical retort excellent for forming new compounds. * indicate chemicals</a:t>
            </a:r>
            <a:r>
              <a:rPr lang="en-US" sz="2300" baseline="0" dirty="0" smtClean="0">
                <a:latin typeface="Arial" charset="0"/>
                <a:ea typeface="SimSun" charset="-122"/>
              </a:rPr>
              <a:t> of special toxic concerns.</a:t>
            </a:r>
            <a:endParaRPr lang="en-US" sz="2300" dirty="0">
              <a:latin typeface="Arial" charset="0"/>
              <a:ea typeface="SimSun" charset="-122"/>
            </a:endParaRPr>
          </a:p>
        </p:txBody>
      </p:sp>
      <p:sp>
        <p:nvSpPr>
          <p:cNvPr id="15363" name="Text Box 3"/>
          <p:cNvSpPr txBox="1">
            <a:spLocks noChangeArrowheads="1"/>
          </p:cNvSpPr>
          <p:nvPr/>
        </p:nvSpPr>
        <p:spPr bwMode="auto">
          <a:xfrm>
            <a:off x="1" y="1"/>
            <a:ext cx="1401" cy="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p>
            <a:pPr hangingPunct="1">
              <a:lnSpc>
                <a:spcPct val="100000"/>
              </a:lnSpc>
            </a:pPr>
            <a:fld id="{5FFD708B-37AF-4FA4-A850-DC5B259164F2}" type="slidenum">
              <a:rPr lang="en-US">
                <a:solidFill>
                  <a:srgbClr val="000000"/>
                </a:solidFill>
                <a:latin typeface="+mn-lt" charset="0"/>
              </a:rPr>
              <a:pPr hangingPunct="1">
                <a:lnSpc>
                  <a:spcPct val="100000"/>
                </a:lnSpc>
              </a:pPr>
              <a:t>7</a:t>
            </a:fld>
            <a:endParaRPr lang="en-US" dirty="0">
              <a:solidFill>
                <a:srgbClr val="000000"/>
              </a:solidFill>
              <a:latin typeface="+mn-lt"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patterns of exposures are important to the clinical effects experienced by nearby residents.  There is little information available on worker</a:t>
            </a:r>
            <a:r>
              <a:rPr lang="en-US" baseline="0" dirty="0" smtClean="0"/>
              <a:t> health. PM is which is present at nearly every site is used as a surrogate of the exposures.</a:t>
            </a:r>
            <a:endParaRPr lang="en-US" dirty="0"/>
          </a:p>
        </p:txBody>
      </p:sp>
      <p:sp>
        <p:nvSpPr>
          <p:cNvPr id="4" name="Slide Number Placeholder 3"/>
          <p:cNvSpPr>
            <a:spLocks noGrp="1"/>
          </p:cNvSpPr>
          <p:nvPr>
            <p:ph type="sldNum" sz="quarter" idx="10"/>
          </p:nvPr>
        </p:nvSpPr>
        <p:spPr/>
        <p:txBody>
          <a:bodyPr/>
          <a:lstStyle/>
          <a:p>
            <a:fld id="{6947C915-6934-804C-835D-9431629FAC1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EHP found episodes</a:t>
            </a:r>
            <a:r>
              <a:rPr lang="en-US" baseline="0" dirty="0" smtClean="0"/>
              <a:t> of extreme levels of pollutants outside and inside houses  the occurred at levels that would induce acute responses.</a:t>
            </a:r>
            <a:endParaRPr lang="en-US" dirty="0"/>
          </a:p>
        </p:txBody>
      </p:sp>
      <p:sp>
        <p:nvSpPr>
          <p:cNvPr id="4" name="Slide Number Placeholder 3"/>
          <p:cNvSpPr>
            <a:spLocks noGrp="1"/>
          </p:cNvSpPr>
          <p:nvPr>
            <p:ph type="sldNum" sz="quarter" idx="10"/>
          </p:nvPr>
        </p:nvSpPr>
        <p:spPr/>
        <p:txBody>
          <a:bodyPr/>
          <a:lstStyle/>
          <a:p>
            <a:fld id="{6947C915-6934-804C-835D-9431629FAC1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time monitors are used to allow the hour to hour and minute identification of the exposures and levels of exposures.  When compared to EDA criteria</a:t>
            </a:r>
            <a:r>
              <a:rPr lang="en-US" baseline="0" dirty="0" smtClean="0"/>
              <a:t> it became apparent that the exposures are consistent with the health responses.</a:t>
            </a:r>
            <a:endParaRPr lang="en-US" dirty="0"/>
          </a:p>
        </p:txBody>
      </p:sp>
      <p:sp>
        <p:nvSpPr>
          <p:cNvPr id="4" name="Slide Number Placeholder 3"/>
          <p:cNvSpPr>
            <a:spLocks noGrp="1"/>
          </p:cNvSpPr>
          <p:nvPr>
            <p:ph type="sldNum" sz="quarter" idx="10"/>
          </p:nvPr>
        </p:nvSpPr>
        <p:spPr/>
        <p:txBody>
          <a:bodyPr/>
          <a:lstStyle/>
          <a:p>
            <a:fld id="{0EE0AF4E-374F-6345-8976-A6DE79F30C1E}" type="slidenum">
              <a:rPr lang="en-US" smtClean="0"/>
              <a:t>11</a:t>
            </a:fld>
            <a:endParaRPr lang="en-US"/>
          </a:p>
        </p:txBody>
      </p:sp>
    </p:spTree>
    <p:extLst>
      <p:ext uri="{BB962C8B-B14F-4D97-AF65-F5344CB8AC3E}">
        <p14:creationId xmlns:p14="http://schemas.microsoft.com/office/powerpoint/2010/main" val="52831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charts illustrate</a:t>
            </a:r>
            <a:r>
              <a:rPr lang="en-US" baseline="0" dirty="0" smtClean="0"/>
              <a:t> the reason that traditional monitoring using clean air act criteria used for enforcement fail to show the hazard.</a:t>
            </a:r>
          </a:p>
          <a:p>
            <a:endParaRPr lang="en-US" dirty="0"/>
          </a:p>
        </p:txBody>
      </p:sp>
      <p:sp>
        <p:nvSpPr>
          <p:cNvPr id="4" name="Slide Number Placeholder 3"/>
          <p:cNvSpPr>
            <a:spLocks noGrp="1"/>
          </p:cNvSpPr>
          <p:nvPr>
            <p:ph type="sldNum" sz="quarter" idx="10"/>
          </p:nvPr>
        </p:nvSpPr>
        <p:spPr/>
        <p:txBody>
          <a:bodyPr/>
          <a:lstStyle/>
          <a:p>
            <a:fld id="{9492F4F2-F681-C742-9CAF-145EC8F65C5D}" type="slidenum">
              <a:rPr lang="en-US" smtClean="0"/>
              <a:t>12</a:t>
            </a:fld>
            <a:endParaRPr lang="en-US"/>
          </a:p>
        </p:txBody>
      </p:sp>
    </p:spTree>
    <p:extLst>
      <p:ext uri="{BB962C8B-B14F-4D97-AF65-F5344CB8AC3E}">
        <p14:creationId xmlns:p14="http://schemas.microsoft.com/office/powerpoint/2010/main" val="100108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1C0EB-50A4-CB43-96DC-F156E21BFD7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386563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C0EB-50A4-CB43-96DC-F156E21BFD7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79952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C0EB-50A4-CB43-96DC-F156E21BFD7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289156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C0EB-50A4-CB43-96DC-F156E21BFD7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313199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1C0EB-50A4-CB43-96DC-F156E21BFD79}"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279453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1C0EB-50A4-CB43-96DC-F156E21BFD7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105448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1C0EB-50A4-CB43-96DC-F156E21BFD79}" type="datetimeFigureOut">
              <a:rPr lang="en-US" smtClean="0"/>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132058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1C0EB-50A4-CB43-96DC-F156E21BFD79}" type="datetimeFigureOut">
              <a:rPr lang="en-US" smtClean="0"/>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290667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1C0EB-50A4-CB43-96DC-F156E21BFD79}" type="datetimeFigureOut">
              <a:rPr lang="en-US" smtClean="0"/>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3855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C0EB-50A4-CB43-96DC-F156E21BFD7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124296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C0EB-50A4-CB43-96DC-F156E21BFD79}"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11B63-AEFD-B74E-B54C-C8A37A36AEBF}" type="slidenum">
              <a:rPr lang="en-US" smtClean="0"/>
              <a:t>‹#›</a:t>
            </a:fld>
            <a:endParaRPr lang="en-US"/>
          </a:p>
        </p:txBody>
      </p:sp>
    </p:spTree>
    <p:extLst>
      <p:ext uri="{BB962C8B-B14F-4D97-AF65-F5344CB8AC3E}">
        <p14:creationId xmlns:p14="http://schemas.microsoft.com/office/powerpoint/2010/main" val="3736069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1C0EB-50A4-CB43-96DC-F156E21BFD79}" type="datetimeFigureOut">
              <a:rPr lang="en-US" smtClean="0"/>
              <a:t>10/5/15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11B63-AEFD-B74E-B54C-C8A37A36AEBF}" type="slidenum">
              <a:rPr lang="en-US" smtClean="0"/>
              <a:t>‹#›</a:t>
            </a:fld>
            <a:endParaRPr lang="en-US"/>
          </a:p>
        </p:txBody>
      </p:sp>
    </p:spTree>
    <p:extLst>
      <p:ext uri="{BB962C8B-B14F-4D97-AF65-F5344CB8AC3E}">
        <p14:creationId xmlns:p14="http://schemas.microsoft.com/office/powerpoint/2010/main" val="398545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png"/><Relationship Id="rId5" Type="http://schemas.openxmlformats.org/officeDocument/2006/relationships/package" Target="../embeddings/Microsoft_Word_Document7.docx"/><Relationship Id="rId6" Type="http://schemas.openxmlformats.org/officeDocument/2006/relationships/image" Target="../media/image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package" Target="../embeddings/Microsoft_Word_Document8.docx"/><Relationship Id="rId5" Type="http://schemas.openxmlformats.org/officeDocument/2006/relationships/image" Target="../media/image6.emf"/><Relationship Id="rId6" Type="http://schemas.openxmlformats.org/officeDocument/2006/relationships/package" Target="../embeddings/Microsoft_Word_Document9.docx"/><Relationship Id="rId7" Type="http://schemas.openxmlformats.org/officeDocument/2006/relationships/image" Target="../media/image1.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Microsoft_Word_Document10.docx"/><Relationship Id="rId5" Type="http://schemas.openxmlformats.org/officeDocument/2006/relationships/image" Target="../media/image7.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Word_Document11.docx"/><Relationship Id="rId5" Type="http://schemas.openxmlformats.org/officeDocument/2006/relationships/image" Target="../media/image1.emf"/><Relationship Id="rId6" Type="http://schemas.openxmlformats.org/officeDocument/2006/relationships/package" Target="../embeddings/Microsoft_Word_Document12.docx"/><Relationship Id="rId7" Type="http://schemas.openxmlformats.org/officeDocument/2006/relationships/comments" Target="../comments/comment1.xml"/><Relationship Id="rId1" Type="http://schemas.openxmlformats.org/officeDocument/2006/relationships/vmlDrawing" Target="../drawings/vmlDrawing10.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3.docx"/><Relationship Id="rId4" Type="http://schemas.openxmlformats.org/officeDocument/2006/relationships/image" Target="../media/image8.pn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hyperlink" Target="http://www.environmentalhealthproject.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package" Target="../embeddings/Microsoft_Word_Document1.docx"/><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package" Target="../embeddings/Microsoft_Word_Document14.docx"/><Relationship Id="rId5" Type="http://schemas.openxmlformats.org/officeDocument/2006/relationships/image" Target="../media/image1.emf"/><Relationship Id="rId6" Type="http://schemas.openxmlformats.org/officeDocument/2006/relationships/package" Target="../embeddings/Microsoft_Word_Document15.docx"/><Relationship Id="rId7" Type="http://schemas.openxmlformats.org/officeDocument/2006/relationships/comments" Target="../comments/comment2.xml"/><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package" Target="../embeddings/Microsoft_Word_Document16.docx"/><Relationship Id="rId5" Type="http://schemas.openxmlformats.org/officeDocument/2006/relationships/image" Target="../media/image1.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Microsoft_Word_Document2.docx"/><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3.docx"/><Relationship Id="rId5"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Microsoft_Word_Document4.docx"/><Relationship Id="rId5"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5.docx"/><Relationship Id="rId5"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Word_Document6.docx"/><Relationship Id="rId5" Type="http://schemas.openxmlformats.org/officeDocument/2006/relationships/image" Target="../media/image2.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6501"/>
            <a:ext cx="7772400" cy="2393950"/>
          </a:xfrm>
        </p:spPr>
        <p:txBody>
          <a:bodyPr>
            <a:normAutofit/>
          </a:bodyPr>
          <a:lstStyle/>
          <a:p>
            <a:r>
              <a:rPr lang="en-US" dirty="0" smtClean="0"/>
              <a:t>Health concerns in Communities exposed to natural gas from </a:t>
            </a:r>
            <a:r>
              <a:rPr lang="en-US" dirty="0" err="1"/>
              <a:t>F</a:t>
            </a:r>
            <a:r>
              <a:rPr lang="en-US" dirty="0" err="1" smtClean="0"/>
              <a:t>racked</a:t>
            </a:r>
            <a:r>
              <a:rPr lang="en-US" dirty="0" smtClean="0"/>
              <a:t> shale,</a:t>
            </a:r>
            <a:endParaRPr lang="en-US" dirty="0"/>
          </a:p>
        </p:txBody>
      </p:sp>
      <p:sp>
        <p:nvSpPr>
          <p:cNvPr id="3" name="Subtitle 2"/>
          <p:cNvSpPr>
            <a:spLocks noGrp="1"/>
          </p:cNvSpPr>
          <p:nvPr>
            <p:ph type="subTitle" idx="1"/>
          </p:nvPr>
        </p:nvSpPr>
        <p:spPr/>
        <p:txBody>
          <a:bodyPr/>
          <a:lstStyle/>
          <a:p>
            <a:r>
              <a:rPr lang="en-US" dirty="0" smtClean="0"/>
              <a:t>David R. Brown </a:t>
            </a:r>
            <a:r>
              <a:rPr lang="en-US" dirty="0" err="1" smtClean="0"/>
              <a:t>Sc.D</a:t>
            </a:r>
            <a:endParaRPr lang="en-US" dirty="0" smtClean="0"/>
          </a:p>
          <a:p>
            <a:r>
              <a:rPr lang="en-US" dirty="0" smtClean="0">
                <a:solidFill>
                  <a:srgbClr val="008000"/>
                </a:solidFill>
              </a:rPr>
              <a:t>Southwest Pennsylvania Environmental Health Project</a:t>
            </a:r>
          </a:p>
        </p:txBody>
      </p:sp>
    </p:spTree>
    <p:extLst>
      <p:ext uri="{BB962C8B-B14F-4D97-AF65-F5344CB8AC3E}">
        <p14:creationId xmlns:p14="http://schemas.microsoft.com/office/powerpoint/2010/main" val="2722076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7610732"/>
              </p:ext>
            </p:extLst>
          </p:nvPr>
        </p:nvGraphicFramePr>
        <p:xfrm>
          <a:off x="457200" y="1874512"/>
          <a:ext cx="7889631" cy="3998906"/>
        </p:xfrm>
        <a:graphic>
          <a:graphicData uri="http://schemas.openxmlformats.org/drawingml/2006/table">
            <a:tbl>
              <a:tblPr/>
              <a:tblGrid>
                <a:gridCol w="1036100"/>
                <a:gridCol w="1632676"/>
                <a:gridCol w="1664304"/>
                <a:gridCol w="2112554"/>
                <a:gridCol w="1443997"/>
              </a:tblGrid>
              <a:tr h="585146">
                <a:tc>
                  <a:txBody>
                    <a:bodyPr/>
                    <a:lstStyle/>
                    <a:p>
                      <a:pPr marL="0" marR="0" algn="ctr">
                        <a:spcBef>
                          <a:spcPts val="0"/>
                        </a:spcBef>
                        <a:spcAft>
                          <a:spcPts val="0"/>
                        </a:spcAft>
                      </a:pPr>
                      <a:r>
                        <a:rPr lang="en-US" sz="1600" b="1" i="0" dirty="0">
                          <a:latin typeface="Times New Roman"/>
                          <a:ea typeface="Times New Roman"/>
                          <a:cs typeface="Times New Roman"/>
                        </a:rPr>
                        <a:t>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latin typeface="Times New Roman"/>
                          <a:ea typeface="Times New Roman"/>
                          <a:cs typeface="Times New Roman"/>
                        </a:rPr>
                        <a:t>Number of  hours with peaks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a:latin typeface="Times New Roman"/>
                          <a:ea typeface="Times New Roman"/>
                          <a:cs typeface="Times New Roman"/>
                        </a:rPr>
                        <a:t> % of  total hours with peaks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latin typeface="Times New Roman"/>
                          <a:ea typeface="Times New Roman"/>
                          <a:cs typeface="Times New Roman"/>
                        </a:rPr>
                        <a:t>Times of day of peaks*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a:latin typeface="Times New Roman"/>
                          <a:ea typeface="Times New Roman"/>
                          <a:cs typeface="Times New Roman"/>
                        </a:rPr>
                        <a:t>Maximum  Peak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dirty="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2711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M,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756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171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A,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556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A, E,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576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M, A,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1654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M, A,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991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M, E,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M, A, E,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844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M,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3846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203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a:latin typeface="Times New Roman"/>
                          <a:ea typeface="Times New Roman"/>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8">
                <a:tc>
                  <a:txBody>
                    <a:bodyPr/>
                    <a:lstStyle/>
                    <a:p>
                      <a:pPr marL="0" marR="0" algn="ctr">
                        <a:spcBef>
                          <a:spcPts val="0"/>
                        </a:spcBef>
                        <a:spcAft>
                          <a:spcPts val="0"/>
                        </a:spcAft>
                      </a:pPr>
                      <a:r>
                        <a:rPr lang="en-US" sz="1600" b="1" i="0" dirty="0">
                          <a:latin typeface="Times New Roman"/>
                          <a:ea typeface="Times New Roman"/>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a:latin typeface="Times New Roman"/>
                          <a:ea typeface="Times New Roman"/>
                          <a:cs typeface="Times New Roman"/>
                        </a:rPr>
                        <a:t>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M, A, E,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i="0" dirty="0">
                          <a:latin typeface="Times New Roman"/>
                          <a:ea typeface="Times New Roman"/>
                          <a:cs typeface="Times New Roman"/>
                        </a:rPr>
                        <a:t>1761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274638"/>
            <a:ext cx="8229600" cy="1319700"/>
          </a:xfrm>
        </p:spPr>
        <p:txBody>
          <a:bodyPr>
            <a:normAutofit fontScale="90000"/>
          </a:bodyPr>
          <a:lstStyle/>
          <a:p>
            <a:r>
              <a:rPr lang="en-US" sz="2200" b="1" dirty="0" smtClean="0"/>
              <a:t>Summary of peak PM2.5 count values for each house, given in number of hours, % total hours, times of day, and maximum peak value.</a:t>
            </a:r>
            <a:r>
              <a:rPr lang="en-US" dirty="0" smtClean="0"/>
              <a:t/>
            </a:r>
            <a:br>
              <a:rPr lang="en-US" dirty="0" smtClean="0"/>
            </a:br>
            <a:r>
              <a:rPr lang="en-US" sz="2200" dirty="0" smtClean="0"/>
              <a:t>(Median  50 </a:t>
            </a:r>
            <a:r>
              <a:rPr lang="en-US" sz="2200" dirty="0" err="1" smtClean="0"/>
              <a:t>Cts</a:t>
            </a:r>
            <a:r>
              <a:rPr lang="en-US" sz="2200" dirty="0" smtClean="0"/>
              <a:t>/0.01ft3)</a:t>
            </a:r>
            <a:br>
              <a:rPr lang="en-US" sz="2200" dirty="0" smtClean="0"/>
            </a:br>
            <a:r>
              <a:rPr lang="en-US" sz="1800" i="1" dirty="0" smtClean="0"/>
              <a:t>6 hour average: night, morning, afternoon, evening</a:t>
            </a:r>
            <a:endParaRPr lang="en-US" sz="1800" i="1" dirty="0"/>
          </a:p>
        </p:txBody>
      </p:sp>
    </p:spTree>
    <p:extLst>
      <p:ext uri="{BB962C8B-B14F-4D97-AF65-F5344CB8AC3E}">
        <p14:creationId xmlns:p14="http://schemas.microsoft.com/office/powerpoint/2010/main" val="2560313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7621"/>
            <a:ext cx="7024744" cy="832579"/>
          </a:xfrm>
        </p:spPr>
        <p:txBody>
          <a:bodyPr>
            <a:noAutofit/>
          </a:bodyPr>
          <a:lstStyle/>
          <a:p>
            <a:pPr algn="ctr"/>
            <a:r>
              <a:rPr lang="en-US" dirty="0" smtClean="0">
                <a:latin typeface="Calibri" panose="020F0502020204030204" pitchFamily="34" charset="0"/>
              </a:rPr>
              <a:t>Review of reported symptoms</a:t>
            </a:r>
            <a:endParaRPr lang="en-US" dirty="0">
              <a:latin typeface="Calibri" panose="020F0502020204030204" pitchFamily="34" charset="0"/>
            </a:endParaRPr>
          </a:p>
        </p:txBody>
      </p:sp>
      <p:sp>
        <p:nvSpPr>
          <p:cNvPr id="3" name="Content Placeholder 2"/>
          <p:cNvSpPr>
            <a:spLocks noGrp="1"/>
          </p:cNvSpPr>
          <p:nvPr>
            <p:ph idx="1"/>
          </p:nvPr>
        </p:nvSpPr>
        <p:spPr>
          <a:xfrm>
            <a:off x="457200" y="2292824"/>
            <a:ext cx="3797300" cy="3833339"/>
          </a:xfrm>
        </p:spPr>
        <p:txBody>
          <a:bodyPr>
            <a:normAutofit fontScale="92500" lnSpcReduction="20000"/>
          </a:bodyPr>
          <a:lstStyle/>
          <a:p>
            <a:r>
              <a:rPr lang="en-US" dirty="0" smtClean="0">
                <a:latin typeface="Calibri" panose="020F0502020204030204" pitchFamily="34" charset="0"/>
              </a:rPr>
              <a:t>Symptoms might be persistent, transient, or intermittent. These variations in symptom </a:t>
            </a:r>
            <a:r>
              <a:rPr lang="en-US" dirty="0">
                <a:latin typeface="Calibri" panose="020F0502020204030204" pitchFamily="34" charset="0"/>
              </a:rPr>
              <a:t>presentation are consistent with the changing and episodic nature of exposures</a:t>
            </a:r>
            <a:r>
              <a:rPr lang="en-US" dirty="0" smtClean="0">
                <a:latin typeface="Calibri" panose="020F0502020204030204" pitchFamily="34" charset="0"/>
              </a:rPr>
              <a:t>.</a:t>
            </a:r>
            <a:endParaRPr lang="en-US" dirty="0">
              <a:latin typeface="Calibri" panose="020F0502020204030204" pitchFamily="34" charset="0"/>
            </a:endParaRPr>
          </a:p>
        </p:txBody>
      </p:sp>
      <p:pic>
        <p:nvPicPr>
          <p:cNvPr id="4" name="Picture 3" descr="historical_tren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058" y="2582863"/>
            <a:ext cx="4089400" cy="3073400"/>
          </a:xfrm>
          <a:prstGeom prst="rect">
            <a:avLst/>
          </a:prstGeom>
        </p:spPr>
      </p:pic>
      <p:sp>
        <p:nvSpPr>
          <p:cNvPr id="5" name="Rectangle 4"/>
          <p:cNvSpPr/>
          <p:nvPr/>
        </p:nvSpPr>
        <p:spPr>
          <a:xfrm>
            <a:off x="5938572" y="5733748"/>
            <a:ext cx="2323635" cy="261610"/>
          </a:xfrm>
          <a:prstGeom prst="rect">
            <a:avLst/>
          </a:prstGeom>
        </p:spPr>
        <p:txBody>
          <a:bodyPr wrap="none">
            <a:spAutoFit/>
          </a:bodyPr>
          <a:lstStyle/>
          <a:p>
            <a:r>
              <a:rPr lang="en-US" sz="1100" i="1" dirty="0" smtClean="0">
                <a:solidFill>
                  <a:srgbClr val="000000"/>
                </a:solidFill>
              </a:rPr>
              <a:t>Speck PM 2.5 Air Monitor Screenshot</a:t>
            </a:r>
            <a:endParaRPr lang="en-US" sz="1100" i="1" dirty="0">
              <a:solidFill>
                <a:srgbClr val="0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88519207"/>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7181" name="Document" r:id="rId5" imgW="5814720" imgH="1362240" progId="Word.Document.12">
                  <p:embed/>
                </p:oleObj>
              </mc:Choice>
              <mc:Fallback>
                <p:oleObj name="Document" r:id="rId5" imgW="5814720" imgH="136224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Tree>
    <p:extLst>
      <p:ext uri="{BB962C8B-B14F-4D97-AF65-F5344CB8AC3E}">
        <p14:creationId xmlns:p14="http://schemas.microsoft.com/office/powerpoint/2010/main" val="18520008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How </a:t>
            </a:r>
            <a:r>
              <a:rPr lang="en-US" sz="4000" dirty="0"/>
              <a:t>H</a:t>
            </a:r>
            <a:r>
              <a:rPr lang="en-US" sz="4000" dirty="0" smtClean="0"/>
              <a:t>ealth </a:t>
            </a:r>
            <a:r>
              <a:rPr lang="en-US" sz="4000" dirty="0"/>
              <a:t>P</a:t>
            </a:r>
            <a:r>
              <a:rPr lang="en-US" sz="4000" dirty="0" smtClean="0"/>
              <a:t>rotective are Current </a:t>
            </a:r>
            <a:r>
              <a:rPr lang="en-US" sz="4000" dirty="0"/>
              <a:t>A</a:t>
            </a:r>
            <a:r>
              <a:rPr lang="en-US" sz="4000" dirty="0" smtClean="0"/>
              <a:t>ir </a:t>
            </a:r>
            <a:r>
              <a:rPr lang="en-US" sz="4000" dirty="0"/>
              <a:t>Q</a:t>
            </a:r>
            <a:r>
              <a:rPr lang="en-US" sz="4000" dirty="0" smtClean="0"/>
              <a:t>uality </a:t>
            </a:r>
            <a:r>
              <a:rPr lang="en-US" sz="4000" dirty="0"/>
              <a:t>S</a:t>
            </a:r>
            <a:r>
              <a:rPr lang="en-US" sz="4000" dirty="0" smtClean="0"/>
              <a:t>tandards?</a:t>
            </a:r>
            <a:endParaRPr lang="en-US" sz="4000" dirty="0"/>
          </a:p>
        </p:txBody>
      </p:sp>
      <p:sp>
        <p:nvSpPr>
          <p:cNvPr id="3" name="Content Placeholder 2"/>
          <p:cNvSpPr>
            <a:spLocks noGrp="1"/>
          </p:cNvSpPr>
          <p:nvPr>
            <p:ph sz="half" idx="1"/>
          </p:nvPr>
        </p:nvSpPr>
        <p:spPr>
          <a:xfrm>
            <a:off x="490483" y="1681656"/>
            <a:ext cx="2631089" cy="4561489"/>
          </a:xfrm>
        </p:spPr>
        <p:txBody>
          <a:bodyPr>
            <a:noAutofit/>
          </a:bodyPr>
          <a:lstStyle/>
          <a:p>
            <a:r>
              <a:rPr lang="en-US" sz="1600" b="1" dirty="0" smtClean="0">
                <a:latin typeface="Arial"/>
                <a:cs typeface="Arial"/>
              </a:rPr>
              <a:t>The Environmental Protection Agency (EPA) has National Air Quality Standards for six principal pollutants, known as ‘criteria pollutants’, which include Particulate Matter (PM</a:t>
            </a:r>
            <a:r>
              <a:rPr lang="en-US" sz="1100" b="1" dirty="0" smtClean="0">
                <a:latin typeface="Arial"/>
                <a:cs typeface="Arial"/>
              </a:rPr>
              <a:t>2.5</a:t>
            </a:r>
            <a:r>
              <a:rPr lang="en-US" sz="1600" b="1" dirty="0" smtClean="0">
                <a:latin typeface="Arial"/>
                <a:cs typeface="Arial"/>
              </a:rPr>
              <a:t>). </a:t>
            </a:r>
          </a:p>
          <a:p>
            <a:r>
              <a:rPr lang="en-US" sz="1600" b="1" dirty="0" smtClean="0">
                <a:latin typeface="Arial"/>
                <a:cs typeface="Arial"/>
              </a:rPr>
              <a:t>Currently, health standards only exist for 24-hour and yearly time averages. </a:t>
            </a:r>
          </a:p>
          <a:p>
            <a:r>
              <a:rPr lang="en-US" sz="1600" b="1" dirty="0" smtClean="0">
                <a:latin typeface="Arial"/>
                <a:cs typeface="Arial"/>
              </a:rPr>
              <a:t>As of 2012, the PM</a:t>
            </a:r>
            <a:r>
              <a:rPr lang="en-US" sz="1100" b="1" dirty="0" smtClean="0">
                <a:latin typeface="Arial"/>
                <a:cs typeface="Arial"/>
              </a:rPr>
              <a:t>2.5  </a:t>
            </a:r>
            <a:r>
              <a:rPr lang="en-US" sz="1600" b="1" dirty="0" smtClean="0">
                <a:latin typeface="Arial"/>
                <a:cs typeface="Arial"/>
              </a:rPr>
              <a:t>24-hour standard has been changed to 35ug/m</a:t>
            </a:r>
            <a:r>
              <a:rPr lang="en-US" sz="1600" b="1" baseline="30000" dirty="0" smtClean="0">
                <a:latin typeface="Arial"/>
                <a:cs typeface="Arial"/>
              </a:rPr>
              <a:t>3  </a:t>
            </a:r>
            <a:r>
              <a:rPr lang="en-US" sz="1600" b="1" dirty="0" smtClean="0">
                <a:latin typeface="Arial"/>
                <a:cs typeface="Arial"/>
              </a:rPr>
              <a:t>(orange line). </a:t>
            </a:r>
          </a:p>
        </p:txBody>
      </p:sp>
      <p:pic>
        <p:nvPicPr>
          <p:cNvPr id="7" name="Content Placeholder 6" descr="Screen Shot 2015-09-16 at 2.34.51 PM.png"/>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l="-731" r="12434"/>
          <a:stretch/>
        </p:blipFill>
        <p:spPr>
          <a:xfrm>
            <a:off x="3240690" y="1681656"/>
            <a:ext cx="5474138" cy="4116551"/>
          </a:xfrm>
        </p:spPr>
      </p:pic>
      <p:sp>
        <p:nvSpPr>
          <p:cNvPr id="8" name="TextBox 7"/>
          <p:cNvSpPr txBox="1"/>
          <p:nvPr/>
        </p:nvSpPr>
        <p:spPr>
          <a:xfrm>
            <a:off x="3880069" y="5735059"/>
            <a:ext cx="4747172" cy="369332"/>
          </a:xfrm>
          <a:prstGeom prst="rect">
            <a:avLst/>
          </a:prstGeom>
          <a:noFill/>
        </p:spPr>
        <p:txBody>
          <a:bodyPr wrap="square" rtlCol="0">
            <a:spAutoFit/>
          </a:bodyPr>
          <a:lstStyle/>
          <a:p>
            <a:pPr algn="ctr"/>
            <a:r>
              <a:rPr lang="en-US" b="1" i="1" dirty="0"/>
              <a:t>Two spikes above the health standard</a:t>
            </a:r>
          </a:p>
        </p:txBody>
      </p:sp>
    </p:spTree>
    <p:extLst>
      <p:ext uri="{BB962C8B-B14F-4D97-AF65-F5344CB8AC3E}">
        <p14:creationId xmlns:p14="http://schemas.microsoft.com/office/powerpoint/2010/main" val="864907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244158"/>
            <a:ext cx="8562372" cy="1339850"/>
          </a:xfrm>
        </p:spPr>
        <p:txBody>
          <a:bodyPr>
            <a:normAutofit/>
          </a:bodyPr>
          <a:lstStyle/>
          <a:p>
            <a:r>
              <a:rPr lang="en-US" sz="4000" dirty="0" smtClean="0"/>
              <a:t>Air Quality Standards, Continued</a:t>
            </a:r>
            <a:endParaRPr lang="en-US" sz="4000" dirty="0"/>
          </a:p>
        </p:txBody>
      </p:sp>
      <p:sp>
        <p:nvSpPr>
          <p:cNvPr id="3" name="Content Placeholder 2"/>
          <p:cNvSpPr>
            <a:spLocks noGrp="1"/>
          </p:cNvSpPr>
          <p:nvPr>
            <p:ph sz="half" idx="1"/>
          </p:nvPr>
        </p:nvSpPr>
        <p:spPr>
          <a:xfrm>
            <a:off x="420414" y="1986456"/>
            <a:ext cx="2329793" cy="4088908"/>
          </a:xfrm>
        </p:spPr>
        <p:txBody>
          <a:bodyPr>
            <a:normAutofit fontScale="70000" lnSpcReduction="20000"/>
          </a:bodyPr>
          <a:lstStyle/>
          <a:p>
            <a:r>
              <a:rPr lang="en-US" sz="2600" b="1" dirty="0" smtClean="0">
                <a:latin typeface="Arial"/>
                <a:cs typeface="Arial"/>
              </a:rPr>
              <a:t>When EHP analyzes PM</a:t>
            </a:r>
            <a:r>
              <a:rPr lang="en-US" sz="1600" b="1" dirty="0" smtClean="0">
                <a:latin typeface="Arial"/>
                <a:cs typeface="Arial"/>
              </a:rPr>
              <a:t>2.5</a:t>
            </a:r>
            <a:r>
              <a:rPr lang="en-US" sz="2600" b="1" dirty="0" smtClean="0">
                <a:latin typeface="Arial"/>
                <a:cs typeface="Arial"/>
              </a:rPr>
              <a:t> data, we look at what we consider to be a ‘health protective’ level. </a:t>
            </a:r>
          </a:p>
          <a:p>
            <a:endParaRPr lang="en-US" sz="2600" b="1" dirty="0" smtClean="0">
              <a:latin typeface="Arial"/>
              <a:cs typeface="Arial"/>
            </a:endParaRPr>
          </a:p>
          <a:p>
            <a:r>
              <a:rPr lang="en-US" sz="2600" b="1" dirty="0" smtClean="0">
                <a:latin typeface="Arial"/>
                <a:cs typeface="Arial"/>
              </a:rPr>
              <a:t>EHP recommends that a 1-hour average is a more accurate health standard, rather than the EPA’s 24-hour standard.</a:t>
            </a:r>
            <a:endParaRPr lang="en-US" sz="2600" b="1" dirty="0">
              <a:latin typeface="Arial"/>
              <a:cs typeface="Arial"/>
            </a:endParaRPr>
          </a:p>
          <a:p>
            <a:endParaRPr lang="en-US" b="1" dirty="0">
              <a:latin typeface="Arial"/>
              <a:cs typeface="Arial"/>
            </a:endParaRPr>
          </a:p>
        </p:txBody>
      </p:sp>
      <p:pic>
        <p:nvPicPr>
          <p:cNvPr id="5" name="Content Placeholder 4" descr="Screen Shot 2015-09-16 at 2.33.24 PM.png"/>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t="-246" b="-883"/>
          <a:stretch/>
        </p:blipFill>
        <p:spPr>
          <a:xfrm>
            <a:off x="2820275" y="1725448"/>
            <a:ext cx="6025877" cy="4137803"/>
          </a:xfrm>
        </p:spPr>
      </p:pic>
      <p:sp>
        <p:nvSpPr>
          <p:cNvPr id="6" name="TextBox 5"/>
          <p:cNvSpPr txBox="1"/>
          <p:nvPr/>
        </p:nvSpPr>
        <p:spPr>
          <a:xfrm>
            <a:off x="2627586" y="5678585"/>
            <a:ext cx="6218566" cy="646331"/>
          </a:xfrm>
          <a:prstGeom prst="rect">
            <a:avLst/>
          </a:prstGeom>
          <a:noFill/>
        </p:spPr>
        <p:txBody>
          <a:bodyPr wrap="square" rtlCol="0">
            <a:spAutoFit/>
          </a:bodyPr>
          <a:lstStyle/>
          <a:p>
            <a:pPr algn="ctr"/>
            <a:r>
              <a:rPr lang="en-US" b="1" i="1" dirty="0" smtClean="0"/>
              <a:t>Six noticeable spikes above the EPA approved health standard of 35ug/m</a:t>
            </a:r>
            <a:r>
              <a:rPr lang="en-US" b="1" i="1" baseline="30000" dirty="0" smtClean="0"/>
              <a:t>3</a:t>
            </a:r>
            <a:r>
              <a:rPr lang="en-US" b="1" i="1" dirty="0"/>
              <a:t> </a:t>
            </a:r>
            <a:r>
              <a:rPr lang="en-US" b="1" i="1" dirty="0" smtClean="0"/>
              <a:t>as well as 2 spikes considered hazardous.</a:t>
            </a:r>
            <a:endParaRPr lang="en-US" b="1" i="1" dirty="0"/>
          </a:p>
        </p:txBody>
      </p:sp>
    </p:spTree>
    <p:extLst>
      <p:ext uri="{BB962C8B-B14F-4D97-AF65-F5344CB8AC3E}">
        <p14:creationId xmlns:p14="http://schemas.microsoft.com/office/powerpoint/2010/main" val="32385373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PM</a:t>
            </a:r>
            <a:r>
              <a:rPr lang="en-US" sz="2800" dirty="0" smtClean="0"/>
              <a:t>2.5</a:t>
            </a:r>
            <a:r>
              <a:rPr lang="en-US" sz="4000" dirty="0" smtClean="0"/>
              <a:t> in Emissions from UOGD</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a:latin typeface="Arial"/>
                <a:cs typeface="Arial"/>
              </a:rPr>
              <a:t>EHP measures </a:t>
            </a:r>
            <a:r>
              <a:rPr lang="en-US" dirty="0" smtClean="0">
                <a:latin typeface="Arial"/>
                <a:cs typeface="Arial"/>
              </a:rPr>
              <a:t>PM</a:t>
            </a:r>
            <a:r>
              <a:rPr lang="en-US" sz="1200" dirty="0" smtClean="0">
                <a:latin typeface="Arial"/>
                <a:cs typeface="Arial"/>
              </a:rPr>
              <a:t>2.5</a:t>
            </a:r>
            <a:r>
              <a:rPr lang="en-US" dirty="0" smtClean="0">
                <a:latin typeface="Arial"/>
                <a:cs typeface="Arial"/>
              </a:rPr>
              <a:t> </a:t>
            </a:r>
            <a:r>
              <a:rPr lang="en-US" dirty="0">
                <a:latin typeface="Arial"/>
                <a:cs typeface="Arial"/>
              </a:rPr>
              <a:t>as </a:t>
            </a:r>
            <a:r>
              <a:rPr lang="en-US" dirty="0" smtClean="0">
                <a:latin typeface="Arial"/>
                <a:cs typeface="Arial"/>
              </a:rPr>
              <a:t>an indicator </a:t>
            </a:r>
            <a:r>
              <a:rPr lang="en-US" dirty="0">
                <a:latin typeface="Arial"/>
                <a:cs typeface="Arial"/>
              </a:rPr>
              <a:t>of </a:t>
            </a:r>
            <a:r>
              <a:rPr lang="en-US" dirty="0" smtClean="0">
                <a:latin typeface="Arial"/>
                <a:cs typeface="Arial"/>
              </a:rPr>
              <a:t>emissions</a:t>
            </a:r>
            <a:r>
              <a:rPr lang="en-US" dirty="0" smtClean="0">
                <a:latin typeface="Arial"/>
                <a:cs typeface="Arial"/>
              </a:rPr>
              <a:t>.</a:t>
            </a:r>
          </a:p>
          <a:p>
            <a:pPr marL="0" indent="0">
              <a:buNone/>
            </a:pPr>
            <a:endParaRPr lang="en-US" dirty="0" smtClean="0">
              <a:latin typeface="Arial"/>
              <a:cs typeface="Arial"/>
            </a:endParaRPr>
          </a:p>
          <a:p>
            <a:r>
              <a:rPr lang="en-US" dirty="0" smtClean="0">
                <a:latin typeface="Arial"/>
                <a:cs typeface="Arial"/>
              </a:rPr>
              <a:t>The following slides will show emissions, both </a:t>
            </a:r>
            <a:r>
              <a:rPr lang="en-US" dirty="0">
                <a:latin typeface="Arial"/>
                <a:cs typeface="Arial"/>
              </a:rPr>
              <a:t>P</a:t>
            </a:r>
            <a:r>
              <a:rPr lang="en-US" dirty="0" smtClean="0">
                <a:latin typeface="Arial"/>
                <a:cs typeface="Arial"/>
              </a:rPr>
              <a:t>articulate Matter (PM) and Volatile Organic Compounds (VOCs), </a:t>
            </a:r>
            <a:r>
              <a:rPr lang="en-US" b="1" i="1" dirty="0" smtClean="0">
                <a:latin typeface="Arial"/>
                <a:cs typeface="Arial"/>
              </a:rPr>
              <a:t>reported by industry to DEP in terms of tons/year. </a:t>
            </a:r>
            <a:endParaRPr lang="en-US" b="1" i="1" dirty="0" smtClean="0">
              <a:latin typeface="Arial"/>
              <a:cs typeface="Arial"/>
            </a:endParaRPr>
          </a:p>
          <a:p>
            <a:pPr marL="0" indent="0">
              <a:buNone/>
            </a:pPr>
            <a:r>
              <a:rPr lang="en-US" b="1" i="1" dirty="0" smtClean="0">
                <a:latin typeface="Arial"/>
                <a:cs typeface="Arial"/>
              </a:rPr>
              <a:t> </a:t>
            </a:r>
            <a:endParaRPr lang="en-US" b="1" i="1" dirty="0" smtClean="0">
              <a:latin typeface="Arial"/>
              <a:cs typeface="Arial"/>
            </a:endParaRPr>
          </a:p>
          <a:p>
            <a:r>
              <a:rPr lang="en-US" dirty="0" smtClean="0">
                <a:latin typeface="Arial"/>
                <a:cs typeface="Arial"/>
              </a:rPr>
              <a:t>The actual weight of each emission pollutant is not given as we are looking at the proportion of overall emissions. The chemicals are reported in percentages</a:t>
            </a:r>
            <a:r>
              <a:rPr lang="en-US" dirty="0" smtClean="0">
                <a:latin typeface="Arial"/>
                <a:cs typeface="Arial"/>
              </a:rPr>
              <a:t>.</a:t>
            </a:r>
          </a:p>
          <a:p>
            <a:pPr marL="0" indent="0">
              <a:buNone/>
            </a:pPr>
            <a:r>
              <a:rPr lang="en-US" dirty="0" smtClean="0">
                <a:latin typeface="Arial"/>
                <a:cs typeface="Arial"/>
              </a:rPr>
              <a:t> </a:t>
            </a:r>
            <a:endParaRPr lang="en-US" dirty="0" smtClean="0">
              <a:latin typeface="Arial"/>
              <a:cs typeface="Arial"/>
            </a:endParaRPr>
          </a:p>
          <a:p>
            <a:r>
              <a:rPr lang="en-US" dirty="0">
                <a:latin typeface="Arial"/>
                <a:cs typeface="Arial"/>
              </a:rPr>
              <a:t>Carbon </a:t>
            </a:r>
            <a:r>
              <a:rPr lang="en-US" dirty="0" smtClean="0">
                <a:latin typeface="Arial"/>
                <a:cs typeface="Arial"/>
              </a:rPr>
              <a:t>Monoxide </a:t>
            </a:r>
            <a:r>
              <a:rPr lang="en-US" dirty="0">
                <a:latin typeface="Arial"/>
                <a:cs typeface="Arial"/>
              </a:rPr>
              <a:t>and Nitrogen Oxides are </a:t>
            </a:r>
            <a:r>
              <a:rPr lang="en-US" dirty="0" smtClean="0">
                <a:latin typeface="Arial"/>
                <a:cs typeface="Arial"/>
              </a:rPr>
              <a:t>the most commonly-found emissions (responsible for 80</a:t>
            </a:r>
            <a:r>
              <a:rPr lang="en-US" dirty="0">
                <a:latin typeface="Arial"/>
                <a:cs typeface="Arial"/>
              </a:rPr>
              <a:t>% or </a:t>
            </a:r>
            <a:r>
              <a:rPr lang="en-US" dirty="0" smtClean="0">
                <a:latin typeface="Arial"/>
                <a:cs typeface="Arial"/>
              </a:rPr>
              <a:t>more of emissions) and are therefore removed </a:t>
            </a:r>
            <a:r>
              <a:rPr lang="en-US" dirty="0">
                <a:latin typeface="Arial"/>
                <a:cs typeface="Arial"/>
              </a:rPr>
              <a:t>from </a:t>
            </a:r>
            <a:r>
              <a:rPr lang="en-US" dirty="0" smtClean="0">
                <a:latin typeface="Arial"/>
                <a:cs typeface="Arial"/>
              </a:rPr>
              <a:t>charts. </a:t>
            </a:r>
            <a:endParaRPr lang="en-US" dirty="0">
              <a:latin typeface="Arial"/>
              <a:cs typeface="Arial"/>
            </a:endParaRPr>
          </a:p>
        </p:txBody>
      </p:sp>
    </p:spTree>
    <p:extLst>
      <p:ext uri="{BB962C8B-B14F-4D97-AF65-F5344CB8AC3E}">
        <p14:creationId xmlns:p14="http://schemas.microsoft.com/office/powerpoint/2010/main" val="24000638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DEP Summary of the Inventory Data Reported Emissions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2222135"/>
              </p:ext>
            </p:extLst>
          </p:nvPr>
        </p:nvGraphicFramePr>
        <p:xfrm>
          <a:off x="49580" y="1691526"/>
          <a:ext cx="8389007" cy="495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10629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0" y="244158"/>
            <a:ext cx="8339959" cy="1339850"/>
          </a:xfrm>
        </p:spPr>
        <p:txBody>
          <a:bodyPr>
            <a:normAutofit/>
          </a:bodyPr>
          <a:lstStyle/>
          <a:p>
            <a:r>
              <a:rPr lang="en-US" sz="4000" dirty="0" smtClean="0"/>
              <a:t>DEP Reported Drill Rig Emissions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713775"/>
              </p:ext>
            </p:extLst>
          </p:nvPr>
        </p:nvGraphicFramePr>
        <p:xfrm>
          <a:off x="156777" y="1600200"/>
          <a:ext cx="8530023" cy="4687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39772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387255" cy="1339850"/>
          </a:xfrm>
        </p:spPr>
        <p:txBody>
          <a:bodyPr>
            <a:normAutofit/>
          </a:bodyPr>
          <a:lstStyle/>
          <a:p>
            <a:r>
              <a:rPr lang="en-US" sz="4000" dirty="0" smtClean="0"/>
              <a:t>DEP Well Completion Emissions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64859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50437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244158"/>
            <a:ext cx="8529145" cy="1339850"/>
          </a:xfrm>
        </p:spPr>
        <p:txBody>
          <a:bodyPr>
            <a:normAutofit/>
          </a:bodyPr>
          <a:lstStyle/>
          <a:p>
            <a:r>
              <a:rPr lang="en-US" sz="4000" dirty="0" smtClean="0"/>
              <a:t>DEP Compressor Blowdowns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23527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70288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0501" y="766228"/>
            <a:ext cx="7956645" cy="516662"/>
          </a:xfrm>
        </p:spPr>
        <p:txBody>
          <a:bodyPr>
            <a:noAutofit/>
          </a:bodyPr>
          <a:lstStyle/>
          <a:p>
            <a:pPr algn="ctr"/>
            <a:r>
              <a:rPr lang="en-US" sz="3200" dirty="0" smtClean="0">
                <a:latin typeface="Calibri" panose="020F0502020204030204" pitchFamily="34" charset="0"/>
              </a:rPr>
              <a:t>Number of PM 2.5 Peaks and Symptom Type</a:t>
            </a:r>
            <a:endParaRPr lang="en-US" sz="3200" dirty="0">
              <a:latin typeface="Calibri" panose="020F0502020204030204" pitchFamily="34" charset="0"/>
            </a:endParaRPr>
          </a:p>
        </p:txBody>
      </p:sp>
      <p:sp>
        <p:nvSpPr>
          <p:cNvPr id="6" name="TextBox 5"/>
          <p:cNvSpPr txBox="1"/>
          <p:nvPr/>
        </p:nvSpPr>
        <p:spPr>
          <a:xfrm>
            <a:off x="4408011" y="3148881"/>
            <a:ext cx="184666" cy="369332"/>
          </a:xfrm>
          <a:prstGeom prst="rect">
            <a:avLst/>
          </a:prstGeom>
          <a:noFill/>
        </p:spPr>
        <p:txBody>
          <a:bodyPr wrap="none" rtlCol="0">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03052796"/>
              </p:ext>
            </p:extLst>
          </p:nvPr>
        </p:nvGraphicFramePr>
        <p:xfrm>
          <a:off x="229002" y="1635193"/>
          <a:ext cx="8669811" cy="4863634"/>
        </p:xfrm>
        <a:graphic>
          <a:graphicData uri="http://schemas.openxmlformats.org/presentationml/2006/ole">
            <mc:AlternateContent xmlns:mc="http://schemas.openxmlformats.org/markup-compatibility/2006">
              <mc:Choice xmlns:v="urn:schemas-microsoft-com:vml" Requires="v">
                <p:oleObj spid="_x0000_s6168" name="Document" r:id="rId4" imgW="10109200" imgH="5321300" progId="Word.Document.12">
                  <p:embed/>
                </p:oleObj>
              </mc:Choice>
              <mc:Fallback>
                <p:oleObj name="Document" r:id="rId4" imgW="10109200" imgH="5321300" progId="Word.Document.12">
                  <p:embed/>
                  <p:pic>
                    <p:nvPicPr>
                      <p:cNvPr id="0" name=""/>
                      <p:cNvPicPr/>
                      <p:nvPr/>
                    </p:nvPicPr>
                    <p:blipFill>
                      <a:blip r:embed="rId5"/>
                      <a:stretch>
                        <a:fillRect/>
                      </a:stretch>
                    </p:blipFill>
                    <p:spPr>
                      <a:xfrm>
                        <a:off x="229002" y="1635193"/>
                        <a:ext cx="8669811" cy="4863634"/>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47771338"/>
              </p:ext>
            </p:extLst>
          </p:nvPr>
        </p:nvGraphicFramePr>
        <p:xfrm>
          <a:off x="4640263" y="-15875"/>
          <a:ext cx="3040062" cy="715963"/>
        </p:xfrm>
        <a:graphic>
          <a:graphicData uri="http://schemas.openxmlformats.org/presentationml/2006/ole">
            <mc:AlternateContent xmlns:mc="http://schemas.openxmlformats.org/markup-compatibility/2006">
              <mc:Choice xmlns:v="urn:schemas-microsoft-com:vml" Requires="v">
                <p:oleObj spid="_x0000_s6169" name="Document" r:id="rId6" imgW="5814720" imgH="1362240" progId="Word.Document.12">
                  <p:embed/>
                </p:oleObj>
              </mc:Choice>
              <mc:Fallback>
                <p:oleObj name="Document" r:id="rId6" imgW="5814720" imgH="1362240"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0263" y="-15875"/>
                        <a:ext cx="3040062"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Tree>
    <p:extLst>
      <p:ext uri="{BB962C8B-B14F-4D97-AF65-F5344CB8AC3E}">
        <p14:creationId xmlns:p14="http://schemas.microsoft.com/office/powerpoint/2010/main" val="6398202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outline</a:t>
            </a:r>
            <a:endParaRPr lang="en-US" dirty="0"/>
          </a:p>
        </p:txBody>
      </p:sp>
      <p:sp>
        <p:nvSpPr>
          <p:cNvPr id="3" name="Content Placeholder 2"/>
          <p:cNvSpPr>
            <a:spLocks noGrp="1"/>
          </p:cNvSpPr>
          <p:nvPr>
            <p:ph idx="1"/>
          </p:nvPr>
        </p:nvSpPr>
        <p:spPr/>
        <p:txBody>
          <a:bodyPr>
            <a:normAutofit fontScale="25000" lnSpcReduction="20000"/>
          </a:bodyPr>
          <a:lstStyle/>
          <a:p>
            <a:r>
              <a:rPr lang="en-US" sz="8000" b="1" dirty="0" err="1" smtClean="0">
                <a:latin typeface="Arial"/>
                <a:cs typeface="Arial"/>
              </a:rPr>
              <a:t>Fracking</a:t>
            </a:r>
            <a:r>
              <a:rPr lang="en-US" sz="8000" b="1" dirty="0" smtClean="0">
                <a:latin typeface="Arial"/>
                <a:cs typeface="Arial"/>
              </a:rPr>
              <a:t> ancient shale beds releases raw natural gas and other chemicals into neighborhoods </a:t>
            </a:r>
          </a:p>
          <a:p>
            <a:pPr marL="0" indent="0">
              <a:buNone/>
            </a:pPr>
            <a:endParaRPr lang="en-US" sz="8000" b="1" dirty="0" smtClean="0">
              <a:latin typeface="Arial"/>
              <a:cs typeface="Arial"/>
            </a:endParaRPr>
          </a:p>
          <a:p>
            <a:r>
              <a:rPr lang="en-US" sz="8000" b="1" dirty="0" smtClean="0">
                <a:latin typeface="Arial"/>
                <a:cs typeface="Arial"/>
              </a:rPr>
              <a:t>Over 1.2 million people are living within 1/2 mile of a shale gas extraction, processing or transporting pipeline in Pennsylvania.</a:t>
            </a:r>
          </a:p>
          <a:p>
            <a:pPr marL="0" indent="0">
              <a:buNone/>
            </a:pPr>
            <a:endParaRPr lang="en-US" sz="8000" b="1" dirty="0" smtClean="0">
              <a:latin typeface="Arial"/>
              <a:cs typeface="Arial"/>
            </a:endParaRPr>
          </a:p>
          <a:p>
            <a:r>
              <a:rPr lang="en-US" sz="8000" b="1" dirty="0" smtClean="0">
                <a:latin typeface="Arial"/>
                <a:cs typeface="Arial"/>
              </a:rPr>
              <a:t> The Environmental Health Project has been examining persons with health concerns.</a:t>
            </a:r>
          </a:p>
          <a:p>
            <a:pPr marL="0" indent="0">
              <a:buNone/>
            </a:pPr>
            <a:endParaRPr lang="en-US" sz="8000" b="1" dirty="0" smtClean="0">
              <a:latin typeface="Arial"/>
              <a:cs typeface="Arial"/>
            </a:endParaRPr>
          </a:p>
          <a:p>
            <a:r>
              <a:rPr lang="en-US" sz="8000" b="1" dirty="0" smtClean="0">
                <a:latin typeface="Arial"/>
                <a:cs typeface="Arial"/>
              </a:rPr>
              <a:t> This  discussion will focus on </a:t>
            </a:r>
          </a:p>
          <a:p>
            <a:pPr lvl="1"/>
            <a:r>
              <a:rPr lang="en-US" sz="8000" b="1" dirty="0" smtClean="0">
                <a:latin typeface="Arial"/>
                <a:cs typeface="Arial"/>
              </a:rPr>
              <a:t>the health effects observed in communities,</a:t>
            </a:r>
          </a:p>
          <a:p>
            <a:pPr lvl="1"/>
            <a:r>
              <a:rPr lang="en-US" sz="8000" b="1" dirty="0" smtClean="0">
                <a:latin typeface="Arial"/>
                <a:cs typeface="Arial"/>
              </a:rPr>
              <a:t>the chemicals involved and </a:t>
            </a:r>
          </a:p>
          <a:p>
            <a:pPr lvl="1"/>
            <a:r>
              <a:rPr lang="en-US" sz="8000" b="1" dirty="0" smtClean="0">
                <a:latin typeface="Arial"/>
                <a:cs typeface="Arial"/>
              </a:rPr>
              <a:t>the pathways of exposure</a:t>
            </a:r>
          </a:p>
          <a:p>
            <a:pPr marL="457200" lvl="1" indent="0">
              <a:buNone/>
            </a:pPr>
            <a:endParaRPr lang="en-US" sz="8000" b="1" dirty="0" smtClean="0">
              <a:latin typeface="Arial"/>
              <a:cs typeface="Arial"/>
            </a:endParaRPr>
          </a:p>
          <a:p>
            <a:r>
              <a:rPr lang="en-US" sz="8000" b="1" dirty="0" smtClean="0">
                <a:latin typeface="Arial"/>
                <a:cs typeface="Arial"/>
              </a:rPr>
              <a:t> Personal actions available to protect residents who are exposed will be included</a:t>
            </a:r>
            <a:r>
              <a:rPr lang="en-US" dirty="0" smtClean="0">
                <a:latin typeface="Arial"/>
                <a:cs typeface="Arial"/>
              </a:rPr>
              <a:t>.</a:t>
            </a:r>
          </a:p>
          <a:p>
            <a:endParaRPr lang="en-US" dirty="0"/>
          </a:p>
        </p:txBody>
      </p:sp>
    </p:spTree>
    <p:extLst>
      <p:ext uri="{BB962C8B-B14F-4D97-AF65-F5344CB8AC3E}">
        <p14:creationId xmlns:p14="http://schemas.microsoft.com/office/powerpoint/2010/main" val="5930879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PM 2.5  Peaks </a:t>
            </a:r>
            <a:r>
              <a:rPr lang="en-US" dirty="0" err="1" smtClean="0"/>
              <a:t>vs</a:t>
            </a:r>
            <a:r>
              <a:rPr lang="en-US" dirty="0" smtClean="0"/>
              <a:t> Number of symptoms</a:t>
            </a:r>
            <a:endParaRPr lang="en-US" dirty="0"/>
          </a:p>
        </p:txBody>
      </p:sp>
      <p:graphicFrame>
        <p:nvGraphicFramePr>
          <p:cNvPr id="5" name="Chart 4"/>
          <p:cNvGraphicFramePr/>
          <p:nvPr>
            <p:extLst>
              <p:ext uri="{D42A27DB-BD31-4B8C-83A1-F6EECF244321}">
                <p14:modId xmlns:p14="http://schemas.microsoft.com/office/powerpoint/2010/main" val="704835267"/>
              </p:ext>
            </p:extLst>
          </p:nvPr>
        </p:nvGraphicFramePr>
        <p:xfrm>
          <a:off x="685800" y="1295400"/>
          <a:ext cx="6858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4600" y="6248400"/>
            <a:ext cx="2895600" cy="400110"/>
          </a:xfrm>
          <a:prstGeom prst="rect">
            <a:avLst/>
          </a:prstGeom>
          <a:noFill/>
        </p:spPr>
        <p:txBody>
          <a:bodyPr wrap="square" rtlCol="0">
            <a:spAutoFit/>
          </a:bodyPr>
          <a:lstStyle/>
          <a:p>
            <a:r>
              <a:rPr lang="en-US" sz="2000" b="1" dirty="0" smtClean="0"/>
              <a:t>Number of symptoms</a:t>
            </a:r>
            <a:endParaRPr lang="en-US" sz="2000" b="1" dirty="0"/>
          </a:p>
        </p:txBody>
      </p:sp>
      <p:sp>
        <p:nvSpPr>
          <p:cNvPr id="7" name="TextBox 6"/>
          <p:cNvSpPr txBox="1"/>
          <p:nvPr/>
        </p:nvSpPr>
        <p:spPr>
          <a:xfrm>
            <a:off x="304800" y="2667000"/>
            <a:ext cx="381000" cy="2554545"/>
          </a:xfrm>
          <a:prstGeom prst="rect">
            <a:avLst/>
          </a:prstGeom>
          <a:noFill/>
        </p:spPr>
        <p:txBody>
          <a:bodyPr wrap="square" rtlCol="0">
            <a:spAutoFit/>
          </a:bodyPr>
          <a:lstStyle/>
          <a:p>
            <a:r>
              <a:rPr lang="en-US" sz="2000" b="1" dirty="0" smtClean="0"/>
              <a:t>PM</a:t>
            </a:r>
          </a:p>
          <a:p>
            <a:r>
              <a:rPr lang="en-US" sz="2000" b="1" dirty="0" smtClean="0"/>
              <a:t> Peaks</a:t>
            </a:r>
            <a:endParaRPr lang="en-US" sz="2000" b="1" dirty="0"/>
          </a:p>
        </p:txBody>
      </p:sp>
    </p:spTree>
    <p:extLst>
      <p:ext uri="{BB962C8B-B14F-4D97-AF65-F5344CB8AC3E}">
        <p14:creationId xmlns:p14="http://schemas.microsoft.com/office/powerpoint/2010/main" val="2902410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t>At the cellular level, responses to inhalation of a toxin are determined by </a:t>
            </a:r>
            <a:endParaRPr lang="en-US" dirty="0"/>
          </a:p>
        </p:txBody>
      </p:sp>
      <p:sp>
        <p:nvSpPr>
          <p:cNvPr id="3" name="Content Placeholder 2"/>
          <p:cNvSpPr>
            <a:spLocks noGrp="1"/>
          </p:cNvSpPr>
          <p:nvPr>
            <p:ph idx="1"/>
          </p:nvPr>
        </p:nvSpPr>
        <p:spPr>
          <a:xfrm>
            <a:off x="457200" y="2438400"/>
            <a:ext cx="8229600" cy="3687763"/>
          </a:xfrm>
        </p:spPr>
        <p:txBody>
          <a:bodyPr/>
          <a:lstStyle/>
          <a:p>
            <a:r>
              <a:rPr lang="en-US" dirty="0"/>
              <a:t>The </a:t>
            </a:r>
            <a:r>
              <a:rPr lang="en-US" dirty="0" smtClean="0"/>
              <a:t>intensity of the exposure </a:t>
            </a:r>
          </a:p>
          <a:p>
            <a:r>
              <a:rPr lang="en-US" dirty="0" smtClean="0"/>
              <a:t>The frequency of the exposure</a:t>
            </a:r>
          </a:p>
          <a:p>
            <a:r>
              <a:rPr lang="en-US" dirty="0"/>
              <a:t> </a:t>
            </a:r>
            <a:r>
              <a:rPr lang="en-US" dirty="0" smtClean="0"/>
              <a:t>The duration of the exposure</a:t>
            </a:r>
          </a:p>
          <a:p>
            <a:r>
              <a:rPr lang="en-US" dirty="0" smtClean="0"/>
              <a:t>Interaction of components of the toxic mixture</a:t>
            </a:r>
            <a:endParaRPr lang="en-US" dirty="0"/>
          </a:p>
        </p:txBody>
      </p:sp>
    </p:spTree>
    <p:extLst>
      <p:ext uri="{BB962C8B-B14F-4D97-AF65-F5344CB8AC3E}">
        <p14:creationId xmlns:p14="http://schemas.microsoft.com/office/powerpoint/2010/main" val="40568602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findings and air monitoring reports are in conflict</a:t>
            </a:r>
            <a:endParaRPr lang="en-US" dirty="0"/>
          </a:p>
        </p:txBody>
      </p:sp>
      <p:sp>
        <p:nvSpPr>
          <p:cNvPr id="4" name="Text Placeholder 3"/>
          <p:cNvSpPr>
            <a:spLocks noGrp="1"/>
          </p:cNvSpPr>
          <p:nvPr>
            <p:ph type="body" idx="1"/>
          </p:nvPr>
        </p:nvSpPr>
        <p:spPr/>
        <p:txBody>
          <a:bodyPr/>
          <a:lstStyle/>
          <a:p>
            <a:r>
              <a:rPr lang="en-US" dirty="0" smtClean="0"/>
              <a:t>Health Findings</a:t>
            </a:r>
            <a:endParaRPr lang="en-US" dirty="0"/>
          </a:p>
        </p:txBody>
      </p:sp>
      <p:sp>
        <p:nvSpPr>
          <p:cNvPr id="3" name="Content Placeholder 2"/>
          <p:cNvSpPr>
            <a:spLocks noGrp="1"/>
          </p:cNvSpPr>
          <p:nvPr>
            <p:ph sz="half" idx="2"/>
          </p:nvPr>
        </p:nvSpPr>
        <p:spPr/>
        <p:txBody>
          <a:bodyPr>
            <a:normAutofit/>
          </a:bodyPr>
          <a:lstStyle/>
          <a:p>
            <a:r>
              <a:rPr lang="en-US" b="1" dirty="0">
                <a:latin typeface="Arial"/>
                <a:cs typeface="Arial"/>
              </a:rPr>
              <a:t>Reports of acute onset </a:t>
            </a:r>
            <a:r>
              <a:rPr lang="en-US" b="1" dirty="0" smtClean="0">
                <a:latin typeface="Arial"/>
                <a:cs typeface="Arial"/>
              </a:rPr>
              <a:t>sequale in humans :</a:t>
            </a:r>
          </a:p>
          <a:p>
            <a:pPr lvl="1"/>
            <a:r>
              <a:rPr lang="en-US" b="1" dirty="0" smtClean="0">
                <a:latin typeface="Arial"/>
                <a:cs typeface="Arial"/>
              </a:rPr>
              <a:t>respiratory</a:t>
            </a:r>
            <a:r>
              <a:rPr lang="en-US" b="1" dirty="0">
                <a:latin typeface="Arial"/>
                <a:cs typeface="Arial"/>
              </a:rPr>
              <a:t>, </a:t>
            </a:r>
            <a:endParaRPr lang="en-US" b="1" dirty="0" smtClean="0">
              <a:latin typeface="Arial"/>
              <a:cs typeface="Arial"/>
            </a:endParaRPr>
          </a:p>
          <a:p>
            <a:pPr lvl="1"/>
            <a:r>
              <a:rPr lang="en-US" b="1" dirty="0" smtClean="0">
                <a:latin typeface="Arial"/>
                <a:cs typeface="Arial"/>
              </a:rPr>
              <a:t>neurologic</a:t>
            </a:r>
            <a:r>
              <a:rPr lang="en-US" b="1" dirty="0">
                <a:latin typeface="Arial"/>
                <a:cs typeface="Arial"/>
              </a:rPr>
              <a:t>, </a:t>
            </a:r>
            <a:endParaRPr lang="en-US" b="1" dirty="0" smtClean="0">
              <a:latin typeface="Arial"/>
              <a:cs typeface="Arial"/>
            </a:endParaRPr>
          </a:p>
          <a:p>
            <a:pPr lvl="1"/>
            <a:r>
              <a:rPr lang="en-US" b="1" dirty="0" smtClean="0">
                <a:latin typeface="Arial"/>
                <a:cs typeface="Arial"/>
              </a:rPr>
              <a:t>dermal</a:t>
            </a:r>
            <a:r>
              <a:rPr lang="en-US" b="1" dirty="0">
                <a:latin typeface="Arial"/>
                <a:cs typeface="Arial"/>
              </a:rPr>
              <a:t>, </a:t>
            </a:r>
            <a:endParaRPr lang="en-US" b="1" dirty="0" smtClean="0">
              <a:latin typeface="Arial"/>
              <a:cs typeface="Arial"/>
            </a:endParaRPr>
          </a:p>
          <a:p>
            <a:pPr lvl="1"/>
            <a:r>
              <a:rPr lang="en-US" b="1" dirty="0" smtClean="0">
                <a:latin typeface="Arial"/>
                <a:cs typeface="Arial"/>
              </a:rPr>
              <a:t>vascular </a:t>
            </a:r>
            <a:r>
              <a:rPr lang="en-US" b="1" dirty="0">
                <a:latin typeface="Arial"/>
                <a:cs typeface="Arial"/>
              </a:rPr>
              <a:t>bleeding, </a:t>
            </a:r>
            <a:endParaRPr lang="en-US" b="1" dirty="0" smtClean="0">
              <a:latin typeface="Arial"/>
              <a:cs typeface="Arial"/>
            </a:endParaRPr>
          </a:p>
          <a:p>
            <a:pPr lvl="1"/>
            <a:r>
              <a:rPr lang="en-US" b="1" dirty="0" smtClean="0">
                <a:latin typeface="Arial"/>
                <a:cs typeface="Arial"/>
              </a:rPr>
              <a:t>abdominal </a:t>
            </a:r>
            <a:r>
              <a:rPr lang="en-US" b="1" dirty="0">
                <a:latin typeface="Arial"/>
                <a:cs typeface="Arial"/>
              </a:rPr>
              <a:t>pain, </a:t>
            </a:r>
            <a:endParaRPr lang="en-US" b="1" dirty="0" smtClean="0">
              <a:latin typeface="Arial"/>
              <a:cs typeface="Arial"/>
            </a:endParaRPr>
          </a:p>
          <a:p>
            <a:pPr lvl="1"/>
            <a:r>
              <a:rPr lang="en-US" b="1" dirty="0" smtClean="0">
                <a:latin typeface="Arial"/>
                <a:cs typeface="Arial"/>
              </a:rPr>
              <a:t>nausea</a:t>
            </a:r>
            <a:r>
              <a:rPr lang="en-US" b="1" dirty="0">
                <a:latin typeface="Arial"/>
                <a:cs typeface="Arial"/>
              </a:rPr>
              <a:t>, and </a:t>
            </a:r>
            <a:r>
              <a:rPr lang="en-US" b="1" dirty="0" smtClean="0">
                <a:latin typeface="Arial"/>
                <a:cs typeface="Arial"/>
              </a:rPr>
              <a:t>vomiting</a:t>
            </a:r>
          </a:p>
          <a:p>
            <a:pPr>
              <a:buNone/>
            </a:pPr>
            <a:endParaRPr lang="en-US" b="1" dirty="0">
              <a:latin typeface="Times New Roman"/>
              <a:cs typeface="Times New Roman"/>
            </a:endParaRPr>
          </a:p>
        </p:txBody>
      </p:sp>
      <p:sp>
        <p:nvSpPr>
          <p:cNvPr id="5" name="Text Placeholder 4"/>
          <p:cNvSpPr>
            <a:spLocks noGrp="1"/>
          </p:cNvSpPr>
          <p:nvPr>
            <p:ph type="body" sz="quarter" idx="3"/>
          </p:nvPr>
        </p:nvSpPr>
        <p:spPr/>
        <p:txBody>
          <a:bodyPr/>
          <a:lstStyle/>
          <a:p>
            <a:r>
              <a:rPr lang="en-US" dirty="0" smtClean="0"/>
              <a:t>Monitoring Reports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b="1" dirty="0" smtClean="0">
                <a:latin typeface="Times New Roman"/>
                <a:cs typeface="Times New Roman"/>
              </a:rPr>
              <a:t> </a:t>
            </a:r>
            <a:r>
              <a:rPr lang="en-US" b="1" dirty="0" smtClean="0">
                <a:latin typeface="Arial"/>
                <a:cs typeface="Arial"/>
              </a:rPr>
              <a:t>Assurances from air monitoring data that untoward exposures are not occurring.</a:t>
            </a:r>
          </a:p>
          <a:p>
            <a:pPr lvl="1"/>
            <a:r>
              <a:rPr lang="en-US" b="1" dirty="0" smtClean="0">
                <a:latin typeface="Arial"/>
                <a:cs typeface="Arial"/>
              </a:rPr>
              <a:t>Burnet Shale Texas  </a:t>
            </a:r>
          </a:p>
          <a:p>
            <a:pPr lvl="2">
              <a:buNone/>
            </a:pPr>
            <a:r>
              <a:rPr lang="en-US" b="1" dirty="0" smtClean="0">
                <a:latin typeface="Arial"/>
                <a:cs typeface="Arial"/>
              </a:rPr>
              <a:t>(Bunch et al- 2013)</a:t>
            </a:r>
          </a:p>
          <a:p>
            <a:pPr lvl="1"/>
            <a:r>
              <a:rPr lang="en-US" b="1" dirty="0" smtClean="0">
                <a:latin typeface="Arial"/>
                <a:cs typeface="Arial"/>
              </a:rPr>
              <a:t>Marcellus Shale  Ambient Air sampling  </a:t>
            </a:r>
          </a:p>
          <a:p>
            <a:pPr lvl="1">
              <a:buNone/>
            </a:pPr>
            <a:r>
              <a:rPr lang="en-US" b="1" dirty="0" smtClean="0">
                <a:latin typeface="Arial"/>
                <a:cs typeface="Arial"/>
              </a:rPr>
              <a:t>		( Pennsylvania DEP 2010)</a:t>
            </a:r>
          </a:p>
          <a:p>
            <a:pPr lvl="1"/>
            <a:r>
              <a:rPr lang="en-US" b="1" dirty="0" smtClean="0">
                <a:latin typeface="Arial"/>
                <a:cs typeface="Arial"/>
              </a:rPr>
              <a:t> City of Fort Worth gas Air Quality Study </a:t>
            </a:r>
          </a:p>
          <a:p>
            <a:pPr lvl="1">
              <a:buNone/>
            </a:pPr>
            <a:r>
              <a:rPr lang="en-US" b="1" dirty="0">
                <a:latin typeface="Arial"/>
                <a:cs typeface="Arial"/>
              </a:rPr>
              <a:t>	</a:t>
            </a:r>
            <a:r>
              <a:rPr lang="en-US" b="1" dirty="0" smtClean="0">
                <a:latin typeface="Arial"/>
                <a:cs typeface="Arial"/>
              </a:rPr>
              <a:t>		( ERG  2011)</a:t>
            </a:r>
          </a:p>
          <a:p>
            <a:endParaRPr lang="en-US" dirty="0"/>
          </a:p>
        </p:txBody>
      </p:sp>
    </p:spTree>
    <p:extLst>
      <p:ext uri="{BB962C8B-B14F-4D97-AF65-F5344CB8AC3E}">
        <p14:creationId xmlns:p14="http://schemas.microsoft.com/office/powerpoint/2010/main" val="564222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noAutofit/>
          </a:bodyPr>
          <a:lstStyle/>
          <a:p>
            <a:r>
              <a:rPr lang="en-US" sz="2000" b="1" i="1" u="sng" dirty="0"/>
              <a:t>Human exposure timeline with UNGD activities and human health risk </a:t>
            </a:r>
            <a:r>
              <a:rPr lang="en-US" sz="2000" dirty="0"/>
              <a:t/>
            </a:r>
            <a:br>
              <a:rPr lang="en-US" sz="2000" dirty="0"/>
            </a:br>
            <a:r>
              <a:rPr lang="en-US" sz="2000" i="1" u="sng" dirty="0"/>
              <a:t> ( 0 is none and 10 is certain)</a:t>
            </a:r>
            <a:r>
              <a:rPr lang="en-US" sz="2000" dirty="0"/>
              <a:t> </a:t>
            </a:r>
          </a:p>
        </p:txBody>
      </p:sp>
      <p:sp>
        <p:nvSpPr>
          <p:cNvPr id="3" name="Content Placeholder 2"/>
          <p:cNvSpPr>
            <a:spLocks noGrp="1"/>
          </p:cNvSpPr>
          <p:nvPr>
            <p:ph idx="1"/>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92608616"/>
              </p:ext>
            </p:extLst>
          </p:nvPr>
        </p:nvGraphicFramePr>
        <p:xfrm>
          <a:off x="0" y="1314840"/>
          <a:ext cx="9144000" cy="5192713"/>
        </p:xfrm>
        <a:graphic>
          <a:graphicData uri="http://schemas.openxmlformats.org/presentationml/2006/ole">
            <mc:AlternateContent xmlns:mc="http://schemas.openxmlformats.org/markup-compatibility/2006">
              <mc:Choice xmlns:v="urn:schemas-microsoft-com:vml" Requires="v">
                <p:oleObj spid="_x0000_s11279" name="Document" r:id="rId4" imgW="9956800" imgH="4914900" progId="Word.Document.12">
                  <p:embed/>
                </p:oleObj>
              </mc:Choice>
              <mc:Fallback>
                <p:oleObj name="Document" r:id="rId4" imgW="9956800" imgH="4914900" progId="Word.Document.12">
                  <p:embed/>
                  <p:pic>
                    <p:nvPicPr>
                      <p:cNvPr id="0" name=""/>
                      <p:cNvPicPr/>
                      <p:nvPr/>
                    </p:nvPicPr>
                    <p:blipFill>
                      <a:blip r:embed="rId5"/>
                      <a:stretch>
                        <a:fillRect/>
                      </a:stretch>
                    </p:blipFill>
                    <p:spPr>
                      <a:xfrm>
                        <a:off x="0" y="1314840"/>
                        <a:ext cx="9144000" cy="5192713"/>
                      </a:xfrm>
                      <a:prstGeom prst="rect">
                        <a:avLst/>
                      </a:prstGeom>
                    </p:spPr>
                  </p:pic>
                </p:oleObj>
              </mc:Fallback>
            </mc:AlternateContent>
          </a:graphicData>
        </a:graphic>
      </p:graphicFrame>
    </p:spTree>
    <p:extLst>
      <p:ext uri="{BB962C8B-B14F-4D97-AF65-F5344CB8AC3E}">
        <p14:creationId xmlns:p14="http://schemas.microsoft.com/office/powerpoint/2010/main" val="21937471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be looked at next?</a:t>
            </a:r>
            <a:endParaRPr lang="en-US" dirty="0"/>
          </a:p>
        </p:txBody>
      </p:sp>
      <p:sp>
        <p:nvSpPr>
          <p:cNvPr id="3" name="Content Placeholder 2"/>
          <p:cNvSpPr>
            <a:spLocks noGrp="1"/>
          </p:cNvSpPr>
          <p:nvPr>
            <p:ph idx="1"/>
          </p:nvPr>
        </p:nvSpPr>
        <p:spPr/>
        <p:txBody>
          <a:bodyPr>
            <a:normAutofit fontScale="40000" lnSpcReduction="20000"/>
          </a:bodyPr>
          <a:lstStyle/>
          <a:p>
            <a:pPr marL="514350" indent="-514350">
              <a:buFont typeface="+mj-lt"/>
              <a:buAutoNum type="arabicPeriod"/>
            </a:pPr>
            <a:r>
              <a:rPr lang="en-US" sz="4200" b="1" dirty="0" smtClean="0">
                <a:latin typeface="Arial"/>
                <a:cs typeface="Arial"/>
              </a:rPr>
              <a:t>Start with </a:t>
            </a:r>
            <a:r>
              <a:rPr lang="en-US" sz="4200" b="1" dirty="0" err="1" smtClean="0">
                <a:latin typeface="Arial"/>
                <a:cs typeface="Arial"/>
              </a:rPr>
              <a:t>Steinzor</a:t>
            </a:r>
            <a:r>
              <a:rPr lang="en-US" sz="4200" b="1" dirty="0" smtClean="0">
                <a:latin typeface="Arial"/>
                <a:cs typeface="Arial"/>
              </a:rPr>
              <a:t>, </a:t>
            </a:r>
            <a:r>
              <a:rPr lang="en-US" sz="4200" b="1" dirty="0" err="1" smtClean="0">
                <a:latin typeface="Arial"/>
                <a:cs typeface="Arial"/>
              </a:rPr>
              <a:t>Subra</a:t>
            </a:r>
            <a:r>
              <a:rPr lang="en-US" sz="4200" b="1" dirty="0" smtClean="0">
                <a:latin typeface="Arial"/>
                <a:cs typeface="Arial"/>
              </a:rPr>
              <a:t> and </a:t>
            </a:r>
            <a:r>
              <a:rPr lang="en-US" sz="4200" b="1" dirty="0" err="1" smtClean="0">
                <a:latin typeface="Arial"/>
                <a:cs typeface="Arial"/>
              </a:rPr>
              <a:t>Sumi</a:t>
            </a:r>
            <a:r>
              <a:rPr lang="en-US" sz="4200" b="1" dirty="0" smtClean="0">
                <a:latin typeface="Arial"/>
                <a:cs typeface="Arial"/>
              </a:rPr>
              <a:t> (2013) “New Solutions” </a:t>
            </a:r>
          </a:p>
          <a:p>
            <a:pPr marL="971550" lvl="1" indent="-514350">
              <a:buFont typeface="+mj-lt"/>
              <a:buAutoNum type="alphaLcPeriod"/>
            </a:pPr>
            <a:r>
              <a:rPr lang="en-US" sz="4200" b="1" dirty="0" smtClean="0">
                <a:latin typeface="Arial"/>
                <a:cs typeface="Arial"/>
              </a:rPr>
              <a:t>Look at pattern of health effects</a:t>
            </a:r>
          </a:p>
          <a:p>
            <a:pPr marL="971550" lvl="1" indent="-514350">
              <a:buFont typeface="+mj-lt"/>
              <a:buAutoNum type="alphaLcPeriod"/>
            </a:pPr>
            <a:r>
              <a:rPr lang="en-US" sz="4200" b="1" dirty="0" smtClean="0">
                <a:latin typeface="Arial"/>
                <a:cs typeface="Arial"/>
              </a:rPr>
              <a:t>Look at the exposure findings</a:t>
            </a:r>
          </a:p>
          <a:p>
            <a:pPr marL="971550" lvl="1" indent="-514350">
              <a:buFont typeface="+mj-lt"/>
              <a:buAutoNum type="alphaLcPeriod"/>
            </a:pPr>
            <a:r>
              <a:rPr lang="en-US" sz="4200" b="1" dirty="0" smtClean="0">
                <a:latin typeface="Arial"/>
                <a:cs typeface="Arial"/>
              </a:rPr>
              <a:t>Compare to other studies and </a:t>
            </a:r>
            <a:r>
              <a:rPr lang="en-US" sz="4200" b="1" dirty="0" smtClean="0">
                <a:latin typeface="Arial"/>
                <a:cs typeface="Arial"/>
              </a:rPr>
              <a:t>reports</a:t>
            </a:r>
          </a:p>
          <a:p>
            <a:pPr marL="457200" lvl="1" indent="0">
              <a:buNone/>
            </a:pPr>
            <a:endParaRPr lang="en-US" sz="4200" b="1" dirty="0" smtClean="0">
              <a:latin typeface="Arial"/>
              <a:cs typeface="Arial"/>
            </a:endParaRPr>
          </a:p>
          <a:p>
            <a:pPr marL="514350" indent="-514350">
              <a:buFont typeface="+mj-lt"/>
              <a:buAutoNum type="arabicPeriod"/>
            </a:pPr>
            <a:r>
              <a:rPr lang="en-US" sz="4200" b="1" dirty="0" smtClean="0">
                <a:latin typeface="Arial"/>
                <a:cs typeface="Arial"/>
              </a:rPr>
              <a:t>The impact of the Non Disclosure Agreements</a:t>
            </a:r>
          </a:p>
          <a:p>
            <a:pPr marL="514350" indent="-514350">
              <a:buFont typeface="+mj-lt"/>
              <a:buAutoNum type="arabicPeriod"/>
            </a:pPr>
            <a:r>
              <a:rPr lang="en-US" sz="4200" b="1" dirty="0" smtClean="0">
                <a:latin typeface="Arial"/>
                <a:cs typeface="Arial"/>
              </a:rPr>
              <a:t>The capacity of the county Health Districts to respond to personal outbreak reports</a:t>
            </a:r>
          </a:p>
          <a:p>
            <a:pPr marL="514350" indent="-514350">
              <a:buFont typeface="+mj-lt"/>
              <a:buAutoNum type="arabicPeriod"/>
            </a:pPr>
            <a:r>
              <a:rPr lang="en-US" sz="4200" b="1" dirty="0" smtClean="0">
                <a:latin typeface="Arial"/>
                <a:cs typeface="Arial"/>
              </a:rPr>
              <a:t>Proximity to schools, hospitals etc.</a:t>
            </a:r>
          </a:p>
          <a:p>
            <a:pPr marL="514350" indent="-514350">
              <a:buFont typeface="+mj-lt"/>
              <a:buAutoNum type="arabicPeriod"/>
            </a:pPr>
            <a:r>
              <a:rPr lang="en-US" sz="4200" b="1" dirty="0" smtClean="0">
                <a:latin typeface="Arial"/>
                <a:cs typeface="Arial"/>
              </a:rPr>
              <a:t>Housing options for the poor.</a:t>
            </a:r>
          </a:p>
          <a:p>
            <a:pPr marL="514350" indent="-514350">
              <a:buFont typeface="+mj-lt"/>
              <a:buAutoNum type="arabicPeriod"/>
            </a:pPr>
            <a:r>
              <a:rPr lang="en-US" sz="4200" b="1" dirty="0" smtClean="0">
                <a:latin typeface="Arial"/>
                <a:cs typeface="Arial"/>
              </a:rPr>
              <a:t>Training of medical </a:t>
            </a:r>
            <a:r>
              <a:rPr lang="en-US" sz="4200" b="1" dirty="0" smtClean="0">
                <a:latin typeface="Arial"/>
                <a:cs typeface="Arial"/>
              </a:rPr>
              <a:t>providers</a:t>
            </a:r>
          </a:p>
          <a:p>
            <a:pPr marL="0" indent="0">
              <a:buNone/>
            </a:pPr>
            <a:endParaRPr lang="en-US" sz="4200" b="1" dirty="0" smtClean="0">
              <a:latin typeface="Arial"/>
              <a:cs typeface="Arial"/>
            </a:endParaRPr>
          </a:p>
          <a:p>
            <a:pPr marL="514350" indent="-514350">
              <a:buFont typeface="+mj-lt"/>
              <a:buAutoNum type="arabicPeriod"/>
            </a:pPr>
            <a:r>
              <a:rPr lang="en-US" sz="4200" b="1" dirty="0" smtClean="0">
                <a:latin typeface="Arial"/>
                <a:cs typeface="Arial"/>
              </a:rPr>
              <a:t>Can there be disclosure when there are multiple sub contractors? </a:t>
            </a:r>
          </a:p>
          <a:p>
            <a:pPr marL="514350" indent="-514350">
              <a:buFont typeface="+mj-lt"/>
              <a:buAutoNum type="arabicPeriod"/>
            </a:pPr>
            <a:r>
              <a:rPr lang="en-US" sz="4200" b="1" dirty="0" smtClean="0">
                <a:latin typeface="Arial"/>
                <a:cs typeface="Arial"/>
              </a:rPr>
              <a:t>Air emissions. Illustrates the scope the limitations</a:t>
            </a:r>
          </a:p>
          <a:p>
            <a:pPr marL="514350" indent="-514350">
              <a:buFont typeface="+mj-lt"/>
              <a:buAutoNum type="arabicPeriod"/>
            </a:pPr>
            <a:r>
              <a:rPr lang="en-US" sz="4200" b="1" dirty="0" smtClean="0">
                <a:latin typeface="Arial"/>
                <a:cs typeface="Arial"/>
              </a:rPr>
              <a:t>Drinking water threat cannot be addressed using present methodology.</a:t>
            </a:r>
          </a:p>
          <a:p>
            <a:pPr marL="514350" indent="-514350">
              <a:buFont typeface="+mj-lt"/>
              <a:buAutoNum type="arabicPeriod"/>
            </a:pPr>
            <a:r>
              <a:rPr lang="en-US" sz="4200" b="1" dirty="0" smtClean="0">
                <a:latin typeface="Arial"/>
                <a:cs typeface="Arial"/>
              </a:rPr>
              <a:t>Social disruption goes beyond the traffic impacts  and set back distances</a:t>
            </a:r>
          </a:p>
          <a:p>
            <a:pPr marL="514350" indent="-514350">
              <a:buFont typeface="+mj-lt"/>
              <a:buAutoNum type="arabicPeriod"/>
            </a:pPr>
            <a:endParaRPr lang="en-US" sz="4200" b="1" dirty="0" smtClean="0">
              <a:latin typeface="Arial"/>
              <a:cs typeface="Arial"/>
            </a:endParaRPr>
          </a:p>
          <a:p>
            <a:pPr marL="514350" indent="-514350">
              <a:buFont typeface="+mj-lt"/>
              <a:buAutoNum type="arabicPeriod"/>
            </a:pPr>
            <a:endParaRPr lang="en-US" dirty="0" smtClean="0"/>
          </a:p>
          <a:p>
            <a:endParaRPr lang="en-US" dirty="0" smtClean="0"/>
          </a:p>
          <a:p>
            <a:pPr lvl="1"/>
            <a:endParaRPr lang="en-US" dirty="0"/>
          </a:p>
        </p:txBody>
      </p:sp>
    </p:spTree>
    <p:extLst>
      <p:ext uri="{BB962C8B-B14F-4D97-AF65-F5344CB8AC3E}">
        <p14:creationId xmlns:p14="http://schemas.microsoft.com/office/powerpoint/2010/main" val="12437097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
        <p:nvSpPr>
          <p:cNvPr id="10" name="Content Placeholder 2"/>
          <p:cNvSpPr txBox="1">
            <a:spLocks/>
          </p:cNvSpPr>
          <p:nvPr/>
        </p:nvSpPr>
        <p:spPr>
          <a:xfrm>
            <a:off x="919100" y="1879600"/>
            <a:ext cx="7494842" cy="437051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r>
              <a:rPr lang="en-US" sz="3600" b="1" dirty="0" smtClean="0">
                <a:latin typeface="Calibri"/>
                <a:cs typeface="Calibri"/>
              </a:rPr>
              <a:t>Our mission is to respond to individuals’ and communities’ need for access to accurate, timely and trusted public health information and health services associated with natural gas extraction.</a:t>
            </a:r>
          </a:p>
        </p:txBody>
      </p:sp>
      <p:sp>
        <p:nvSpPr>
          <p:cNvPr id="2" name="Title 1"/>
          <p:cNvSpPr>
            <a:spLocks noGrp="1"/>
          </p:cNvSpPr>
          <p:nvPr>
            <p:ph type="title"/>
          </p:nvPr>
        </p:nvSpPr>
        <p:spPr>
          <a:xfrm>
            <a:off x="457200" y="274637"/>
            <a:ext cx="8229600" cy="1457099"/>
          </a:xfrm>
        </p:spPr>
        <p:txBody>
          <a:bodyPr>
            <a:noAutofit/>
          </a:bodyPr>
          <a:lstStyle/>
          <a:p>
            <a:r>
              <a:rPr lang="en-US" dirty="0" smtClean="0"/>
              <a:t>Southwest Pennsylvania Environmental Health </a:t>
            </a:r>
            <a:r>
              <a:rPr lang="en-US" dirty="0"/>
              <a:t>P</a:t>
            </a:r>
            <a:r>
              <a:rPr lang="en-US" dirty="0" smtClean="0"/>
              <a:t>roject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321773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81734968"/>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14360"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43462269"/>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14361" name="Document" r:id="rId6" imgW="5814720" imgH="1362240" progId="Word.Document.12">
                  <p:embed/>
                </p:oleObj>
              </mc:Choice>
              <mc:Fallback>
                <p:oleObj name="Document" r:id="rId6"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
        <p:nvSpPr>
          <p:cNvPr id="2" name="Title 1"/>
          <p:cNvSpPr>
            <a:spLocks noGrp="1"/>
          </p:cNvSpPr>
          <p:nvPr>
            <p:ph type="title"/>
          </p:nvPr>
        </p:nvSpPr>
        <p:spPr>
          <a:xfrm>
            <a:off x="1043490" y="838200"/>
            <a:ext cx="7024744" cy="1143000"/>
          </a:xfrm>
        </p:spPr>
        <p:txBody>
          <a:bodyPr>
            <a:normAutofit fontScale="90000"/>
          </a:bodyPr>
          <a:lstStyle/>
          <a:p>
            <a:pPr algn="ctr"/>
            <a:r>
              <a:rPr lang="en-US" dirty="0"/>
              <a:t>The Southwest </a:t>
            </a:r>
            <a:r>
              <a:rPr lang="en-US" dirty="0" smtClean="0"/>
              <a:t>Pennsylvania Environmental </a:t>
            </a:r>
            <a:r>
              <a:rPr lang="en-US" dirty="0"/>
              <a:t>Health Project</a:t>
            </a:r>
          </a:p>
        </p:txBody>
      </p:sp>
      <p:sp>
        <p:nvSpPr>
          <p:cNvPr id="3" name="Text Placeholder 2"/>
          <p:cNvSpPr>
            <a:spLocks noGrp="1"/>
          </p:cNvSpPr>
          <p:nvPr>
            <p:ph type="body" idx="1"/>
          </p:nvPr>
        </p:nvSpPr>
        <p:spPr>
          <a:xfrm>
            <a:off x="533400" y="2300329"/>
            <a:ext cx="3935859" cy="639762"/>
          </a:xfrm>
        </p:spPr>
        <p:txBody>
          <a:bodyPr>
            <a:normAutofit/>
          </a:bodyPr>
          <a:lstStyle/>
          <a:p>
            <a:pPr algn="ctr"/>
            <a:r>
              <a:rPr lang="en-US" sz="2000" dirty="0" smtClean="0">
                <a:latin typeface="Times New Roman"/>
                <a:cs typeface="Times New Roman"/>
              </a:rPr>
              <a:t>Health Evaluations and Support</a:t>
            </a:r>
          </a:p>
          <a:p>
            <a:pPr algn="ctr"/>
            <a:endParaRPr lang="en-US" sz="2000" dirty="0">
              <a:latin typeface="Times New Roman"/>
              <a:cs typeface="Times New Roman"/>
            </a:endParaRPr>
          </a:p>
        </p:txBody>
      </p:sp>
      <p:sp>
        <p:nvSpPr>
          <p:cNvPr id="7" name="Content Placeholder 6"/>
          <p:cNvSpPr>
            <a:spLocks noGrp="1"/>
          </p:cNvSpPr>
          <p:nvPr>
            <p:ph sz="half" idx="2"/>
          </p:nvPr>
        </p:nvSpPr>
        <p:spPr>
          <a:xfrm>
            <a:off x="1041721" y="3276600"/>
            <a:ext cx="3419856" cy="2835797"/>
          </a:xfrm>
        </p:spPr>
        <p:txBody>
          <a:bodyPr>
            <a:normAutofit/>
          </a:bodyPr>
          <a:lstStyle/>
          <a:p>
            <a:r>
              <a:rPr lang="en-US" sz="2000" b="1" dirty="0">
                <a:latin typeface="Arial"/>
                <a:cs typeface="Arial"/>
              </a:rPr>
              <a:t>Nurse Practitioner</a:t>
            </a:r>
          </a:p>
          <a:p>
            <a:r>
              <a:rPr lang="en-US" sz="2000" b="1" dirty="0">
                <a:latin typeface="Arial"/>
                <a:cs typeface="Arial"/>
              </a:rPr>
              <a:t>Health exams</a:t>
            </a:r>
          </a:p>
          <a:p>
            <a:r>
              <a:rPr lang="en-US" sz="2000" b="1" dirty="0">
                <a:latin typeface="Arial"/>
                <a:cs typeface="Arial"/>
              </a:rPr>
              <a:t>Consultations</a:t>
            </a:r>
          </a:p>
          <a:p>
            <a:r>
              <a:rPr lang="en-US" sz="2000" b="1" dirty="0">
                <a:latin typeface="Arial"/>
                <a:cs typeface="Arial"/>
              </a:rPr>
              <a:t>Referrals for health services</a:t>
            </a:r>
          </a:p>
          <a:p>
            <a:r>
              <a:rPr lang="en-US" sz="2000" b="1" dirty="0">
                <a:latin typeface="Arial"/>
                <a:cs typeface="Arial"/>
              </a:rPr>
              <a:t>Health Provider education</a:t>
            </a:r>
          </a:p>
          <a:p>
            <a:r>
              <a:rPr lang="en-US" sz="2000" b="1" dirty="0">
                <a:latin typeface="Arial"/>
                <a:cs typeface="Arial"/>
              </a:rPr>
              <a:t>Clinical toxicity profiles</a:t>
            </a:r>
          </a:p>
          <a:p>
            <a:endParaRPr lang="en-US" sz="2000" dirty="0">
              <a:latin typeface="Arial"/>
              <a:cs typeface="Arial"/>
            </a:endParaRPr>
          </a:p>
        </p:txBody>
      </p:sp>
      <p:sp>
        <p:nvSpPr>
          <p:cNvPr id="8" name="Text Placeholder 7"/>
          <p:cNvSpPr>
            <a:spLocks noGrp="1"/>
          </p:cNvSpPr>
          <p:nvPr>
            <p:ph type="body" sz="quarter" idx="3"/>
          </p:nvPr>
        </p:nvSpPr>
        <p:spPr>
          <a:xfrm>
            <a:off x="4645153" y="2316010"/>
            <a:ext cx="3965448" cy="639762"/>
          </a:xfrm>
        </p:spPr>
        <p:txBody>
          <a:bodyPr>
            <a:noAutofit/>
          </a:bodyPr>
          <a:lstStyle/>
          <a:p>
            <a:pPr algn="ctr"/>
            <a:r>
              <a:rPr lang="en-US" sz="2000" dirty="0" smtClean="0">
                <a:latin typeface="Times New Roman"/>
                <a:cs typeface="Times New Roman"/>
              </a:rPr>
              <a:t>Accurate, Trusted and Timely </a:t>
            </a:r>
          </a:p>
          <a:p>
            <a:pPr algn="ctr"/>
            <a:r>
              <a:rPr lang="en-US" sz="2000" dirty="0" smtClean="0">
                <a:latin typeface="Times New Roman"/>
                <a:cs typeface="Times New Roman"/>
              </a:rPr>
              <a:t>Public Health Information</a:t>
            </a:r>
            <a:endParaRPr lang="en-US" sz="2000" dirty="0">
              <a:latin typeface="Times New Roman"/>
              <a:cs typeface="Times New Roman"/>
            </a:endParaRPr>
          </a:p>
        </p:txBody>
      </p:sp>
      <p:sp>
        <p:nvSpPr>
          <p:cNvPr id="9" name="Content Placeholder 8"/>
          <p:cNvSpPr>
            <a:spLocks noGrp="1"/>
          </p:cNvSpPr>
          <p:nvPr>
            <p:ph sz="quarter" idx="4"/>
          </p:nvPr>
        </p:nvSpPr>
        <p:spPr>
          <a:xfrm>
            <a:off x="4645152" y="3276600"/>
            <a:ext cx="3419856" cy="2835797"/>
          </a:xfrm>
        </p:spPr>
        <p:txBody>
          <a:bodyPr>
            <a:normAutofit fontScale="77500" lnSpcReduction="20000"/>
          </a:bodyPr>
          <a:lstStyle/>
          <a:p>
            <a:r>
              <a:rPr lang="en-US" b="1" dirty="0">
                <a:latin typeface="Arial"/>
                <a:cs typeface="Arial"/>
              </a:rPr>
              <a:t>Identification of exposure pathways</a:t>
            </a:r>
          </a:p>
          <a:p>
            <a:r>
              <a:rPr lang="en-US" b="1" dirty="0">
                <a:latin typeface="Arial"/>
                <a:cs typeface="Arial"/>
              </a:rPr>
              <a:t>Measurement tools</a:t>
            </a:r>
          </a:p>
          <a:p>
            <a:r>
              <a:rPr lang="en-US" b="1" dirty="0">
                <a:latin typeface="Arial"/>
                <a:cs typeface="Arial"/>
              </a:rPr>
              <a:t>Consultation of water reports</a:t>
            </a:r>
          </a:p>
          <a:p>
            <a:r>
              <a:rPr lang="en-US" b="1" dirty="0">
                <a:latin typeface="Arial"/>
                <a:cs typeface="Arial"/>
              </a:rPr>
              <a:t>Assessment of air exposures</a:t>
            </a:r>
          </a:p>
          <a:p>
            <a:r>
              <a:rPr lang="en-US" b="1" dirty="0">
                <a:latin typeface="Arial"/>
                <a:cs typeface="Arial"/>
              </a:rPr>
              <a:t>Evaluation of health risks</a:t>
            </a:r>
          </a:p>
          <a:p>
            <a:r>
              <a:rPr lang="en-US" b="1" dirty="0">
                <a:latin typeface="Arial"/>
                <a:cs typeface="Arial"/>
              </a:rPr>
              <a:t>Information assessment</a:t>
            </a:r>
          </a:p>
        </p:txBody>
      </p:sp>
    </p:spTree>
    <p:extLst>
      <p:ext uri="{BB962C8B-B14F-4D97-AF65-F5344CB8AC3E}">
        <p14:creationId xmlns:p14="http://schemas.microsoft.com/office/powerpoint/2010/main" val="35229633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Help individuals at risk</a:t>
            </a:r>
            <a:endParaRPr lang="en-US" b="1" dirty="0">
              <a:latin typeface="Times New Roman"/>
              <a:cs typeface="Times New Roman"/>
            </a:endParaRPr>
          </a:p>
        </p:txBody>
      </p:sp>
      <p:sp>
        <p:nvSpPr>
          <p:cNvPr id="3" name="Content Placeholder 2"/>
          <p:cNvSpPr>
            <a:spLocks noGrp="1"/>
          </p:cNvSpPr>
          <p:nvPr>
            <p:ph idx="1"/>
          </p:nvPr>
        </p:nvSpPr>
        <p:spPr/>
        <p:txBody>
          <a:bodyPr>
            <a:normAutofit fontScale="70000" lnSpcReduction="20000"/>
          </a:bodyPr>
          <a:lstStyle/>
          <a:p>
            <a:r>
              <a:rPr lang="en-US" b="1" dirty="0" smtClean="0">
                <a:latin typeface="Arial"/>
                <a:cs typeface="Arial"/>
              </a:rPr>
              <a:t>Real time air and water monitors.</a:t>
            </a:r>
          </a:p>
          <a:p>
            <a:r>
              <a:rPr lang="en-US" b="1" dirty="0" smtClean="0">
                <a:latin typeface="Arial"/>
                <a:cs typeface="Arial"/>
              </a:rPr>
              <a:t>Devices to remove particulate and gases from home air.</a:t>
            </a:r>
          </a:p>
          <a:p>
            <a:r>
              <a:rPr lang="en-US" b="1" dirty="0" smtClean="0">
                <a:latin typeface="Arial"/>
                <a:cs typeface="Arial"/>
              </a:rPr>
              <a:t>Provide an air model to determine periods of high risk.</a:t>
            </a:r>
          </a:p>
          <a:p>
            <a:r>
              <a:rPr lang="en-US" b="1" dirty="0" smtClean="0">
                <a:latin typeface="Arial"/>
                <a:cs typeface="Arial"/>
              </a:rPr>
              <a:t>Management guidance for cleaning homes.</a:t>
            </a:r>
          </a:p>
          <a:p>
            <a:r>
              <a:rPr lang="en-US" b="1" dirty="0" smtClean="0">
                <a:latin typeface="Arial"/>
                <a:cs typeface="Arial"/>
              </a:rPr>
              <a:t>Warning signs of health effects.</a:t>
            </a:r>
          </a:p>
          <a:p>
            <a:r>
              <a:rPr lang="en-US" b="1" dirty="0" smtClean="0">
                <a:latin typeface="Arial"/>
                <a:cs typeface="Arial"/>
              </a:rPr>
              <a:t>Worry and anxiety support systems.</a:t>
            </a:r>
          </a:p>
          <a:p>
            <a:r>
              <a:rPr lang="en-US" b="1" dirty="0" smtClean="0">
                <a:latin typeface="Arial"/>
                <a:cs typeface="Arial"/>
              </a:rPr>
              <a:t>Access to immediate safe locations. </a:t>
            </a:r>
          </a:p>
          <a:p>
            <a:r>
              <a:rPr lang="en-US" b="1" dirty="0" smtClean="0">
                <a:latin typeface="Arial"/>
                <a:cs typeface="Arial"/>
              </a:rPr>
              <a:t>Need to know conditions the make them susceptible to injury.</a:t>
            </a:r>
          </a:p>
          <a:p>
            <a:r>
              <a:rPr lang="en-US" b="1" dirty="0" smtClean="0">
                <a:latin typeface="Arial"/>
                <a:cs typeface="Arial"/>
              </a:rPr>
              <a:t>Clear understanding of the limitations of government to assist them. </a:t>
            </a:r>
          </a:p>
          <a:p>
            <a:endParaRPr lang="en-US" dirty="0">
              <a:latin typeface="Arial"/>
              <a:cs typeface="Arial"/>
            </a:endParaRPr>
          </a:p>
        </p:txBody>
      </p:sp>
    </p:spTree>
    <p:extLst>
      <p:ext uri="{BB962C8B-B14F-4D97-AF65-F5344CB8AC3E}">
        <p14:creationId xmlns:p14="http://schemas.microsoft.com/office/powerpoint/2010/main" val="7974615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26263382"/>
              </p:ext>
            </p:extLst>
          </p:nvPr>
        </p:nvGraphicFramePr>
        <p:xfrm>
          <a:off x="464648" y="383425"/>
          <a:ext cx="7353627" cy="5810139"/>
        </p:xfrm>
        <a:graphic>
          <a:graphicData uri="http://schemas.openxmlformats.org/presentationml/2006/ole">
            <mc:AlternateContent xmlns:mc="http://schemas.openxmlformats.org/markup-compatibility/2006">
              <mc:Choice xmlns:v="urn:schemas-microsoft-com:vml" Requires="v">
                <p:oleObj spid="_x0000_s12300" name="Document" r:id="rId3" imgW="5943600" imgH="4000500" progId="Word.Document.12">
                  <p:embed/>
                </p:oleObj>
              </mc:Choice>
              <mc:Fallback>
                <p:oleObj name="Document" r:id="rId3" imgW="5943600" imgH="4000500" progId="Word.Document.12">
                  <p:embed/>
                  <p:pic>
                    <p:nvPicPr>
                      <p:cNvPr id="0" name=""/>
                      <p:cNvPicPr/>
                      <p:nvPr/>
                    </p:nvPicPr>
                    <p:blipFill>
                      <a:blip r:embed="rId4"/>
                      <a:stretch>
                        <a:fillRect/>
                      </a:stretch>
                    </p:blipFill>
                    <p:spPr>
                      <a:xfrm>
                        <a:off x="464648" y="383425"/>
                        <a:ext cx="7353627" cy="5810139"/>
                      </a:xfrm>
                      <a:prstGeom prst="rect">
                        <a:avLst/>
                      </a:prstGeom>
                    </p:spPr>
                  </p:pic>
                </p:oleObj>
              </mc:Fallback>
            </mc:AlternateContent>
          </a:graphicData>
        </a:graphic>
      </p:graphicFrame>
    </p:spTree>
    <p:extLst>
      <p:ext uri="{BB962C8B-B14F-4D97-AF65-F5344CB8AC3E}">
        <p14:creationId xmlns:p14="http://schemas.microsoft.com/office/powerpoint/2010/main" val="20036172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b="1" dirty="0">
                <a:latin typeface="Cambria" panose="02040503050406030204" pitchFamily="18" charset="0"/>
              </a:rPr>
              <a:t>How to </a:t>
            </a:r>
            <a:r>
              <a:rPr lang="en-US" sz="2400" b="1" dirty="0" smtClean="0">
                <a:latin typeface="Cambria" panose="02040503050406030204" pitchFamily="18" charset="0"/>
              </a:rPr>
              <a:t>protect against health impacts from </a:t>
            </a:r>
            <a:r>
              <a:rPr lang="en-US" sz="2400" b="1" dirty="0">
                <a:latin typeface="Cambria" panose="02040503050406030204" pitchFamily="18" charset="0"/>
              </a:rPr>
              <a:t>unconventional natural gas </a:t>
            </a:r>
            <a:r>
              <a:rPr lang="en-US" sz="2400" b="1" dirty="0" smtClean="0">
                <a:latin typeface="Cambria" panose="02040503050406030204" pitchFamily="18" charset="0"/>
              </a:rPr>
              <a:t>development </a:t>
            </a:r>
            <a:r>
              <a:rPr lang="en-US" sz="2400" b="1" dirty="0">
                <a:latin typeface="Cambria" panose="02040503050406030204" pitchFamily="18" charset="0"/>
              </a:rPr>
              <a:t>(UNGD</a:t>
            </a:r>
            <a:r>
              <a:rPr lang="en-US" sz="2400" b="1" dirty="0" smtClean="0">
                <a:latin typeface="Cambria" panose="02040503050406030204" pitchFamily="18" charset="0"/>
              </a:rPr>
              <a:t>)</a:t>
            </a:r>
            <a:endParaRPr lang="en-US" sz="2400" b="1" dirty="0">
              <a:latin typeface="Cambria" panose="02040503050406030204" pitchFamily="18" charset="0"/>
            </a:endParaRPr>
          </a:p>
        </p:txBody>
      </p:sp>
      <p:sp>
        <p:nvSpPr>
          <p:cNvPr id="3" name="Content Placeholder 2"/>
          <p:cNvSpPr>
            <a:spLocks noGrp="1"/>
          </p:cNvSpPr>
          <p:nvPr>
            <p:ph sz="half" idx="1"/>
          </p:nvPr>
        </p:nvSpPr>
        <p:spPr>
          <a:xfrm>
            <a:off x="228600" y="1295400"/>
            <a:ext cx="2781300" cy="4267201"/>
          </a:xfrm>
        </p:spPr>
        <p:txBody>
          <a:bodyPr>
            <a:normAutofit fontScale="40000" lnSpcReduction="20000"/>
          </a:bodyPr>
          <a:lstStyle/>
          <a:p>
            <a:pPr marL="0" indent="0" algn="ctr">
              <a:buNone/>
            </a:pPr>
            <a:r>
              <a:rPr lang="en-US" sz="3300" b="1" dirty="0" smtClean="0">
                <a:latin typeface="Cambria" panose="02040503050406030204" pitchFamily="18" charset="0"/>
              </a:rPr>
              <a:t>Cut off contamination from air</a:t>
            </a:r>
            <a:endParaRPr lang="en-US" dirty="0" smtClean="0">
              <a:latin typeface="Cambria" panose="02040503050406030204" pitchFamily="18" charset="0"/>
            </a:endParaRPr>
          </a:p>
          <a:p>
            <a:pPr marL="0" indent="0">
              <a:buNone/>
            </a:pPr>
            <a:endParaRPr lang="en-US" b="1" dirty="0" smtClean="0">
              <a:latin typeface="Cambria" panose="02040503050406030204" pitchFamily="18" charset="0"/>
            </a:endParaRPr>
          </a:p>
          <a:p>
            <a:pPr marL="0" indent="0">
              <a:buNone/>
            </a:pPr>
            <a:r>
              <a:rPr lang="en-US" b="1" dirty="0" smtClean="0">
                <a:latin typeface="Cambria" panose="02040503050406030204" pitchFamily="18" charset="0"/>
              </a:rPr>
              <a:t>Clean your house often,</a:t>
            </a:r>
            <a:r>
              <a:rPr lang="en-US" dirty="0" smtClean="0">
                <a:latin typeface="Cambria" panose="02040503050406030204" pitchFamily="18" charset="0"/>
              </a:rPr>
              <a:t> especially areas where your children play. Use a vacuum that can fit a HEPA filter. Don’t sweep with a broom.</a:t>
            </a:r>
          </a:p>
          <a:p>
            <a:endParaRPr lang="en-US" dirty="0">
              <a:latin typeface="Cambria" panose="02040503050406030204" pitchFamily="18" charset="0"/>
            </a:endParaRPr>
          </a:p>
          <a:p>
            <a:pPr marL="0" indent="0">
              <a:buNone/>
            </a:pPr>
            <a:r>
              <a:rPr lang="en-US" b="1" dirty="0" smtClean="0">
                <a:latin typeface="Cambria" panose="02040503050406030204" pitchFamily="18" charset="0"/>
              </a:rPr>
              <a:t>Vent the air </a:t>
            </a:r>
            <a:r>
              <a:rPr lang="en-US" dirty="0" smtClean="0">
                <a:latin typeface="Cambria" panose="02040503050406030204" pitchFamily="18" charset="0"/>
              </a:rPr>
              <a:t>in places where you use water. Open windows or run an exhaust fan in the bathroom, kitchen and laundry room. If you have a stove fan, always use it while cooking. </a:t>
            </a:r>
          </a:p>
          <a:p>
            <a:endParaRPr lang="en-US" dirty="0" smtClean="0">
              <a:latin typeface="Cambria" panose="02040503050406030204" pitchFamily="18" charset="0"/>
            </a:endParaRPr>
          </a:p>
          <a:p>
            <a:pPr marL="0" indent="0">
              <a:buNone/>
            </a:pPr>
            <a:r>
              <a:rPr lang="en-US" b="1" dirty="0" smtClean="0">
                <a:latin typeface="Cambria" panose="02040503050406030204" pitchFamily="18" charset="0"/>
              </a:rPr>
              <a:t>Let fresh air in </a:t>
            </a:r>
            <a:r>
              <a:rPr lang="en-US" dirty="0" smtClean="0">
                <a:latin typeface="Cambria" panose="02040503050406030204" pitchFamily="18" charset="0"/>
              </a:rPr>
              <a:t>your home when it is breezy outside, usually in the middle of the day. Unhealthy air can collect closer to ground level when the air is still, usually in the morning and evening. </a:t>
            </a:r>
          </a:p>
          <a:p>
            <a:pPr marL="0" indent="0">
              <a:buNone/>
            </a:pPr>
            <a:endParaRPr lang="en-US" dirty="0">
              <a:latin typeface="Cambria" panose="02040503050406030204" pitchFamily="18" charset="0"/>
            </a:endParaRPr>
          </a:p>
          <a:p>
            <a:pPr marL="0" indent="0">
              <a:buNone/>
            </a:pPr>
            <a:r>
              <a:rPr lang="en-US" b="1" dirty="0" smtClean="0">
                <a:latin typeface="Cambria" panose="02040503050406030204" pitchFamily="18" charset="0"/>
              </a:rPr>
              <a:t>Take off your shoes and wipe off pets’ paws and fur </a:t>
            </a:r>
            <a:r>
              <a:rPr lang="en-US" dirty="0" smtClean="0">
                <a:latin typeface="Cambria" panose="02040503050406030204" pitchFamily="18" charset="0"/>
              </a:rPr>
              <a:t>before going inside. This will help to keep contamination from soil out of your home. </a:t>
            </a:r>
          </a:p>
          <a:p>
            <a:pPr marL="0" indent="0">
              <a:buNone/>
            </a:pPr>
            <a:endParaRPr lang="en-US" dirty="0" smtClean="0">
              <a:latin typeface="Cambria" panose="02040503050406030204" pitchFamily="18" charset="0"/>
            </a:endParaRPr>
          </a:p>
          <a:p>
            <a:pPr marL="0" indent="0">
              <a:buNone/>
            </a:pPr>
            <a:endParaRPr lang="en-US" dirty="0">
              <a:latin typeface="Cambria" panose="02040503050406030204" pitchFamily="18" charset="0"/>
            </a:endParaRPr>
          </a:p>
        </p:txBody>
      </p:sp>
      <p:sp>
        <p:nvSpPr>
          <p:cNvPr id="5" name="Content Placeholder 2"/>
          <p:cNvSpPr>
            <a:spLocks noGrp="1"/>
          </p:cNvSpPr>
          <p:nvPr>
            <p:ph sz="half" idx="1"/>
          </p:nvPr>
        </p:nvSpPr>
        <p:spPr>
          <a:xfrm>
            <a:off x="3124200" y="1295401"/>
            <a:ext cx="2743200" cy="4114799"/>
          </a:xfrm>
        </p:spPr>
        <p:txBody>
          <a:bodyPr>
            <a:normAutofit fontScale="40000" lnSpcReduction="20000"/>
          </a:bodyPr>
          <a:lstStyle/>
          <a:p>
            <a:pPr marL="0" indent="0" algn="ctr">
              <a:buNone/>
            </a:pPr>
            <a:r>
              <a:rPr lang="en-US" sz="3300" b="1" dirty="0">
                <a:latin typeface="Cambria" panose="02040503050406030204" pitchFamily="18" charset="0"/>
              </a:rPr>
              <a:t>Cut </a:t>
            </a:r>
            <a:r>
              <a:rPr lang="en-US" sz="3300" b="1">
                <a:latin typeface="Cambria" panose="02040503050406030204" pitchFamily="18" charset="0"/>
              </a:rPr>
              <a:t>off </a:t>
            </a:r>
            <a:r>
              <a:rPr lang="en-US" sz="3300" b="1" smtClean="0">
                <a:latin typeface="Cambria" panose="02040503050406030204" pitchFamily="18" charset="0"/>
              </a:rPr>
              <a:t>contamination from </a:t>
            </a:r>
            <a:r>
              <a:rPr lang="en-US" sz="3300" b="1" dirty="0">
                <a:latin typeface="Cambria" panose="02040503050406030204" pitchFamily="18" charset="0"/>
              </a:rPr>
              <a:t>water</a:t>
            </a:r>
            <a:endParaRPr lang="en-US" sz="3300" dirty="0">
              <a:latin typeface="Cambria" panose="02040503050406030204" pitchFamily="18" charset="0"/>
            </a:endParaRPr>
          </a:p>
          <a:p>
            <a:pPr marL="0" indent="0">
              <a:buNone/>
            </a:pPr>
            <a:r>
              <a:rPr lang="en-US" b="1" dirty="0">
                <a:latin typeface="Cambria" panose="02040503050406030204" pitchFamily="18" charset="0"/>
              </a:rPr>
              <a:t> </a:t>
            </a:r>
            <a:endParaRPr lang="en-US" dirty="0">
              <a:latin typeface="Cambria" panose="02040503050406030204" pitchFamily="18" charset="0"/>
            </a:endParaRPr>
          </a:p>
          <a:p>
            <a:pPr marL="0" indent="0">
              <a:buNone/>
            </a:pPr>
            <a:r>
              <a:rPr lang="en-US" b="1" dirty="0">
                <a:latin typeface="Cambria" panose="02040503050406030204" pitchFamily="18" charset="0"/>
              </a:rPr>
              <a:t>Don’t rely on one-time water tests</a:t>
            </a:r>
            <a:r>
              <a:rPr lang="en-US" dirty="0">
                <a:latin typeface="Cambria" panose="02040503050406030204" pitchFamily="18" charset="0"/>
              </a:rPr>
              <a:t> to tell you if your water is safe to drink and use. Accidents and contamination can happen at any time. </a:t>
            </a:r>
          </a:p>
          <a:p>
            <a:pPr marL="0" indent="0">
              <a:buNone/>
            </a:pPr>
            <a:r>
              <a:rPr lang="en-US" dirty="0">
                <a:latin typeface="Cambria" panose="02040503050406030204" pitchFamily="18" charset="0"/>
              </a:rPr>
              <a:t> </a:t>
            </a:r>
          </a:p>
          <a:p>
            <a:pPr marL="0" indent="0">
              <a:buNone/>
            </a:pPr>
            <a:r>
              <a:rPr lang="en-US" b="1" dirty="0">
                <a:latin typeface="Cambria" panose="02040503050406030204" pitchFamily="18" charset="0"/>
              </a:rPr>
              <a:t>Consider using bottle water for drinking</a:t>
            </a:r>
            <a:r>
              <a:rPr lang="en-US" dirty="0">
                <a:latin typeface="Cambria" panose="02040503050406030204" pitchFamily="18" charset="0"/>
              </a:rPr>
              <a:t>, cooking and making drinks like baby formula, coffee, juice.</a:t>
            </a:r>
          </a:p>
          <a:p>
            <a:pPr marL="0" indent="0">
              <a:buNone/>
            </a:pPr>
            <a:r>
              <a:rPr lang="en-US" dirty="0">
                <a:latin typeface="Cambria" panose="02040503050406030204" pitchFamily="18" charset="0"/>
              </a:rPr>
              <a:t> </a:t>
            </a:r>
          </a:p>
          <a:p>
            <a:pPr marL="0" indent="0">
              <a:buNone/>
            </a:pPr>
            <a:r>
              <a:rPr lang="en-US" b="1" dirty="0">
                <a:latin typeface="Cambria" panose="02040503050406030204" pitchFamily="18" charset="0"/>
              </a:rPr>
              <a:t>If you must drink or cook with your tap water</a:t>
            </a:r>
            <a:r>
              <a:rPr lang="en-US" dirty="0">
                <a:latin typeface="Cambria" panose="02040503050406030204" pitchFamily="18" charset="0"/>
              </a:rPr>
              <a:t>, leave it </a:t>
            </a:r>
            <a:r>
              <a:rPr lang="en-US" i="1" dirty="0">
                <a:latin typeface="Cambria" panose="02040503050406030204" pitchFamily="18" charset="0"/>
              </a:rPr>
              <a:t>uncovered </a:t>
            </a:r>
            <a:r>
              <a:rPr lang="en-US" dirty="0">
                <a:latin typeface="Cambria" panose="02040503050406030204" pitchFamily="18" charset="0"/>
              </a:rPr>
              <a:t>in a pitcher or bottle in the refrigerator overnight before using it.</a:t>
            </a:r>
          </a:p>
          <a:p>
            <a:pPr marL="0" indent="0">
              <a:buNone/>
            </a:pPr>
            <a:r>
              <a:rPr lang="en-US" dirty="0">
                <a:latin typeface="Cambria" panose="02040503050406030204" pitchFamily="18" charset="0"/>
              </a:rPr>
              <a:t> </a:t>
            </a:r>
          </a:p>
          <a:p>
            <a:pPr marL="0" indent="0">
              <a:buNone/>
            </a:pPr>
            <a:r>
              <a:rPr lang="en-US" b="1" dirty="0">
                <a:latin typeface="Cambria" panose="02040503050406030204" pitchFamily="18" charset="0"/>
              </a:rPr>
              <a:t>Stop drinking your water</a:t>
            </a:r>
            <a:r>
              <a:rPr lang="en-US" dirty="0">
                <a:latin typeface="Cambria" panose="02040503050406030204" pitchFamily="18" charset="0"/>
              </a:rPr>
              <a:t> if you or someone in your family has stomach pain or discomfort, confusion, nosebleeds, muscle pains or other unusual symptoms.</a:t>
            </a:r>
          </a:p>
          <a:p>
            <a:pPr marL="0" indent="0">
              <a:buNone/>
            </a:pPr>
            <a:endParaRPr lang="en-US" dirty="0">
              <a:latin typeface="Cambria" panose="02040503050406030204" pitchFamily="18" charset="0"/>
            </a:endParaRPr>
          </a:p>
          <a:p>
            <a:pPr marL="0" indent="0">
              <a:buNone/>
            </a:pPr>
            <a:r>
              <a:rPr lang="en-US" b="1" dirty="0">
                <a:latin typeface="Cambria" panose="02040503050406030204" pitchFamily="18" charset="0"/>
              </a:rPr>
              <a:t>If your water burns your skin or causes a rash</a:t>
            </a:r>
            <a:r>
              <a:rPr lang="en-US" dirty="0">
                <a:latin typeface="Cambria" panose="02040503050406030204" pitchFamily="18" charset="0"/>
              </a:rPr>
              <a:t>, take showers and baths somewhere else. Go see your doctor and call our office to see our nurse practitioner. </a:t>
            </a:r>
          </a:p>
          <a:p>
            <a:pPr marL="0" indent="0">
              <a:buNone/>
            </a:pPr>
            <a:endParaRPr lang="en-US" dirty="0">
              <a:latin typeface="Cambria" panose="02040503050406030204" pitchFamily="18" charset="0"/>
            </a:endParaRPr>
          </a:p>
          <a:p>
            <a:pPr marL="0" indent="0">
              <a:buNone/>
            </a:pPr>
            <a:endParaRPr lang="en-US" dirty="0">
              <a:latin typeface="Cambria" panose="02040503050406030204" pitchFamily="18" charset="0"/>
            </a:endParaRPr>
          </a:p>
        </p:txBody>
      </p:sp>
      <p:sp>
        <p:nvSpPr>
          <p:cNvPr id="6" name="Content Placeholder 2"/>
          <p:cNvSpPr>
            <a:spLocks noGrp="1"/>
          </p:cNvSpPr>
          <p:nvPr>
            <p:ph sz="half" idx="1"/>
          </p:nvPr>
        </p:nvSpPr>
        <p:spPr>
          <a:xfrm>
            <a:off x="6019800" y="1295400"/>
            <a:ext cx="2895600" cy="5181600"/>
          </a:xfrm>
        </p:spPr>
        <p:txBody>
          <a:bodyPr>
            <a:normAutofit fontScale="25000" lnSpcReduction="20000"/>
          </a:bodyPr>
          <a:lstStyle/>
          <a:p>
            <a:pPr marL="0" indent="0" algn="ctr">
              <a:buNone/>
            </a:pPr>
            <a:r>
              <a:rPr lang="en-US" sz="5200" b="1" dirty="0" smtClean="0">
                <a:latin typeface="Cambria" panose="02040503050406030204" pitchFamily="18" charset="0"/>
              </a:rPr>
              <a:t>Monitor changes in your health </a:t>
            </a:r>
          </a:p>
          <a:p>
            <a:pPr marL="0" indent="0" algn="ctr">
              <a:buNone/>
            </a:pPr>
            <a:r>
              <a:rPr lang="en-US" sz="5200" b="1" dirty="0" smtClean="0">
                <a:latin typeface="Cambria" panose="02040503050406030204" pitchFamily="18" charset="0"/>
              </a:rPr>
              <a:t>and environment </a:t>
            </a:r>
            <a:endParaRPr lang="en-US" sz="5200" b="1" dirty="0">
              <a:latin typeface="Cambria" panose="02040503050406030204" pitchFamily="18" charset="0"/>
            </a:endParaRPr>
          </a:p>
          <a:p>
            <a:pPr marL="0" indent="0">
              <a:buNone/>
            </a:pPr>
            <a:endParaRPr lang="en-US" sz="4300" dirty="0">
              <a:latin typeface="Cambria" panose="02040503050406030204" pitchFamily="18" charset="0"/>
            </a:endParaRPr>
          </a:p>
          <a:p>
            <a:pPr marL="0" indent="0">
              <a:buNone/>
            </a:pPr>
            <a:r>
              <a:rPr lang="en-US" sz="4300" b="1" dirty="0">
                <a:latin typeface="Cambria" panose="02040503050406030204" pitchFamily="18" charset="0"/>
              </a:rPr>
              <a:t>Keep a health diary.</a:t>
            </a:r>
            <a:r>
              <a:rPr lang="en-US" sz="4300" dirty="0">
                <a:latin typeface="Cambria" panose="02040503050406030204" pitchFamily="18" charset="0"/>
              </a:rPr>
              <a:t> Write down changes in your health and changes you notice in your water or air. Share this information with your health care provider. </a:t>
            </a:r>
          </a:p>
          <a:p>
            <a:pPr marL="0" indent="0">
              <a:buNone/>
            </a:pPr>
            <a:endParaRPr lang="en-US" sz="4300" dirty="0">
              <a:latin typeface="Cambria" panose="02040503050406030204" pitchFamily="18" charset="0"/>
            </a:endParaRPr>
          </a:p>
          <a:p>
            <a:pPr marL="0" indent="0">
              <a:buNone/>
            </a:pPr>
            <a:r>
              <a:rPr lang="en-US" sz="4300" b="1" dirty="0">
                <a:latin typeface="Cambria" panose="02040503050406030204" pitchFamily="18" charset="0"/>
              </a:rPr>
              <a:t>Remember that children, senior citizens</a:t>
            </a:r>
            <a:r>
              <a:rPr lang="en-US" sz="4300" dirty="0">
                <a:latin typeface="Cambria" panose="02040503050406030204" pitchFamily="18" charset="0"/>
              </a:rPr>
              <a:t> or people with chronic health conditions </a:t>
            </a:r>
            <a:r>
              <a:rPr lang="en-US" sz="4300" b="1" dirty="0">
                <a:latin typeface="Cambria" panose="02040503050406030204" pitchFamily="18" charset="0"/>
              </a:rPr>
              <a:t>are more sensitive</a:t>
            </a:r>
            <a:r>
              <a:rPr lang="en-US" sz="4300" dirty="0">
                <a:latin typeface="Cambria" panose="02040503050406030204" pitchFamily="18" charset="0"/>
              </a:rPr>
              <a:t>. Pay special attention to changes in their health. </a:t>
            </a:r>
          </a:p>
          <a:p>
            <a:pPr marL="0" indent="0">
              <a:buNone/>
            </a:pPr>
            <a:r>
              <a:rPr lang="en-US" sz="4300" dirty="0">
                <a:latin typeface="Cambria" panose="02040503050406030204" pitchFamily="18" charset="0"/>
              </a:rPr>
              <a:t> </a:t>
            </a:r>
          </a:p>
          <a:p>
            <a:pPr marL="0" indent="0">
              <a:buNone/>
            </a:pPr>
            <a:r>
              <a:rPr lang="en-US" sz="4300" b="1" dirty="0">
                <a:latin typeface="Cambria" panose="02040503050406030204" pitchFamily="18" charset="0"/>
              </a:rPr>
              <a:t>Check </a:t>
            </a:r>
            <a:r>
              <a:rPr lang="en-US" sz="4300" b="1" dirty="0" smtClean="0">
                <a:latin typeface="Cambria" panose="02040503050406030204" pitchFamily="18" charset="0"/>
              </a:rPr>
              <a:t>the conductivity </a:t>
            </a:r>
            <a:r>
              <a:rPr lang="en-US" sz="4300" b="1" dirty="0">
                <a:latin typeface="Cambria" panose="02040503050406030204" pitchFamily="18" charset="0"/>
              </a:rPr>
              <a:t>of your </a:t>
            </a:r>
            <a:r>
              <a:rPr lang="en-US" sz="4300" b="1" dirty="0" smtClean="0">
                <a:latin typeface="Cambria" panose="02040503050406030204" pitchFamily="18" charset="0"/>
              </a:rPr>
              <a:t>water.</a:t>
            </a:r>
            <a:r>
              <a:rPr lang="en-US" sz="4300" dirty="0" smtClean="0">
                <a:latin typeface="Cambria" panose="02040503050406030204" pitchFamily="18" charset="0"/>
              </a:rPr>
              <a:t> This </a:t>
            </a:r>
            <a:r>
              <a:rPr lang="en-US" sz="4300" dirty="0">
                <a:latin typeface="Cambria" panose="02040503050406030204" pitchFamily="18" charset="0"/>
              </a:rPr>
              <a:t>can tell you if your water changes and if there may be a problem with your water.  EHP offers the </a:t>
            </a:r>
            <a:r>
              <a:rPr lang="en-US" sz="4300" dirty="0" err="1">
                <a:latin typeface="Cambria" panose="02040503050406030204" pitchFamily="18" charset="0"/>
              </a:rPr>
              <a:t>CATTFish</a:t>
            </a:r>
            <a:r>
              <a:rPr lang="en-US" sz="4300" dirty="0">
                <a:latin typeface="Cambria" panose="02040503050406030204" pitchFamily="18" charset="0"/>
              </a:rPr>
              <a:t>, to monitor conductivity, to individuals on </a:t>
            </a:r>
            <a:r>
              <a:rPr lang="en-US" sz="4300" dirty="0" smtClean="0">
                <a:latin typeface="Cambria" panose="02040503050406030204" pitchFamily="18" charset="0"/>
              </a:rPr>
              <a:t>well or spring water.*</a:t>
            </a:r>
            <a:endParaRPr lang="en-US" sz="4300" dirty="0">
              <a:latin typeface="Cambria" panose="02040503050406030204" pitchFamily="18" charset="0"/>
            </a:endParaRPr>
          </a:p>
          <a:p>
            <a:pPr marL="0" indent="0">
              <a:buNone/>
            </a:pPr>
            <a:r>
              <a:rPr lang="en-US" sz="4300" dirty="0">
                <a:latin typeface="Cambria" panose="02040503050406030204" pitchFamily="18" charset="0"/>
              </a:rPr>
              <a:t> </a:t>
            </a:r>
          </a:p>
          <a:p>
            <a:pPr marL="0" indent="0">
              <a:buNone/>
            </a:pPr>
            <a:r>
              <a:rPr lang="en-US" sz="4300" b="1" dirty="0">
                <a:latin typeface="Cambria" panose="02040503050406030204" pitchFamily="18" charset="0"/>
              </a:rPr>
              <a:t>Monitor particulate matter (PM) in the air.</a:t>
            </a:r>
            <a:r>
              <a:rPr lang="en-US" sz="4300" dirty="0">
                <a:latin typeface="Cambria" panose="02040503050406030204" pitchFamily="18" charset="0"/>
              </a:rPr>
              <a:t> EHP offers the Speck air monitor to help individuals identify times when particulate matter concentrations are high within their home, and other times when exposures may not be </a:t>
            </a:r>
            <a:r>
              <a:rPr lang="en-US" sz="4300" dirty="0" smtClean="0">
                <a:latin typeface="Cambria" panose="02040503050406030204" pitchFamily="18" charset="0"/>
              </a:rPr>
              <a:t>occurring.*</a:t>
            </a:r>
            <a:r>
              <a:rPr lang="en-US" sz="4300" dirty="0">
                <a:latin typeface="Cambria" panose="02040503050406030204" pitchFamily="18" charset="0"/>
              </a:rPr>
              <a:t>	</a:t>
            </a:r>
          </a:p>
          <a:p>
            <a:pPr marL="0" indent="0">
              <a:buNone/>
            </a:pPr>
            <a:r>
              <a:rPr lang="en-US" sz="4300" dirty="0">
                <a:latin typeface="Cambria" panose="02040503050406030204" pitchFamily="18" charset="0"/>
              </a:rPr>
              <a:t> </a:t>
            </a:r>
          </a:p>
          <a:p>
            <a:pPr marL="0" indent="0">
              <a:buNone/>
            </a:pPr>
            <a:r>
              <a:rPr lang="en-US" sz="4300" b="1" dirty="0">
                <a:latin typeface="Cambria" panose="02040503050406030204" pitchFamily="18" charset="0"/>
              </a:rPr>
              <a:t>Find ways to cope </a:t>
            </a:r>
            <a:r>
              <a:rPr lang="en-US" sz="4300" dirty="0">
                <a:latin typeface="Cambria" panose="02040503050406030204" pitchFamily="18" charset="0"/>
              </a:rPr>
              <a:t>with the changes in your environment.</a:t>
            </a:r>
            <a:r>
              <a:rPr lang="en-US" sz="4300" b="1" dirty="0">
                <a:latin typeface="Cambria" panose="02040503050406030204" pitchFamily="18" charset="0"/>
              </a:rPr>
              <a:t> </a:t>
            </a:r>
            <a:r>
              <a:rPr lang="en-US" sz="4300" dirty="0" smtClean="0">
                <a:latin typeface="Cambria" panose="02040503050406030204" pitchFamily="18" charset="0"/>
              </a:rPr>
              <a:t>EHP offers a free program, </a:t>
            </a:r>
            <a:r>
              <a:rPr lang="en-US" sz="4300" i="1" dirty="0" smtClean="0">
                <a:latin typeface="Cambria" panose="02040503050406030204" pitchFamily="18" charset="0"/>
              </a:rPr>
              <a:t>Take Steps to Health</a:t>
            </a:r>
            <a:r>
              <a:rPr lang="en-US" sz="4300" dirty="0" smtClean="0">
                <a:latin typeface="Cambria" panose="02040503050406030204" pitchFamily="18" charset="0"/>
              </a:rPr>
              <a:t>, to help individuals improve their health and manage some of life’s stressors. </a:t>
            </a:r>
            <a:endParaRPr lang="en-US" sz="4300" dirty="0">
              <a:latin typeface="Cambria" panose="02040503050406030204" pitchFamily="18" charset="0"/>
            </a:endParaRPr>
          </a:p>
          <a:p>
            <a:pPr marL="0" indent="0">
              <a:buNone/>
            </a:pPr>
            <a:endParaRPr lang="en-US" dirty="0" smtClean="0"/>
          </a:p>
          <a:p>
            <a:pPr marL="0" indent="0">
              <a:buNone/>
            </a:pPr>
            <a:endParaRPr lang="en-US" dirty="0" smtClean="0"/>
          </a:p>
          <a:p>
            <a:pPr marL="0" indent="0">
              <a:buNone/>
            </a:pPr>
            <a:r>
              <a:rPr lang="en-US" sz="3600" dirty="0" smtClean="0">
                <a:latin typeface="Cambria" panose="02040503050406030204" pitchFamily="18" charset="0"/>
              </a:rPr>
              <a:t>*The Speck and </a:t>
            </a:r>
            <a:r>
              <a:rPr lang="en-US" sz="3600" dirty="0" err="1" smtClean="0">
                <a:latin typeface="Cambria" panose="02040503050406030204" pitchFamily="18" charset="0"/>
              </a:rPr>
              <a:t>CATTFish</a:t>
            </a:r>
            <a:r>
              <a:rPr lang="en-US" sz="3600" dirty="0" smtClean="0">
                <a:latin typeface="Cambria" panose="02040503050406030204" pitchFamily="18" charset="0"/>
              </a:rPr>
              <a:t> cannot identify specific chemicals in your air or water. They warn you that changes that may warrant extra testing are occurring.  </a:t>
            </a:r>
            <a:endParaRPr lang="en-US" sz="3600" dirty="0">
              <a:latin typeface="Cambria" panose="020405030504060302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447800" y="5486400"/>
            <a:ext cx="3124200" cy="762000"/>
          </a:xfrm>
          <a:prstGeom prst="rect">
            <a:avLst/>
          </a:prstGeom>
        </p:spPr>
      </p:pic>
      <p:sp>
        <p:nvSpPr>
          <p:cNvPr id="8" name="Rectangle 7"/>
          <p:cNvSpPr/>
          <p:nvPr/>
        </p:nvSpPr>
        <p:spPr>
          <a:xfrm>
            <a:off x="2064327" y="6017567"/>
            <a:ext cx="2743200" cy="646331"/>
          </a:xfrm>
          <a:prstGeom prst="rect">
            <a:avLst/>
          </a:prstGeom>
        </p:spPr>
        <p:txBody>
          <a:bodyPr wrap="square">
            <a:spAutoFit/>
          </a:bodyPr>
          <a:lstStyle/>
          <a:p>
            <a:pPr algn="ctr"/>
            <a:r>
              <a:rPr lang="en-US" sz="900" b="1" dirty="0" smtClean="0">
                <a:latin typeface="Cambria" panose="02040503050406030204" pitchFamily="18" charset="0"/>
              </a:rPr>
              <a:t>4198 </a:t>
            </a:r>
            <a:r>
              <a:rPr lang="en-US" sz="900" b="1" dirty="0">
                <a:latin typeface="Cambria" panose="02040503050406030204" pitchFamily="18" charset="0"/>
              </a:rPr>
              <a:t>Washington Road, Suite </a:t>
            </a:r>
            <a:r>
              <a:rPr lang="en-US" sz="900" b="1" dirty="0" smtClean="0">
                <a:latin typeface="Cambria" panose="02040503050406030204" pitchFamily="18" charset="0"/>
              </a:rPr>
              <a:t>5</a:t>
            </a:r>
          </a:p>
          <a:p>
            <a:pPr algn="ctr"/>
            <a:r>
              <a:rPr lang="en-US" sz="900" b="1" dirty="0" smtClean="0">
                <a:latin typeface="Cambria" panose="02040503050406030204" pitchFamily="18" charset="0"/>
              </a:rPr>
              <a:t>McMurray, PA </a:t>
            </a:r>
            <a:r>
              <a:rPr lang="en-US" sz="900" b="1" dirty="0">
                <a:latin typeface="Cambria" panose="02040503050406030204" pitchFamily="18" charset="0"/>
              </a:rPr>
              <a:t>15317 </a:t>
            </a:r>
          </a:p>
          <a:p>
            <a:pPr algn="ctr"/>
            <a:r>
              <a:rPr lang="en-US" sz="900" b="1" dirty="0" smtClean="0">
                <a:latin typeface="Cambria" panose="02040503050406030204" pitchFamily="18" charset="0"/>
              </a:rPr>
              <a:t>724.260.5504</a:t>
            </a:r>
          </a:p>
          <a:p>
            <a:pPr algn="ctr"/>
            <a:r>
              <a:rPr lang="en-US" sz="900" b="1" dirty="0" smtClean="0">
                <a:latin typeface="Cambria" panose="02040503050406030204" pitchFamily="18" charset="0"/>
                <a:hlinkClick r:id="rId3"/>
              </a:rPr>
              <a:t>www.environmentalhealthproject.org</a:t>
            </a:r>
            <a:r>
              <a:rPr lang="en-US" sz="900" b="1" dirty="0" smtClean="0">
                <a:latin typeface="Cambria" panose="02040503050406030204" pitchFamily="18" charset="0"/>
              </a:rPr>
              <a:t> </a:t>
            </a:r>
            <a:endParaRPr lang="en-US" sz="900" b="1" dirty="0">
              <a:latin typeface="Cambria" panose="02040503050406030204" pitchFamily="18" charset="0"/>
            </a:endParaRPr>
          </a:p>
        </p:txBody>
      </p:sp>
    </p:spTree>
    <p:extLst>
      <p:ext uri="{BB962C8B-B14F-4D97-AF65-F5344CB8AC3E}">
        <p14:creationId xmlns:p14="http://schemas.microsoft.com/office/powerpoint/2010/main" val="18072061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
        <p:nvSpPr>
          <p:cNvPr id="2" name="Title 1"/>
          <p:cNvSpPr>
            <a:spLocks noGrp="1"/>
          </p:cNvSpPr>
          <p:nvPr>
            <p:ph type="title"/>
          </p:nvPr>
        </p:nvSpPr>
        <p:spPr>
          <a:xfrm>
            <a:off x="457200" y="616522"/>
            <a:ext cx="8229600" cy="551878"/>
          </a:xfrm>
        </p:spPr>
        <p:txBody>
          <a:bodyPr>
            <a:normAutofit/>
          </a:bodyPr>
          <a:lstStyle/>
          <a:p>
            <a:pPr algn="ctr"/>
            <a:r>
              <a:rPr lang="en-US" sz="2800" dirty="0" smtClean="0">
                <a:latin typeface="Calibri" panose="020F0502020204030204" pitchFamily="34" charset="0"/>
              </a:rPr>
              <a:t>Symptoms Reported to EHP Nurse Practitioner</a:t>
            </a:r>
            <a:endParaRPr lang="en-US" sz="2800" dirty="0">
              <a:latin typeface="Calibri" panose="020F050202020403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48133199"/>
              </p:ext>
            </p:extLst>
          </p:nvPr>
        </p:nvGraphicFramePr>
        <p:xfrm>
          <a:off x="1081759" y="1379830"/>
          <a:ext cx="7190141" cy="5221410"/>
        </p:xfrm>
        <a:graphic>
          <a:graphicData uri="http://schemas.openxmlformats.org/drawingml/2006/table">
            <a:tbl>
              <a:tblPr firstRow="1" bandRow="1">
                <a:tableStyleId>{5C22544A-7EE6-4342-B048-85BDC9FD1C3A}</a:tableStyleId>
              </a:tblPr>
              <a:tblGrid>
                <a:gridCol w="3262753"/>
                <a:gridCol w="1737114"/>
                <a:gridCol w="2190274"/>
              </a:tblGrid>
              <a:tr h="768570">
                <a:tc>
                  <a:txBody>
                    <a:bodyPr/>
                    <a:lstStyle/>
                    <a:p>
                      <a:pPr algn="l"/>
                      <a:endParaRPr lang="en-US" sz="2000" b="1" dirty="0" smtClean="0">
                        <a:solidFill>
                          <a:schemeClr val="tx2">
                            <a:lumMod val="75000"/>
                          </a:schemeClr>
                        </a:solidFill>
                        <a:latin typeface="Arial"/>
                        <a:cs typeface="Arial"/>
                      </a:endParaRPr>
                    </a:p>
                    <a:p>
                      <a:pPr algn="l"/>
                      <a:r>
                        <a:rPr lang="en-US" sz="2000" b="1" dirty="0" smtClean="0">
                          <a:solidFill>
                            <a:schemeClr val="tx2">
                              <a:lumMod val="75000"/>
                            </a:schemeClr>
                          </a:solidFill>
                          <a:latin typeface="Arial"/>
                          <a:cs typeface="Arial"/>
                        </a:rPr>
                        <a:t>N=113</a:t>
                      </a:r>
                      <a:endParaRPr lang="en-US" sz="2000" b="1" dirty="0">
                        <a:solidFill>
                          <a:schemeClr val="tx2">
                            <a:lumMod val="75000"/>
                          </a:schemeClr>
                        </a:solidFill>
                        <a:latin typeface="Arial"/>
                        <a:cs typeface="Arial"/>
                      </a:endParaRPr>
                    </a:p>
                  </a:txBody>
                  <a:tcPr/>
                </a:tc>
                <a:tc>
                  <a:txBody>
                    <a:bodyPr/>
                    <a:lstStyle/>
                    <a:p>
                      <a:pPr algn="l"/>
                      <a:r>
                        <a:rPr lang="en-US" sz="2000" b="1" dirty="0" smtClean="0">
                          <a:solidFill>
                            <a:schemeClr val="tx2">
                              <a:lumMod val="75000"/>
                            </a:schemeClr>
                          </a:solidFill>
                          <a:latin typeface="Arial"/>
                          <a:cs typeface="Arial"/>
                        </a:rPr>
                        <a:t>Individuals reporting</a:t>
                      </a:r>
                      <a:endParaRPr lang="en-US" sz="2000" b="1" dirty="0">
                        <a:solidFill>
                          <a:schemeClr val="tx2">
                            <a:lumMod val="75000"/>
                          </a:schemeClr>
                        </a:solidFill>
                        <a:latin typeface="Arial"/>
                        <a:cs typeface="Arial"/>
                      </a:endParaRPr>
                    </a:p>
                  </a:txBody>
                  <a:tcPr/>
                </a:tc>
                <a:tc>
                  <a:txBody>
                    <a:bodyPr/>
                    <a:lstStyle/>
                    <a:p>
                      <a:pPr algn="l"/>
                      <a:r>
                        <a:rPr lang="en-US" sz="2000" b="1" dirty="0" smtClean="0">
                          <a:solidFill>
                            <a:schemeClr val="tx2">
                              <a:lumMod val="75000"/>
                            </a:schemeClr>
                          </a:solidFill>
                          <a:latin typeface="Arial"/>
                          <a:cs typeface="Arial"/>
                        </a:rPr>
                        <a:t>Percentage of total cases</a:t>
                      </a:r>
                      <a:endParaRPr lang="en-US" sz="2000" b="1" dirty="0">
                        <a:solidFill>
                          <a:schemeClr val="tx2">
                            <a:lumMod val="75000"/>
                          </a:schemeClr>
                        </a:solidFill>
                        <a:latin typeface="Arial"/>
                        <a:cs typeface="Arial"/>
                      </a:endParaRPr>
                    </a:p>
                  </a:txBody>
                  <a:tcPr/>
                </a:tc>
              </a:tr>
              <a:tr h="445284">
                <a:tc>
                  <a:txBody>
                    <a:bodyPr/>
                    <a:lstStyle/>
                    <a:p>
                      <a:pPr algn="l"/>
                      <a:r>
                        <a:rPr lang="en-US" sz="2000" b="1" dirty="0" smtClean="0">
                          <a:latin typeface="Arial"/>
                          <a:cs typeface="Arial"/>
                        </a:rPr>
                        <a:t>Respiratory</a:t>
                      </a:r>
                      <a:endParaRPr lang="en-US" sz="2000" b="1" dirty="0">
                        <a:latin typeface="Arial"/>
                        <a:cs typeface="Arial"/>
                      </a:endParaRPr>
                    </a:p>
                  </a:txBody>
                  <a:tcPr/>
                </a:tc>
                <a:tc>
                  <a:txBody>
                    <a:bodyPr/>
                    <a:lstStyle/>
                    <a:p>
                      <a:pPr algn="l"/>
                      <a:r>
                        <a:rPr lang="en-US" sz="2000" b="1" dirty="0" smtClean="0">
                          <a:latin typeface="Arial"/>
                          <a:cs typeface="Arial"/>
                        </a:rPr>
                        <a:t>60</a:t>
                      </a:r>
                      <a:endParaRPr lang="en-US" sz="2000" b="1" dirty="0">
                        <a:latin typeface="Arial"/>
                        <a:cs typeface="Arial"/>
                      </a:endParaRPr>
                    </a:p>
                  </a:txBody>
                  <a:tcPr/>
                </a:tc>
                <a:tc>
                  <a:txBody>
                    <a:bodyPr/>
                    <a:lstStyle/>
                    <a:p>
                      <a:pPr algn="l"/>
                      <a:r>
                        <a:rPr lang="en-US" sz="2000" b="1" dirty="0" smtClean="0">
                          <a:latin typeface="Arial"/>
                          <a:cs typeface="Arial"/>
                        </a:rPr>
                        <a:t>53%</a:t>
                      </a:r>
                      <a:endParaRPr lang="en-US" sz="2000" b="1" dirty="0">
                        <a:latin typeface="Arial"/>
                        <a:cs typeface="Arial"/>
                      </a:endParaRPr>
                    </a:p>
                  </a:txBody>
                  <a:tcPr/>
                </a:tc>
              </a:tr>
              <a:tr h="445284">
                <a:tc>
                  <a:txBody>
                    <a:bodyPr/>
                    <a:lstStyle/>
                    <a:p>
                      <a:pPr algn="l"/>
                      <a:r>
                        <a:rPr lang="en-US" sz="2000" b="1" dirty="0" smtClean="0">
                          <a:latin typeface="Arial"/>
                          <a:cs typeface="Arial"/>
                        </a:rPr>
                        <a:t>Dermatologic</a:t>
                      </a:r>
                      <a:endParaRPr lang="en-US" sz="2000" b="1" dirty="0">
                        <a:latin typeface="Arial"/>
                        <a:cs typeface="Arial"/>
                      </a:endParaRPr>
                    </a:p>
                  </a:txBody>
                  <a:tcPr/>
                </a:tc>
                <a:tc>
                  <a:txBody>
                    <a:bodyPr/>
                    <a:lstStyle/>
                    <a:p>
                      <a:pPr algn="l"/>
                      <a:r>
                        <a:rPr lang="en-US" sz="2000" b="1" dirty="0" smtClean="0">
                          <a:latin typeface="Arial"/>
                          <a:cs typeface="Arial"/>
                        </a:rPr>
                        <a:t>55</a:t>
                      </a:r>
                      <a:endParaRPr lang="en-US" sz="2000" b="1" dirty="0">
                        <a:latin typeface="Arial"/>
                        <a:cs typeface="Arial"/>
                      </a:endParaRPr>
                    </a:p>
                  </a:txBody>
                  <a:tcPr/>
                </a:tc>
                <a:tc>
                  <a:txBody>
                    <a:bodyPr/>
                    <a:lstStyle/>
                    <a:p>
                      <a:pPr algn="l"/>
                      <a:r>
                        <a:rPr lang="en-US" sz="2000" b="1" dirty="0" smtClean="0">
                          <a:latin typeface="Arial"/>
                          <a:cs typeface="Arial"/>
                        </a:rPr>
                        <a:t>49%</a:t>
                      </a:r>
                      <a:endParaRPr lang="en-US" sz="2000" b="1" dirty="0">
                        <a:latin typeface="Arial"/>
                        <a:cs typeface="Arial"/>
                      </a:endParaRPr>
                    </a:p>
                  </a:txBody>
                  <a:tcPr/>
                </a:tc>
              </a:tr>
              <a:tr h="445284">
                <a:tc>
                  <a:txBody>
                    <a:bodyPr/>
                    <a:lstStyle/>
                    <a:p>
                      <a:pPr algn="l"/>
                      <a:r>
                        <a:rPr lang="en-US" sz="2000" b="1" dirty="0" smtClean="0">
                          <a:latin typeface="Arial"/>
                          <a:cs typeface="Arial"/>
                        </a:rPr>
                        <a:t>Eye</a:t>
                      </a:r>
                      <a:endParaRPr lang="en-US" sz="2000" b="1" dirty="0">
                        <a:latin typeface="Arial"/>
                        <a:cs typeface="Arial"/>
                      </a:endParaRPr>
                    </a:p>
                  </a:txBody>
                  <a:tcPr/>
                </a:tc>
                <a:tc>
                  <a:txBody>
                    <a:bodyPr/>
                    <a:lstStyle/>
                    <a:p>
                      <a:pPr algn="l"/>
                      <a:r>
                        <a:rPr lang="en-US" sz="2000" b="1" dirty="0" smtClean="0">
                          <a:latin typeface="Arial"/>
                          <a:cs typeface="Arial"/>
                        </a:rPr>
                        <a:t>44</a:t>
                      </a:r>
                      <a:endParaRPr lang="en-US" sz="2000" b="1" dirty="0">
                        <a:latin typeface="Arial"/>
                        <a:cs typeface="Arial"/>
                      </a:endParaRPr>
                    </a:p>
                  </a:txBody>
                  <a:tcPr/>
                </a:tc>
                <a:tc>
                  <a:txBody>
                    <a:bodyPr/>
                    <a:lstStyle/>
                    <a:p>
                      <a:pPr algn="l"/>
                      <a:r>
                        <a:rPr lang="en-US" sz="2000" b="1" dirty="0" smtClean="0">
                          <a:latin typeface="Arial"/>
                          <a:cs typeface="Arial"/>
                        </a:rPr>
                        <a:t>39%</a:t>
                      </a:r>
                      <a:endParaRPr lang="en-US" sz="2000" b="1" dirty="0">
                        <a:latin typeface="Arial"/>
                        <a:cs typeface="Arial"/>
                      </a:endParaRPr>
                    </a:p>
                  </a:txBody>
                  <a:tcPr/>
                </a:tc>
              </a:tr>
              <a:tr h="445284">
                <a:tc>
                  <a:txBody>
                    <a:bodyPr/>
                    <a:lstStyle/>
                    <a:p>
                      <a:pPr algn="l"/>
                      <a:r>
                        <a:rPr lang="en-US" sz="2000" b="1" dirty="0" smtClean="0">
                          <a:latin typeface="Arial"/>
                          <a:cs typeface="Arial"/>
                        </a:rPr>
                        <a:t>Nose &amp; throat</a:t>
                      </a:r>
                      <a:endParaRPr lang="en-US" sz="2000" b="1" dirty="0">
                        <a:latin typeface="Arial"/>
                        <a:cs typeface="Arial"/>
                      </a:endParaRPr>
                    </a:p>
                  </a:txBody>
                  <a:tcPr/>
                </a:tc>
                <a:tc>
                  <a:txBody>
                    <a:bodyPr/>
                    <a:lstStyle/>
                    <a:p>
                      <a:pPr algn="l"/>
                      <a:r>
                        <a:rPr lang="en-US" sz="2000" b="1" dirty="0" smtClean="0">
                          <a:latin typeface="Arial"/>
                          <a:cs typeface="Arial"/>
                        </a:rPr>
                        <a:t>68</a:t>
                      </a:r>
                      <a:endParaRPr lang="en-US" sz="2000" b="1" dirty="0">
                        <a:latin typeface="Arial"/>
                        <a:cs typeface="Arial"/>
                      </a:endParaRPr>
                    </a:p>
                  </a:txBody>
                  <a:tcPr/>
                </a:tc>
                <a:tc>
                  <a:txBody>
                    <a:bodyPr/>
                    <a:lstStyle/>
                    <a:p>
                      <a:pPr algn="l"/>
                      <a:r>
                        <a:rPr lang="en-US" sz="2000" b="1" dirty="0" smtClean="0">
                          <a:latin typeface="Arial"/>
                          <a:cs typeface="Arial"/>
                        </a:rPr>
                        <a:t>60%</a:t>
                      </a:r>
                      <a:endParaRPr lang="en-US" sz="2000" b="1" dirty="0">
                        <a:latin typeface="Arial"/>
                        <a:cs typeface="Arial"/>
                      </a:endParaRPr>
                    </a:p>
                  </a:txBody>
                  <a:tcPr/>
                </a:tc>
              </a:tr>
              <a:tr h="445284">
                <a:tc>
                  <a:txBody>
                    <a:bodyPr/>
                    <a:lstStyle/>
                    <a:p>
                      <a:pPr algn="l"/>
                      <a:r>
                        <a:rPr lang="en-US" sz="2000" b="1" dirty="0" smtClean="0">
                          <a:latin typeface="Arial"/>
                          <a:cs typeface="Arial"/>
                        </a:rPr>
                        <a:t>Gastro-Intestinal</a:t>
                      </a:r>
                      <a:endParaRPr lang="en-US" sz="2000" b="1" dirty="0">
                        <a:latin typeface="Arial"/>
                        <a:cs typeface="Arial"/>
                      </a:endParaRPr>
                    </a:p>
                  </a:txBody>
                  <a:tcPr/>
                </a:tc>
                <a:tc>
                  <a:txBody>
                    <a:bodyPr/>
                    <a:lstStyle/>
                    <a:p>
                      <a:pPr algn="l"/>
                      <a:r>
                        <a:rPr lang="en-US" sz="2000" b="1" dirty="0" smtClean="0">
                          <a:latin typeface="Arial"/>
                          <a:cs typeface="Arial"/>
                        </a:rPr>
                        <a:t>56</a:t>
                      </a:r>
                      <a:endParaRPr lang="en-US" sz="2000" b="1" dirty="0">
                        <a:latin typeface="Arial"/>
                        <a:cs typeface="Arial"/>
                      </a:endParaRPr>
                    </a:p>
                  </a:txBody>
                  <a:tcPr/>
                </a:tc>
                <a:tc>
                  <a:txBody>
                    <a:bodyPr/>
                    <a:lstStyle/>
                    <a:p>
                      <a:pPr algn="l"/>
                      <a:r>
                        <a:rPr lang="en-US" sz="2000" b="1" dirty="0" smtClean="0">
                          <a:latin typeface="Arial"/>
                          <a:cs typeface="Arial"/>
                        </a:rPr>
                        <a:t>50%</a:t>
                      </a:r>
                      <a:endParaRPr lang="en-US" sz="2000" b="1" dirty="0">
                        <a:latin typeface="Arial"/>
                        <a:cs typeface="Arial"/>
                      </a:endParaRPr>
                    </a:p>
                  </a:txBody>
                  <a:tcPr/>
                </a:tc>
              </a:tr>
              <a:tr h="445284">
                <a:tc>
                  <a:txBody>
                    <a:bodyPr/>
                    <a:lstStyle/>
                    <a:p>
                      <a:pPr algn="l"/>
                      <a:r>
                        <a:rPr lang="en-US" sz="2000" b="1" dirty="0" smtClean="0">
                          <a:latin typeface="Arial"/>
                          <a:cs typeface="Arial"/>
                        </a:rPr>
                        <a:t>Cardiac</a:t>
                      </a:r>
                      <a:endParaRPr lang="en-US" sz="2000" b="1" dirty="0">
                        <a:latin typeface="Arial"/>
                        <a:cs typeface="Arial"/>
                      </a:endParaRPr>
                    </a:p>
                  </a:txBody>
                  <a:tcPr/>
                </a:tc>
                <a:tc>
                  <a:txBody>
                    <a:bodyPr/>
                    <a:lstStyle/>
                    <a:p>
                      <a:pPr algn="l"/>
                      <a:r>
                        <a:rPr lang="en-US" sz="2000" b="1" dirty="0" smtClean="0">
                          <a:latin typeface="Arial"/>
                          <a:cs typeface="Arial"/>
                        </a:rPr>
                        <a:t>33</a:t>
                      </a:r>
                      <a:endParaRPr lang="en-US" sz="2000" b="1" dirty="0">
                        <a:latin typeface="Arial"/>
                        <a:cs typeface="Arial"/>
                      </a:endParaRPr>
                    </a:p>
                  </a:txBody>
                  <a:tcPr/>
                </a:tc>
                <a:tc>
                  <a:txBody>
                    <a:bodyPr/>
                    <a:lstStyle/>
                    <a:p>
                      <a:pPr algn="l"/>
                      <a:r>
                        <a:rPr lang="en-US" sz="2000" b="1" dirty="0" smtClean="0">
                          <a:latin typeface="Arial"/>
                          <a:cs typeface="Arial"/>
                        </a:rPr>
                        <a:t>29%</a:t>
                      </a:r>
                      <a:endParaRPr lang="en-US" sz="2000" b="1" dirty="0">
                        <a:latin typeface="Arial"/>
                        <a:cs typeface="Arial"/>
                      </a:endParaRPr>
                    </a:p>
                  </a:txBody>
                  <a:tcPr/>
                </a:tc>
              </a:tr>
              <a:tr h="445284">
                <a:tc>
                  <a:txBody>
                    <a:bodyPr/>
                    <a:lstStyle/>
                    <a:p>
                      <a:pPr algn="l"/>
                      <a:r>
                        <a:rPr lang="en-US" sz="2000" b="1" dirty="0" smtClean="0">
                          <a:latin typeface="Arial"/>
                          <a:cs typeface="Arial"/>
                        </a:rPr>
                        <a:t>Neurological</a:t>
                      </a:r>
                      <a:endParaRPr lang="en-US" sz="2000" b="1" dirty="0">
                        <a:latin typeface="Arial"/>
                        <a:cs typeface="Arial"/>
                      </a:endParaRPr>
                    </a:p>
                  </a:txBody>
                  <a:tcPr/>
                </a:tc>
                <a:tc>
                  <a:txBody>
                    <a:bodyPr/>
                    <a:lstStyle/>
                    <a:p>
                      <a:pPr algn="l"/>
                      <a:r>
                        <a:rPr lang="en-US" sz="2000" b="1" dirty="0" smtClean="0">
                          <a:latin typeface="Arial"/>
                          <a:cs typeface="Arial"/>
                        </a:rPr>
                        <a:t>65</a:t>
                      </a:r>
                      <a:endParaRPr lang="en-US" sz="2000" b="1" dirty="0">
                        <a:latin typeface="Arial"/>
                        <a:cs typeface="Arial"/>
                      </a:endParaRPr>
                    </a:p>
                  </a:txBody>
                  <a:tcPr/>
                </a:tc>
                <a:tc>
                  <a:txBody>
                    <a:bodyPr/>
                    <a:lstStyle/>
                    <a:p>
                      <a:pPr algn="l"/>
                      <a:r>
                        <a:rPr lang="en-US" sz="2000" b="1" dirty="0" smtClean="0">
                          <a:latin typeface="Arial"/>
                          <a:cs typeface="Arial"/>
                        </a:rPr>
                        <a:t>58%</a:t>
                      </a:r>
                      <a:endParaRPr lang="en-US" sz="2000" b="1" dirty="0">
                        <a:latin typeface="Arial"/>
                        <a:cs typeface="Arial"/>
                      </a:endParaRPr>
                    </a:p>
                  </a:txBody>
                  <a:tcPr/>
                </a:tc>
              </a:tr>
              <a:tr h="445284">
                <a:tc>
                  <a:txBody>
                    <a:bodyPr/>
                    <a:lstStyle/>
                    <a:p>
                      <a:pPr algn="l"/>
                      <a:r>
                        <a:rPr lang="en-US" sz="2000" b="1" dirty="0" smtClean="0">
                          <a:latin typeface="Arial"/>
                          <a:cs typeface="Arial"/>
                        </a:rPr>
                        <a:t>Psychiatric</a:t>
                      </a:r>
                      <a:r>
                        <a:rPr lang="en-US" sz="2000" b="1" baseline="0" dirty="0" smtClean="0">
                          <a:latin typeface="Arial"/>
                          <a:cs typeface="Arial"/>
                        </a:rPr>
                        <a:t> </a:t>
                      </a:r>
                      <a:endParaRPr lang="en-US" sz="2000" b="1" dirty="0">
                        <a:latin typeface="Arial"/>
                        <a:cs typeface="Arial"/>
                      </a:endParaRPr>
                    </a:p>
                  </a:txBody>
                  <a:tcPr/>
                </a:tc>
                <a:tc>
                  <a:txBody>
                    <a:bodyPr/>
                    <a:lstStyle/>
                    <a:p>
                      <a:pPr algn="l"/>
                      <a:r>
                        <a:rPr lang="en-US" sz="2000" b="1" dirty="0" smtClean="0">
                          <a:latin typeface="Arial"/>
                          <a:cs typeface="Arial"/>
                        </a:rPr>
                        <a:t>64</a:t>
                      </a:r>
                      <a:endParaRPr lang="en-US" sz="2000" b="1" dirty="0">
                        <a:latin typeface="Arial"/>
                        <a:cs typeface="Arial"/>
                      </a:endParaRPr>
                    </a:p>
                  </a:txBody>
                  <a:tcPr/>
                </a:tc>
                <a:tc>
                  <a:txBody>
                    <a:bodyPr/>
                    <a:lstStyle/>
                    <a:p>
                      <a:pPr algn="l"/>
                      <a:r>
                        <a:rPr lang="en-US" sz="2000" b="1" dirty="0" smtClean="0">
                          <a:latin typeface="Arial"/>
                          <a:cs typeface="Arial"/>
                        </a:rPr>
                        <a:t>57%</a:t>
                      </a:r>
                      <a:endParaRPr lang="en-US" sz="2000" b="1" dirty="0">
                        <a:latin typeface="Arial"/>
                        <a:cs typeface="Arial"/>
                      </a:endParaRPr>
                    </a:p>
                  </a:txBody>
                  <a:tcPr/>
                </a:tc>
              </a:tr>
              <a:tr h="445284">
                <a:tc>
                  <a:txBody>
                    <a:bodyPr/>
                    <a:lstStyle/>
                    <a:p>
                      <a:pPr algn="l"/>
                      <a:r>
                        <a:rPr lang="en-US" sz="2000" b="1" dirty="0" smtClean="0">
                          <a:latin typeface="Arial"/>
                          <a:cs typeface="Arial"/>
                        </a:rPr>
                        <a:t>Endocrine</a:t>
                      </a:r>
                    </a:p>
                  </a:txBody>
                  <a:tcPr/>
                </a:tc>
                <a:tc>
                  <a:txBody>
                    <a:bodyPr/>
                    <a:lstStyle/>
                    <a:p>
                      <a:pPr algn="l"/>
                      <a:r>
                        <a:rPr lang="en-US" sz="2000" b="1" dirty="0" smtClean="0">
                          <a:latin typeface="Arial"/>
                          <a:cs typeface="Arial"/>
                        </a:rPr>
                        <a:t>21</a:t>
                      </a:r>
                      <a:endParaRPr lang="en-US" sz="2000" b="1" dirty="0">
                        <a:latin typeface="Arial"/>
                        <a:cs typeface="Arial"/>
                      </a:endParaRPr>
                    </a:p>
                  </a:txBody>
                  <a:tcPr/>
                </a:tc>
                <a:tc>
                  <a:txBody>
                    <a:bodyPr/>
                    <a:lstStyle/>
                    <a:p>
                      <a:pPr algn="l"/>
                      <a:r>
                        <a:rPr lang="en-US" sz="2000" b="1" dirty="0" smtClean="0">
                          <a:latin typeface="Arial"/>
                          <a:cs typeface="Arial"/>
                        </a:rPr>
                        <a:t>19%</a:t>
                      </a:r>
                      <a:endParaRPr lang="en-US" sz="2000" b="1" dirty="0">
                        <a:latin typeface="Arial"/>
                        <a:cs typeface="Arial"/>
                      </a:endParaRPr>
                    </a:p>
                  </a:txBody>
                  <a:tcPr/>
                </a:tc>
              </a:tr>
              <a:tr h="445284">
                <a:tc>
                  <a:txBody>
                    <a:bodyPr/>
                    <a:lstStyle/>
                    <a:p>
                      <a:pPr algn="l"/>
                      <a:r>
                        <a:rPr lang="en-US" sz="2000" b="1" dirty="0" smtClean="0">
                          <a:latin typeface="Arial"/>
                          <a:cs typeface="Arial"/>
                        </a:rPr>
                        <a:t>Ear/hearing</a:t>
                      </a:r>
                      <a:endParaRPr lang="en-US" sz="2000" b="1" dirty="0">
                        <a:latin typeface="Arial"/>
                        <a:cs typeface="Arial"/>
                      </a:endParaRPr>
                    </a:p>
                  </a:txBody>
                  <a:tcPr/>
                </a:tc>
                <a:tc>
                  <a:txBody>
                    <a:bodyPr/>
                    <a:lstStyle/>
                    <a:p>
                      <a:pPr algn="l"/>
                      <a:r>
                        <a:rPr lang="en-US" sz="2000" b="1" dirty="0" smtClean="0">
                          <a:latin typeface="Arial"/>
                          <a:cs typeface="Arial"/>
                        </a:rPr>
                        <a:t>19</a:t>
                      </a:r>
                      <a:endParaRPr lang="en-US" sz="2000" b="1" dirty="0">
                        <a:latin typeface="Arial"/>
                        <a:cs typeface="Arial"/>
                      </a:endParaRPr>
                    </a:p>
                  </a:txBody>
                  <a:tcPr/>
                </a:tc>
                <a:tc>
                  <a:txBody>
                    <a:bodyPr/>
                    <a:lstStyle/>
                    <a:p>
                      <a:pPr algn="l"/>
                      <a:r>
                        <a:rPr lang="en-US" sz="2000" b="1" dirty="0" smtClean="0">
                          <a:latin typeface="Arial"/>
                          <a:cs typeface="Arial"/>
                        </a:rPr>
                        <a:t>17%</a:t>
                      </a:r>
                      <a:endParaRPr lang="en-US" sz="2000" b="1" dirty="0">
                        <a:latin typeface="Arial"/>
                        <a:cs typeface="Arial"/>
                      </a:endParaRPr>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90450397"/>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1036"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18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69669379"/>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13338"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39227587"/>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13339" name="Document" r:id="rId6" imgW="5814720" imgH="1362240" progId="Word.Document.12">
                  <p:embed/>
                </p:oleObj>
              </mc:Choice>
              <mc:Fallback>
                <p:oleObj name="Document" r:id="rId6"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
        <p:nvSpPr>
          <p:cNvPr id="2" name="Title 1"/>
          <p:cNvSpPr>
            <a:spLocks noGrp="1"/>
          </p:cNvSpPr>
          <p:nvPr>
            <p:ph type="title"/>
          </p:nvPr>
        </p:nvSpPr>
        <p:spPr>
          <a:xfrm>
            <a:off x="1043490" y="616522"/>
            <a:ext cx="7024744" cy="1020742"/>
          </a:xfrm>
        </p:spPr>
        <p:txBody>
          <a:bodyPr>
            <a:normAutofit fontScale="90000"/>
          </a:bodyPr>
          <a:lstStyle/>
          <a:p>
            <a:r>
              <a:rPr lang="en-US" b="1" dirty="0">
                <a:latin typeface="Times New Roman"/>
                <a:cs typeface="Times New Roman"/>
              </a:rPr>
              <a:t>There is a human health dimension</a:t>
            </a:r>
          </a:p>
        </p:txBody>
      </p:sp>
      <p:sp>
        <p:nvSpPr>
          <p:cNvPr id="3" name="Content Placeholder 2"/>
          <p:cNvSpPr>
            <a:spLocks noGrp="1"/>
          </p:cNvSpPr>
          <p:nvPr>
            <p:ph idx="1"/>
          </p:nvPr>
        </p:nvSpPr>
        <p:spPr>
          <a:xfrm>
            <a:off x="1043492" y="1981200"/>
            <a:ext cx="6777317" cy="3851429"/>
          </a:xfrm>
        </p:spPr>
        <p:txBody>
          <a:bodyPr>
            <a:normAutofit fontScale="70000" lnSpcReduction="20000"/>
          </a:bodyPr>
          <a:lstStyle/>
          <a:p>
            <a:r>
              <a:rPr lang="en-US" b="1" dirty="0">
                <a:latin typeface="Arial"/>
                <a:cs typeface="Arial"/>
              </a:rPr>
              <a:t>It is clear that people who lose of drinking water and are ill are under extreme stress.</a:t>
            </a:r>
          </a:p>
          <a:p>
            <a:endParaRPr lang="en-US" b="1" dirty="0">
              <a:latin typeface="Arial"/>
              <a:cs typeface="Arial"/>
            </a:endParaRPr>
          </a:p>
          <a:p>
            <a:r>
              <a:rPr lang="en-US" b="1" dirty="0">
                <a:latin typeface="Arial"/>
                <a:cs typeface="Arial"/>
              </a:rPr>
              <a:t>They have sick pets and farm animals.</a:t>
            </a:r>
          </a:p>
          <a:p>
            <a:endParaRPr lang="en-US" b="1" dirty="0">
              <a:latin typeface="Arial"/>
              <a:cs typeface="Arial"/>
            </a:endParaRPr>
          </a:p>
          <a:p>
            <a:r>
              <a:rPr lang="en-US" b="1" dirty="0">
                <a:latin typeface="Arial"/>
                <a:cs typeface="Arial"/>
              </a:rPr>
              <a:t>They see no serious effort to follow up on their  concerns by any local, state or federal agency.</a:t>
            </a:r>
          </a:p>
          <a:p>
            <a:endParaRPr lang="en-US" b="1" dirty="0">
              <a:latin typeface="Arial"/>
              <a:cs typeface="Arial"/>
            </a:endParaRPr>
          </a:p>
          <a:p>
            <a:r>
              <a:rPr lang="en-US" b="1" dirty="0">
                <a:latin typeface="Arial"/>
                <a:cs typeface="Arial"/>
              </a:rPr>
              <a:t>They are labeled as </a:t>
            </a:r>
            <a:r>
              <a:rPr lang="en-US" b="1" dirty="0" smtClean="0">
                <a:latin typeface="Arial"/>
                <a:cs typeface="Arial"/>
              </a:rPr>
              <a:t>anti-gas </a:t>
            </a:r>
            <a:r>
              <a:rPr lang="en-US" b="1" dirty="0">
                <a:latin typeface="Arial"/>
                <a:cs typeface="Arial"/>
              </a:rPr>
              <a:t>and </a:t>
            </a:r>
            <a:r>
              <a:rPr lang="en-US" b="1" dirty="0" smtClean="0">
                <a:latin typeface="Arial"/>
                <a:cs typeface="Arial"/>
              </a:rPr>
              <a:t>ignored.</a:t>
            </a:r>
            <a:endParaRPr lang="en-US" b="1" dirty="0">
              <a:latin typeface="Arial"/>
              <a:cs typeface="Arial"/>
            </a:endParaRPr>
          </a:p>
          <a:p>
            <a:endParaRPr lang="en-US" b="1" dirty="0">
              <a:latin typeface="Arial"/>
              <a:cs typeface="Arial"/>
            </a:endParaRPr>
          </a:p>
          <a:p>
            <a:r>
              <a:rPr lang="en-US" b="1" dirty="0">
                <a:latin typeface="Arial"/>
                <a:cs typeface="Arial"/>
              </a:rPr>
              <a:t>Their need for safe water becomes a weapon</a:t>
            </a:r>
            <a:r>
              <a:rPr lang="en-US" dirty="0">
                <a:latin typeface="Arial"/>
                <a:cs typeface="Arial"/>
              </a:rPr>
              <a:t>.</a:t>
            </a:r>
          </a:p>
          <a:p>
            <a:pPr marL="68580" indent="0">
              <a:buNone/>
            </a:pPr>
            <a:endParaRPr lang="en-US" dirty="0">
              <a:latin typeface="Arial"/>
              <a:cs typeface="Arial"/>
            </a:endParaRPr>
          </a:p>
          <a:p>
            <a:pPr marL="68580" indent="0">
              <a:buNone/>
            </a:pPr>
            <a:endParaRPr lang="en-US" dirty="0"/>
          </a:p>
        </p:txBody>
      </p:sp>
    </p:spTree>
    <p:extLst>
      <p:ext uri="{BB962C8B-B14F-4D97-AF65-F5344CB8AC3E}">
        <p14:creationId xmlns:p14="http://schemas.microsoft.com/office/powerpoint/2010/main" val="28368298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The Central Questions</a:t>
            </a:r>
            <a:endParaRPr lang="en-US" b="1" dirty="0">
              <a:latin typeface="Times New Roman"/>
              <a:cs typeface="Times New Roman"/>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Arial"/>
                <a:cs typeface="Arial"/>
              </a:rPr>
              <a:t>What are the health issues associated with UNGD of shale and implications for health care providers?</a:t>
            </a:r>
          </a:p>
          <a:p>
            <a:pPr>
              <a:buNone/>
            </a:pPr>
            <a:endParaRPr lang="en-US" b="1" dirty="0" smtClean="0">
              <a:latin typeface="Arial"/>
              <a:cs typeface="Arial"/>
            </a:endParaRPr>
          </a:p>
          <a:p>
            <a:r>
              <a:rPr lang="en-US" b="1" dirty="0" smtClean="0">
                <a:latin typeface="Arial"/>
                <a:cs typeface="Arial"/>
              </a:rPr>
              <a:t>What is the evidence that would indicate a clinical problem for providers?</a:t>
            </a:r>
          </a:p>
          <a:p>
            <a:pPr>
              <a:buNone/>
            </a:pPr>
            <a:endParaRPr lang="en-US" b="1" dirty="0" smtClean="0">
              <a:latin typeface="Arial"/>
              <a:cs typeface="Arial"/>
            </a:endParaRPr>
          </a:p>
          <a:p>
            <a:r>
              <a:rPr lang="en-US" b="1" dirty="0" smtClean="0">
                <a:latin typeface="Arial"/>
                <a:cs typeface="Arial"/>
              </a:rPr>
              <a:t>What characteristics define the health issues of immediate concern, and what is  needed to mitigate the damage?</a:t>
            </a:r>
          </a:p>
          <a:p>
            <a:endParaRPr lang="en-US" dirty="0"/>
          </a:p>
        </p:txBody>
      </p:sp>
    </p:spTree>
    <p:extLst>
      <p:ext uri="{BB962C8B-B14F-4D97-AF65-F5344CB8AC3E}">
        <p14:creationId xmlns:p14="http://schemas.microsoft.com/office/powerpoint/2010/main" val="18760210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17438"/>
            <a:ext cx="7024744" cy="862394"/>
          </a:xfrm>
        </p:spPr>
        <p:txBody>
          <a:bodyPr>
            <a:normAutofit/>
          </a:bodyPr>
          <a:lstStyle/>
          <a:p>
            <a:pPr algn="ctr"/>
            <a:r>
              <a:rPr lang="en-US" dirty="0" smtClean="0"/>
              <a:t>Summary of the Evaluation</a:t>
            </a:r>
            <a:endParaRPr lang="en-US" dirty="0"/>
          </a:p>
        </p:txBody>
      </p:sp>
      <p:sp>
        <p:nvSpPr>
          <p:cNvPr id="3" name="Content Placeholder 2"/>
          <p:cNvSpPr>
            <a:spLocks noGrp="1"/>
          </p:cNvSpPr>
          <p:nvPr>
            <p:ph idx="1"/>
          </p:nvPr>
        </p:nvSpPr>
        <p:spPr>
          <a:xfrm>
            <a:off x="1043492" y="1379833"/>
            <a:ext cx="6777317" cy="4984278"/>
          </a:xfrm>
        </p:spPr>
        <p:txBody>
          <a:bodyPr>
            <a:noAutofit/>
          </a:bodyPr>
          <a:lstStyle/>
          <a:p>
            <a:r>
              <a:rPr lang="en-US" sz="1600" dirty="0" smtClean="0">
                <a:latin typeface="Arial"/>
                <a:cs typeface="Arial"/>
              </a:rPr>
              <a:t>The analysis shows that protocols used for assessing compliance with ambient air standards do not adequately determine </a:t>
            </a:r>
          </a:p>
          <a:p>
            <a:endParaRPr lang="en-US" sz="1600" dirty="0" smtClean="0">
              <a:latin typeface="Arial"/>
              <a:cs typeface="Arial"/>
            </a:endParaRPr>
          </a:p>
          <a:p>
            <a:pPr lvl="1"/>
            <a:r>
              <a:rPr lang="en-US" sz="1600" dirty="0" smtClean="0">
                <a:latin typeface="Arial"/>
                <a:cs typeface="Arial"/>
              </a:rPr>
              <a:t>the intensity, frequency or durations of the actual human exposures to the mixtures of toxic materials released at UNGD sites. </a:t>
            </a:r>
          </a:p>
          <a:p>
            <a:pPr lvl="1"/>
            <a:r>
              <a:rPr lang="en-US" sz="1600" dirty="0" smtClean="0">
                <a:latin typeface="Arial"/>
                <a:cs typeface="Arial"/>
              </a:rPr>
              <a:t>Typically used periodic 24-hour average measures underestimate actual acute exposures by an order of magnitude.  </a:t>
            </a:r>
          </a:p>
          <a:p>
            <a:pPr lvl="1"/>
            <a:r>
              <a:rPr lang="en-US" sz="1600" dirty="0" smtClean="0">
                <a:latin typeface="Arial"/>
                <a:cs typeface="Arial"/>
              </a:rPr>
              <a:t>NAAQs and other available reference standards for ambient air are set in ‘forms’ that prevent determination of acute health risk. </a:t>
            </a:r>
          </a:p>
          <a:p>
            <a:pPr lvl="1"/>
            <a:r>
              <a:rPr lang="en-US" sz="1600" dirty="0" smtClean="0">
                <a:latin typeface="Arial"/>
                <a:cs typeface="Arial"/>
              </a:rPr>
              <a:t>Standards do not consider the most likely synergistic potential of the mixture-combinations of toxic air emissions. </a:t>
            </a:r>
          </a:p>
          <a:p>
            <a:pPr lvl="1"/>
            <a:r>
              <a:rPr lang="en-US" sz="1600" dirty="0" smtClean="0">
                <a:latin typeface="Arial"/>
                <a:cs typeface="Arial"/>
              </a:rPr>
              <a:t>Standards needed for acute toxics are not available for most compounds </a:t>
            </a:r>
          </a:p>
          <a:p>
            <a:pPr lvl="1"/>
            <a:r>
              <a:rPr lang="en-US" sz="1600" dirty="0" smtClean="0">
                <a:latin typeface="Arial"/>
                <a:cs typeface="Arial"/>
              </a:rPr>
              <a:t>Measures are incomplete ( Only 6 of 11 primary chemicals identified by BSSI measured by TCEQ)  </a:t>
            </a:r>
          </a:p>
          <a:p>
            <a:pPr lvl="1"/>
            <a:endParaRPr lang="en-US" sz="1600" dirty="0" smtClean="0">
              <a:latin typeface="Arial"/>
              <a:cs typeface="Arial"/>
            </a:endParaRPr>
          </a:p>
          <a:p>
            <a:r>
              <a:rPr lang="en-US" sz="1600" dirty="0" smtClean="0">
                <a:latin typeface="Arial"/>
                <a:cs typeface="Arial"/>
              </a:rPr>
              <a:t>Application of basic, air dispersion modeling shows that local weather conditions and time of release are strong determinates of the timing and intensity of individual exposures.  </a:t>
            </a:r>
          </a:p>
          <a:p>
            <a:endParaRPr lang="en-US" sz="1600" b="1" dirty="0">
              <a:latin typeface="Times New Roman"/>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15077993"/>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15371"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14047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latin typeface="Arial"/>
                <a:cs typeface="Arial"/>
              </a:rPr>
              <a:t>People are exposed to toxics through air, water and soil.</a:t>
            </a:r>
          </a:p>
          <a:p>
            <a:r>
              <a:rPr lang="en-US" b="1" dirty="0" smtClean="0">
                <a:latin typeface="Arial"/>
                <a:cs typeface="Arial"/>
              </a:rPr>
              <a:t>The exposures are periodic and intense for several hours.</a:t>
            </a:r>
          </a:p>
          <a:p>
            <a:r>
              <a:rPr lang="en-US" b="1" dirty="0" smtClean="0">
                <a:latin typeface="Arial"/>
                <a:cs typeface="Arial"/>
              </a:rPr>
              <a:t>Regulatory Air and water screening will not detect the hazard.</a:t>
            </a:r>
          </a:p>
          <a:p>
            <a:pPr>
              <a:buNone/>
            </a:pPr>
            <a:endParaRPr lang="en-US" b="1" dirty="0" smtClean="0">
              <a:latin typeface="Arial"/>
              <a:cs typeface="Arial"/>
            </a:endParaRPr>
          </a:p>
          <a:p>
            <a:r>
              <a:rPr lang="en-US" b="1" dirty="0" smtClean="0">
                <a:latin typeface="Arial"/>
                <a:cs typeface="Arial"/>
              </a:rPr>
              <a:t>Most likely acute physical symptoms “rash”, headache/ fatigue, respiratory, nose bleeds, GI, depression.</a:t>
            </a:r>
          </a:p>
          <a:p>
            <a:r>
              <a:rPr lang="en-US" b="1" dirty="0" err="1" smtClean="0">
                <a:latin typeface="Arial"/>
                <a:cs typeface="Arial"/>
              </a:rPr>
              <a:t>Biomonitoring</a:t>
            </a:r>
            <a:r>
              <a:rPr lang="en-US" b="1" dirty="0" smtClean="0">
                <a:latin typeface="Arial"/>
                <a:cs typeface="Arial"/>
              </a:rPr>
              <a:t> methods need to be developed.</a:t>
            </a:r>
          </a:p>
          <a:p>
            <a:pPr>
              <a:buNone/>
            </a:pPr>
            <a:endParaRPr lang="en-US" b="1" dirty="0" smtClean="0">
              <a:latin typeface="Arial"/>
              <a:cs typeface="Arial"/>
            </a:endParaRPr>
          </a:p>
          <a:p>
            <a:r>
              <a:rPr lang="en-US" b="1" dirty="0" smtClean="0">
                <a:latin typeface="Arial"/>
                <a:cs typeface="Arial"/>
              </a:rPr>
              <a:t>Interventions and support at the patient level help coping.</a:t>
            </a:r>
          </a:p>
          <a:p>
            <a:r>
              <a:rPr lang="en-US" b="1" dirty="0" smtClean="0">
                <a:latin typeface="Arial"/>
                <a:cs typeface="Arial"/>
              </a:rPr>
              <a:t>Individuals must monitor their health and exposure status.</a:t>
            </a:r>
          </a:p>
          <a:p>
            <a:r>
              <a:rPr lang="en-US" b="1" dirty="0" smtClean="0">
                <a:latin typeface="Arial"/>
                <a:cs typeface="Arial"/>
              </a:rPr>
              <a:t>Sense of community trust  and social capital is destroyed.</a:t>
            </a:r>
          </a:p>
          <a:p>
            <a:r>
              <a:rPr lang="en-US" b="1" dirty="0" smtClean="0">
                <a:latin typeface="Arial"/>
                <a:cs typeface="Arial"/>
              </a:rPr>
              <a:t>Federal, State and Local public health and environmental agencies are not able to effectively respond.  </a:t>
            </a:r>
            <a:r>
              <a:rPr lang="en-US" b="1" u="sng" dirty="0" smtClean="0">
                <a:solidFill>
                  <a:srgbClr val="FF0000"/>
                </a:solidFill>
                <a:latin typeface="Arial"/>
                <a:cs typeface="Arial"/>
              </a:rPr>
              <a:t>The Public Health Process has become rule bound, restricted to standard environmental tests of air and water and research health protocols.</a:t>
            </a:r>
            <a:endParaRPr lang="en-US" b="1" u="sng" dirty="0" smtClean="0">
              <a:latin typeface="Arial"/>
              <a:cs typeface="Arial"/>
            </a:endParaRPr>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33097194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44562"/>
          </a:xfrm>
        </p:spPr>
        <p:txBody>
          <a:bodyPr/>
          <a:lstStyle/>
          <a:p>
            <a:r>
              <a:rPr lang="en-US" dirty="0" smtClean="0">
                <a:latin typeface="Calibri" panose="020F0502020204030204" pitchFamily="34" charset="0"/>
              </a:rPr>
              <a:t>Health Issues</a:t>
            </a:r>
            <a:endParaRPr lang="en-US" dirty="0">
              <a:latin typeface="Calibri" panose="020F0502020204030204" pitchFamily="34" charset="0"/>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512189365"/>
              </p:ext>
            </p:extLst>
          </p:nvPr>
        </p:nvGraphicFramePr>
        <p:xfrm>
          <a:off x="4951907" y="1061756"/>
          <a:ext cx="3505200" cy="5237481"/>
        </p:xfrm>
        <a:graphic>
          <a:graphicData uri="http://schemas.openxmlformats.org/drawingml/2006/table">
            <a:tbl>
              <a:tblPr firstRow="1" bandRow="1">
                <a:tableStyleId>{5C22544A-7EE6-4342-B048-85BDC9FD1C3A}</a:tableStyleId>
              </a:tblPr>
              <a:tblGrid>
                <a:gridCol w="1473199"/>
                <a:gridCol w="2032001"/>
              </a:tblGrid>
              <a:tr h="387765">
                <a:tc>
                  <a:txBody>
                    <a:bodyPr/>
                    <a:lstStyle/>
                    <a:p>
                      <a:r>
                        <a:rPr lang="en-US" sz="1400" dirty="0">
                          <a:latin typeface="Arial"/>
                          <a:ea typeface="MS Mincho"/>
                          <a:cs typeface="Arial"/>
                        </a:rPr>
                        <a:t>Category</a:t>
                      </a:r>
                    </a:p>
                  </a:txBody>
                  <a:tcPr marL="33655" marR="33655" marT="0" marB="0"/>
                </a:tc>
                <a:tc>
                  <a:txBody>
                    <a:bodyPr/>
                    <a:lstStyle/>
                    <a:p>
                      <a:r>
                        <a:rPr lang="en-US" sz="1400" dirty="0">
                          <a:latin typeface="Arial"/>
                          <a:ea typeface="MS Mincho"/>
                          <a:cs typeface="Arial"/>
                        </a:rPr>
                        <a:t>Researcher/author</a:t>
                      </a:r>
                    </a:p>
                  </a:txBody>
                  <a:tcPr marL="33655" marR="33655" marT="0" marB="0"/>
                </a:tc>
              </a:tr>
              <a:tr h="1338585">
                <a:tc>
                  <a:txBody>
                    <a:bodyPr/>
                    <a:lstStyle/>
                    <a:p>
                      <a:r>
                        <a:rPr lang="en-US" sz="1400" b="1" dirty="0" smtClean="0">
                          <a:latin typeface="Arial"/>
                          <a:ea typeface="MS Mincho"/>
                          <a:cs typeface="Arial"/>
                        </a:rPr>
                        <a:t>Behavioral/mood/stress *</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SWPA (on-going)</a:t>
                      </a:r>
                    </a:p>
                    <a:p>
                      <a:r>
                        <a:rPr lang="en-US" sz="1400" b="1" dirty="0">
                          <a:latin typeface="Arial"/>
                          <a:ea typeface="MS Mincho"/>
                          <a:cs typeface="Arial"/>
                        </a:rPr>
                        <a:t>Earthworks (2012)</a:t>
                      </a:r>
                    </a:p>
                    <a:p>
                      <a:r>
                        <a:rPr lang="en-US" sz="1400" b="1" dirty="0">
                          <a:latin typeface="Arial"/>
                          <a:ea typeface="MS Mincho"/>
                          <a:cs typeface="Arial"/>
                        </a:rPr>
                        <a:t>Ferrar et al. (2013)</a:t>
                      </a:r>
                    </a:p>
                    <a:p>
                      <a:r>
                        <a:rPr lang="en-US" sz="1400" b="1" dirty="0">
                          <a:latin typeface="Arial"/>
                          <a:ea typeface="MS Mincho"/>
                          <a:cs typeface="Arial"/>
                        </a:rPr>
                        <a:t>Subra (2009)</a:t>
                      </a:r>
                    </a:p>
                    <a:p>
                      <a:r>
                        <a:rPr lang="en-US" sz="1400" b="1" dirty="0">
                          <a:latin typeface="Arial"/>
                          <a:ea typeface="MS Mincho"/>
                          <a:cs typeface="Arial"/>
                        </a:rPr>
                        <a:t>Perry (2013)</a:t>
                      </a:r>
                    </a:p>
                    <a:p>
                      <a:r>
                        <a:rPr lang="en-US" sz="1400" b="1" dirty="0">
                          <a:latin typeface="Arial"/>
                          <a:ea typeface="MS Mincho"/>
                          <a:cs typeface="Arial"/>
                        </a:rPr>
                        <a:t>Resick (2013)</a:t>
                      </a:r>
                    </a:p>
                  </a:txBody>
                  <a:tcPr marL="33655" marR="33655" marT="0" marB="0"/>
                </a:tc>
              </a:tr>
              <a:tr h="446195">
                <a:tc>
                  <a:txBody>
                    <a:bodyPr/>
                    <a:lstStyle/>
                    <a:p>
                      <a:r>
                        <a:rPr lang="en-US" sz="1400" b="1" dirty="0">
                          <a:latin typeface="Arial"/>
                          <a:ea typeface="MS Mincho"/>
                          <a:cs typeface="Arial"/>
                        </a:rPr>
                        <a:t>Birth </a:t>
                      </a:r>
                      <a:r>
                        <a:rPr lang="en-US" sz="1400" b="1" dirty="0" smtClean="0">
                          <a:latin typeface="Arial"/>
                          <a:ea typeface="MS Mincho"/>
                          <a:cs typeface="Arial"/>
                        </a:rPr>
                        <a:t>Outcomes </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Hill (2012)</a:t>
                      </a:r>
                    </a:p>
                    <a:p>
                      <a:r>
                        <a:rPr lang="en-US" sz="1400" b="1" dirty="0">
                          <a:latin typeface="Arial"/>
                          <a:ea typeface="MS Mincho"/>
                          <a:cs typeface="Arial"/>
                        </a:rPr>
                        <a:t>McKenzie (2014)</a:t>
                      </a:r>
                    </a:p>
                  </a:txBody>
                  <a:tcPr marL="33655" marR="33655" marT="0" marB="0"/>
                </a:tc>
              </a:tr>
              <a:tr h="387765">
                <a:tc>
                  <a:txBody>
                    <a:bodyPr/>
                    <a:lstStyle/>
                    <a:p>
                      <a:r>
                        <a:rPr lang="en-US" sz="1400" b="1" dirty="0">
                          <a:latin typeface="Arial"/>
                          <a:ea typeface="MS Mincho"/>
                          <a:cs typeface="Arial"/>
                        </a:rPr>
                        <a:t>Cancer risk</a:t>
                      </a:r>
                    </a:p>
                  </a:txBody>
                  <a:tcPr marL="33655" marR="33655" marT="0" marB="0"/>
                </a:tc>
                <a:tc>
                  <a:txBody>
                    <a:bodyPr/>
                    <a:lstStyle/>
                    <a:p>
                      <a:r>
                        <a:rPr lang="en-US" sz="1400" b="1" dirty="0">
                          <a:latin typeface="Arial"/>
                          <a:ea typeface="MS Mincho"/>
                          <a:cs typeface="Arial"/>
                        </a:rPr>
                        <a:t>McKenzie (2012)</a:t>
                      </a:r>
                    </a:p>
                  </a:txBody>
                  <a:tcPr marL="33655" marR="33655" marT="0" marB="0"/>
                </a:tc>
              </a:tr>
              <a:tr h="669293">
                <a:tc>
                  <a:txBody>
                    <a:bodyPr/>
                    <a:lstStyle/>
                    <a:p>
                      <a:r>
                        <a:rPr lang="en-US" sz="1400" b="1" dirty="0" smtClean="0">
                          <a:latin typeface="Arial"/>
                          <a:ea typeface="MS Mincho"/>
                          <a:cs typeface="Arial"/>
                        </a:rPr>
                        <a:t>Dermal *</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SWPA (on-going)</a:t>
                      </a:r>
                    </a:p>
                    <a:p>
                      <a:r>
                        <a:rPr lang="en-US" sz="1400" b="1" dirty="0">
                          <a:latin typeface="Arial"/>
                          <a:ea typeface="MS Mincho"/>
                          <a:cs typeface="Arial"/>
                        </a:rPr>
                        <a:t>Earthworks (2012)</a:t>
                      </a:r>
                    </a:p>
                    <a:p>
                      <a:r>
                        <a:rPr lang="en-US" sz="1400" b="1" dirty="0">
                          <a:latin typeface="Arial"/>
                          <a:ea typeface="MS Mincho"/>
                          <a:cs typeface="Arial"/>
                        </a:rPr>
                        <a:t>Subra (2009)</a:t>
                      </a:r>
                    </a:p>
                  </a:txBody>
                  <a:tcPr marL="33655" marR="33655" marT="0" marB="0"/>
                </a:tc>
              </a:tr>
              <a:tr h="669293">
                <a:tc>
                  <a:txBody>
                    <a:bodyPr/>
                    <a:lstStyle/>
                    <a:p>
                      <a:r>
                        <a:rPr lang="en-US" sz="1400" b="1" dirty="0">
                          <a:latin typeface="Arial"/>
                          <a:ea typeface="MS Mincho"/>
                          <a:cs typeface="Arial"/>
                        </a:rPr>
                        <a:t>Ear, nose, mouth, </a:t>
                      </a:r>
                      <a:r>
                        <a:rPr lang="en-US" sz="1400" b="1" dirty="0" smtClean="0">
                          <a:latin typeface="Arial"/>
                          <a:ea typeface="MS Mincho"/>
                          <a:cs typeface="Arial"/>
                        </a:rPr>
                        <a:t>throat *</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Earthworks (2012)</a:t>
                      </a:r>
                    </a:p>
                    <a:p>
                      <a:r>
                        <a:rPr lang="en-US" sz="1400" b="1" dirty="0">
                          <a:latin typeface="Arial"/>
                          <a:ea typeface="MS Mincho"/>
                          <a:cs typeface="Arial"/>
                        </a:rPr>
                        <a:t>Subra (2010)</a:t>
                      </a:r>
                    </a:p>
                    <a:p>
                      <a:r>
                        <a:rPr lang="en-US" sz="1400" b="1" dirty="0">
                          <a:latin typeface="Arial"/>
                          <a:ea typeface="MS Mincho"/>
                          <a:cs typeface="Arial"/>
                        </a:rPr>
                        <a:t>Subra (2009)</a:t>
                      </a:r>
                    </a:p>
                  </a:txBody>
                  <a:tcPr marL="33655" marR="33655" marT="0" marB="0"/>
                </a:tc>
              </a:tr>
              <a:tr h="1338585">
                <a:tc>
                  <a:txBody>
                    <a:bodyPr/>
                    <a:lstStyle/>
                    <a:p>
                      <a:r>
                        <a:rPr lang="en-US" sz="1400" b="1" dirty="0" smtClean="0">
                          <a:latin typeface="Arial"/>
                          <a:ea typeface="MS Mincho"/>
                          <a:cs typeface="Arial"/>
                        </a:rPr>
                        <a:t>Eye *</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SWPA (on-going)</a:t>
                      </a:r>
                    </a:p>
                    <a:p>
                      <a:r>
                        <a:rPr lang="en-US" sz="1400" b="1" dirty="0">
                          <a:latin typeface="Arial"/>
                          <a:ea typeface="MS Mincho"/>
                          <a:cs typeface="Arial"/>
                        </a:rPr>
                        <a:t>Earthworks (2012)</a:t>
                      </a:r>
                    </a:p>
                    <a:p>
                      <a:r>
                        <a:rPr lang="en-US" sz="1400" b="1" dirty="0">
                          <a:latin typeface="Arial"/>
                          <a:ea typeface="MS Mincho"/>
                          <a:cs typeface="Arial"/>
                        </a:rPr>
                        <a:t>Bamberger &amp; Oswald (2012)</a:t>
                      </a:r>
                    </a:p>
                    <a:p>
                      <a:r>
                        <a:rPr lang="en-US" sz="1400" b="1" dirty="0">
                          <a:latin typeface="Arial"/>
                          <a:ea typeface="MS Mincho"/>
                          <a:cs typeface="Arial"/>
                        </a:rPr>
                        <a:t>Subra (2010)</a:t>
                      </a:r>
                    </a:p>
                    <a:p>
                      <a:r>
                        <a:rPr lang="en-US" sz="1400" b="1" dirty="0">
                          <a:latin typeface="Arial"/>
                          <a:ea typeface="MS Mincho"/>
                          <a:cs typeface="Arial"/>
                        </a:rPr>
                        <a:t>Subra (2009)</a:t>
                      </a:r>
                    </a:p>
                  </a:txBody>
                  <a:tcPr marL="33655" marR="33655" marT="0" marB="0"/>
                </a:tc>
              </a:tr>
            </a:tbl>
          </a:graphicData>
        </a:graphic>
      </p:graphicFrame>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1145650122"/>
              </p:ext>
            </p:extLst>
          </p:nvPr>
        </p:nvGraphicFramePr>
        <p:xfrm>
          <a:off x="658462" y="1356059"/>
          <a:ext cx="3632680" cy="4817523"/>
        </p:xfrm>
        <a:graphic>
          <a:graphicData uri="http://schemas.openxmlformats.org/drawingml/2006/table">
            <a:tbl>
              <a:tblPr firstRow="1" bandRow="1">
                <a:tableStyleId>{5C22544A-7EE6-4342-B048-85BDC9FD1C3A}</a:tableStyleId>
              </a:tblPr>
              <a:tblGrid>
                <a:gridCol w="1617461"/>
                <a:gridCol w="2015219"/>
              </a:tblGrid>
              <a:tr h="481784">
                <a:tc>
                  <a:txBody>
                    <a:bodyPr/>
                    <a:lstStyle/>
                    <a:p>
                      <a:r>
                        <a:rPr lang="en-US" sz="1400" b="1" dirty="0">
                          <a:latin typeface="Arial"/>
                          <a:ea typeface="MS Mincho"/>
                          <a:cs typeface="Arial"/>
                        </a:rPr>
                        <a:t>Category</a:t>
                      </a:r>
                    </a:p>
                  </a:txBody>
                  <a:tcPr marL="33655" marR="33655" marT="0" marB="0"/>
                </a:tc>
                <a:tc>
                  <a:txBody>
                    <a:bodyPr/>
                    <a:lstStyle/>
                    <a:p>
                      <a:r>
                        <a:rPr lang="en-US" sz="1400" b="1" dirty="0">
                          <a:latin typeface="Arial"/>
                          <a:ea typeface="MS Mincho"/>
                          <a:cs typeface="Arial"/>
                        </a:rPr>
                        <a:t>Researcher/author</a:t>
                      </a:r>
                    </a:p>
                  </a:txBody>
                  <a:tcPr marL="33655" marR="33655" marT="0" marB="0"/>
                </a:tc>
              </a:tr>
              <a:tr h="919769">
                <a:tc>
                  <a:txBody>
                    <a:bodyPr/>
                    <a:lstStyle/>
                    <a:p>
                      <a:r>
                        <a:rPr lang="en-US" sz="1400" b="1" dirty="0" smtClean="0">
                          <a:latin typeface="Arial"/>
                          <a:ea typeface="MS Mincho"/>
                          <a:cs typeface="Arial"/>
                        </a:rPr>
                        <a:t>Gastrointestinal *</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Earthworks (2012)</a:t>
                      </a:r>
                    </a:p>
                    <a:p>
                      <a:r>
                        <a:rPr lang="en-US" sz="1400" b="1" dirty="0">
                          <a:latin typeface="Arial"/>
                          <a:ea typeface="MS Mincho"/>
                          <a:cs typeface="Arial"/>
                        </a:rPr>
                        <a:t>Bamberger &amp; Oswald (2012)</a:t>
                      </a:r>
                    </a:p>
                    <a:p>
                      <a:r>
                        <a:rPr lang="en-US" sz="1400" b="1" dirty="0">
                          <a:latin typeface="Arial"/>
                          <a:ea typeface="MS Mincho"/>
                          <a:cs typeface="Arial"/>
                        </a:rPr>
                        <a:t>Ferrar et al. (2013)</a:t>
                      </a:r>
                    </a:p>
                  </a:txBody>
                  <a:tcPr marL="33655" marR="33655" marT="0" marB="0"/>
                </a:tc>
              </a:tr>
              <a:tr h="399662">
                <a:tc>
                  <a:txBody>
                    <a:bodyPr/>
                    <a:lstStyle/>
                    <a:p>
                      <a:r>
                        <a:rPr lang="en-US" sz="1400" b="1" dirty="0">
                          <a:latin typeface="Arial"/>
                          <a:ea typeface="MS Mincho"/>
                          <a:cs typeface="Arial"/>
                        </a:rPr>
                        <a:t>High Blood pressure</a:t>
                      </a:r>
                    </a:p>
                  </a:txBody>
                  <a:tcPr marL="33655" marR="33655" marT="0" marB="0"/>
                </a:tc>
                <a:tc>
                  <a:txBody>
                    <a:bodyPr/>
                    <a:lstStyle/>
                    <a:p>
                      <a:r>
                        <a:rPr lang="en-US" sz="1400" b="1" dirty="0">
                          <a:latin typeface="Arial"/>
                          <a:ea typeface="MS Mincho"/>
                          <a:cs typeface="Arial"/>
                        </a:rPr>
                        <a:t>Subra (2010)</a:t>
                      </a:r>
                    </a:p>
                  </a:txBody>
                  <a:tcPr marL="33655" marR="33655" marT="0" marB="0"/>
                </a:tc>
              </a:tr>
              <a:tr h="689827">
                <a:tc>
                  <a:txBody>
                    <a:bodyPr/>
                    <a:lstStyle/>
                    <a:p>
                      <a:r>
                        <a:rPr lang="en-US" sz="1400" b="1" dirty="0">
                          <a:latin typeface="Arial"/>
                          <a:ea typeface="MS Mincho"/>
                          <a:cs typeface="Arial"/>
                        </a:rPr>
                        <a:t>Muscle/joint pain</a:t>
                      </a:r>
                    </a:p>
                  </a:txBody>
                  <a:tcPr marL="33655" marR="33655" marT="0" marB="0"/>
                </a:tc>
                <a:tc>
                  <a:txBody>
                    <a:bodyPr/>
                    <a:lstStyle/>
                    <a:p>
                      <a:r>
                        <a:rPr lang="en-US" sz="1400" b="1" dirty="0">
                          <a:latin typeface="Arial"/>
                          <a:ea typeface="MS Mincho"/>
                          <a:cs typeface="Arial"/>
                        </a:rPr>
                        <a:t>Earthworks (2012)</a:t>
                      </a:r>
                    </a:p>
                    <a:p>
                      <a:r>
                        <a:rPr lang="en-US" sz="1400" b="1" dirty="0">
                          <a:latin typeface="Arial"/>
                          <a:ea typeface="MS Mincho"/>
                          <a:cs typeface="Arial"/>
                        </a:rPr>
                        <a:t>Subra (2010)</a:t>
                      </a:r>
                    </a:p>
                    <a:p>
                      <a:r>
                        <a:rPr lang="en-US" sz="1400" b="1" dirty="0">
                          <a:latin typeface="Arial"/>
                          <a:ea typeface="MS Mincho"/>
                          <a:cs typeface="Arial"/>
                        </a:rPr>
                        <a:t>Subra (2009)</a:t>
                      </a:r>
                    </a:p>
                  </a:txBody>
                  <a:tcPr marL="33655" marR="33655" marT="0" marB="0"/>
                </a:tc>
              </a:tr>
              <a:tr h="1149712">
                <a:tc>
                  <a:txBody>
                    <a:bodyPr/>
                    <a:lstStyle/>
                    <a:p>
                      <a:r>
                        <a:rPr lang="en-US" sz="1400" b="1" dirty="0">
                          <a:latin typeface="Arial"/>
                          <a:ea typeface="MS Mincho"/>
                          <a:cs typeface="Arial"/>
                        </a:rPr>
                        <a:t>Neurological </a:t>
                      </a:r>
                      <a:r>
                        <a:rPr lang="en-US" sz="1400" b="1" dirty="0" smtClean="0">
                          <a:latin typeface="Arial"/>
                          <a:ea typeface="MS Mincho"/>
                          <a:cs typeface="Arial"/>
                        </a:rPr>
                        <a:t>*</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SWPA (on-going)</a:t>
                      </a:r>
                    </a:p>
                    <a:p>
                      <a:r>
                        <a:rPr lang="en-US" sz="1400" b="1" dirty="0">
                          <a:latin typeface="Arial"/>
                          <a:ea typeface="MS Mincho"/>
                          <a:cs typeface="Arial"/>
                        </a:rPr>
                        <a:t>Bamberger &amp; Oswald (2012)</a:t>
                      </a:r>
                    </a:p>
                    <a:p>
                      <a:r>
                        <a:rPr lang="en-US" sz="1400" b="1" dirty="0">
                          <a:latin typeface="Arial"/>
                          <a:ea typeface="MS Mincho"/>
                          <a:cs typeface="Arial"/>
                        </a:rPr>
                        <a:t>Subra (2010)</a:t>
                      </a:r>
                    </a:p>
                    <a:p>
                      <a:r>
                        <a:rPr lang="en-US" sz="1400" b="1" dirty="0">
                          <a:latin typeface="Arial"/>
                          <a:ea typeface="MS Mincho"/>
                          <a:cs typeface="Arial"/>
                        </a:rPr>
                        <a:t>Subra (2009)</a:t>
                      </a:r>
                    </a:p>
                  </a:txBody>
                  <a:tcPr marL="33655" marR="33655" marT="0" marB="0"/>
                </a:tc>
              </a:tr>
              <a:tr h="1149712">
                <a:tc>
                  <a:txBody>
                    <a:bodyPr/>
                    <a:lstStyle/>
                    <a:p>
                      <a:r>
                        <a:rPr lang="en-US" sz="1400" b="1" dirty="0" smtClean="0">
                          <a:latin typeface="Arial"/>
                          <a:ea typeface="MS Mincho"/>
                          <a:cs typeface="Arial"/>
                        </a:rPr>
                        <a:t>Respiratory *</a:t>
                      </a:r>
                      <a:endParaRPr lang="en-US" sz="1400" b="1" dirty="0">
                        <a:latin typeface="Arial"/>
                        <a:ea typeface="MS Mincho"/>
                        <a:cs typeface="Arial"/>
                      </a:endParaRPr>
                    </a:p>
                  </a:txBody>
                  <a:tcPr marL="33655" marR="33655" marT="0" marB="0"/>
                </a:tc>
                <a:tc>
                  <a:txBody>
                    <a:bodyPr/>
                    <a:lstStyle/>
                    <a:p>
                      <a:r>
                        <a:rPr lang="en-US" sz="1400" b="1" dirty="0">
                          <a:latin typeface="Arial"/>
                          <a:ea typeface="MS Mincho"/>
                          <a:cs typeface="Arial"/>
                        </a:rPr>
                        <a:t>SWPA (on-going)</a:t>
                      </a:r>
                    </a:p>
                    <a:p>
                      <a:r>
                        <a:rPr lang="en-US" sz="1400" b="1" dirty="0">
                          <a:latin typeface="Arial"/>
                          <a:ea typeface="MS Mincho"/>
                          <a:cs typeface="Arial"/>
                        </a:rPr>
                        <a:t>Earthworks (2012)</a:t>
                      </a:r>
                    </a:p>
                    <a:p>
                      <a:r>
                        <a:rPr lang="en-US" sz="1400" b="1" dirty="0">
                          <a:latin typeface="Arial"/>
                          <a:ea typeface="MS Mincho"/>
                          <a:cs typeface="Arial"/>
                        </a:rPr>
                        <a:t>Bamberger &amp; Oswald (2012)</a:t>
                      </a:r>
                    </a:p>
                    <a:p>
                      <a:r>
                        <a:rPr lang="en-US" sz="1400" b="1" dirty="0">
                          <a:latin typeface="Arial"/>
                          <a:ea typeface="MS Mincho"/>
                          <a:cs typeface="Arial"/>
                        </a:rPr>
                        <a:t>Subra (2009)</a:t>
                      </a:r>
                    </a:p>
                  </a:txBody>
                  <a:tcPr marL="33655" marR="33655" marT="0" marB="0"/>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5201923"/>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2060"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Tree>
    <p:extLst>
      <p:ext uri="{BB962C8B-B14F-4D97-AF65-F5344CB8AC3E}">
        <p14:creationId xmlns:p14="http://schemas.microsoft.com/office/powerpoint/2010/main" val="19976185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17980"/>
            <a:ext cx="8229600" cy="994920"/>
          </a:xfrm>
        </p:spPr>
        <p:txBody>
          <a:bodyPr>
            <a:normAutofit/>
          </a:bodyPr>
          <a:lstStyle/>
          <a:p>
            <a:pPr algn="ctr"/>
            <a:r>
              <a:rPr lang="en-US" sz="2800" b="1" dirty="0">
                <a:latin typeface="Calibri" panose="020F0502020204030204" pitchFamily="34" charset="0"/>
              </a:rPr>
              <a:t>UNGD Acute Symptom Inventory</a:t>
            </a:r>
            <a:br>
              <a:rPr lang="en-US" sz="2800" b="1" dirty="0">
                <a:latin typeface="Calibri" panose="020F0502020204030204" pitchFamily="34" charset="0"/>
              </a:rPr>
            </a:br>
            <a:r>
              <a:rPr lang="en-US" sz="2800" b="1" dirty="0" smtClean="0">
                <a:latin typeface="Calibri" panose="020F0502020204030204" pitchFamily="34" charset="0"/>
              </a:rPr>
              <a:t>(113 patients </a:t>
            </a:r>
            <a:r>
              <a:rPr lang="en-US" sz="2800" b="1" dirty="0">
                <a:latin typeface="Calibri" panose="020F0502020204030204" pitchFamily="34" charset="0"/>
              </a:rPr>
              <a:t>who met screening criteria)*</a:t>
            </a:r>
          </a:p>
        </p:txBody>
      </p:sp>
      <p:sp>
        <p:nvSpPr>
          <p:cNvPr id="9" name="Content Placeholder 8"/>
          <p:cNvSpPr>
            <a:spLocks noGrp="1"/>
          </p:cNvSpPr>
          <p:nvPr>
            <p:ph idx="1"/>
          </p:nvPr>
        </p:nvSpPr>
        <p:spPr>
          <a:xfrm>
            <a:off x="457200" y="1612899"/>
            <a:ext cx="8229600" cy="4800601"/>
          </a:xfrm>
        </p:spPr>
        <p:txBody>
          <a:bodyPr>
            <a:noAutofit/>
          </a:bodyPr>
          <a:lstStyle/>
          <a:p>
            <a:pPr marL="0" indent="0">
              <a:buNone/>
            </a:pPr>
            <a:endParaRPr lang="en-US" sz="1600" b="1" dirty="0" smtClean="0">
              <a:latin typeface="Calibri" panose="020F0502020204030204" pitchFamily="34" charset="0"/>
            </a:endParaRPr>
          </a:p>
          <a:p>
            <a:pPr marL="0" indent="0">
              <a:buNone/>
            </a:pPr>
            <a:r>
              <a:rPr lang="en-US" sz="1600" b="1" dirty="0" smtClean="0">
                <a:latin typeface="Arial"/>
                <a:cs typeface="Arial"/>
              </a:rPr>
              <a:t>RESPIRATORY </a:t>
            </a:r>
            <a:r>
              <a:rPr lang="en-US" sz="1600" b="1" dirty="0">
                <a:latin typeface="Arial"/>
                <a:cs typeface="Arial"/>
              </a:rPr>
              <a:t>SYMPTOMS 	</a:t>
            </a:r>
            <a:r>
              <a:rPr lang="en-US" sz="1600" b="1" dirty="0" smtClean="0">
                <a:latin typeface="Arial"/>
                <a:cs typeface="Arial"/>
              </a:rPr>
              <a:t>	        cough</a:t>
            </a:r>
            <a:r>
              <a:rPr lang="en-US" sz="1600" b="1" dirty="0">
                <a:latin typeface="Arial"/>
                <a:cs typeface="Arial"/>
              </a:rPr>
              <a:t>, shortness of breath, </a:t>
            </a:r>
            <a:r>
              <a:rPr lang="en-US" sz="1600" b="1" dirty="0" smtClean="0">
                <a:latin typeface="Arial"/>
                <a:cs typeface="Arial"/>
              </a:rPr>
              <a:t>wheezing</a:t>
            </a:r>
            <a:endParaRPr lang="en-US" sz="1600" b="1" dirty="0">
              <a:latin typeface="Arial"/>
              <a:cs typeface="Arial"/>
            </a:endParaRPr>
          </a:p>
          <a:p>
            <a:endParaRPr lang="en-US" sz="1600" b="1" dirty="0" smtClean="0">
              <a:latin typeface="Arial"/>
              <a:cs typeface="Arial"/>
            </a:endParaRPr>
          </a:p>
          <a:p>
            <a:pPr marL="0" indent="0">
              <a:buNone/>
            </a:pPr>
            <a:r>
              <a:rPr lang="en-US" sz="1600" b="1" dirty="0" smtClean="0">
                <a:latin typeface="Arial"/>
                <a:cs typeface="Arial"/>
              </a:rPr>
              <a:t>DERMATOLOGICAL </a:t>
            </a:r>
            <a:r>
              <a:rPr lang="en-US" sz="1600" b="1" dirty="0" smtClean="0">
                <a:latin typeface="Arial"/>
                <a:cs typeface="Arial"/>
              </a:rPr>
              <a:t>SYMPTOMS</a:t>
            </a:r>
            <a:r>
              <a:rPr lang="en-US" sz="1600" b="1" dirty="0">
                <a:latin typeface="Arial"/>
                <a:cs typeface="Arial"/>
              </a:rPr>
              <a:t> </a:t>
            </a:r>
            <a:r>
              <a:rPr lang="en-US" sz="1600" b="1" dirty="0" smtClean="0">
                <a:latin typeface="Arial"/>
                <a:cs typeface="Arial"/>
              </a:rPr>
              <a:t>      </a:t>
            </a:r>
            <a:r>
              <a:rPr lang="en-US" sz="1600" b="1" dirty="0" smtClean="0">
                <a:latin typeface="Arial"/>
                <a:cs typeface="Arial"/>
              </a:rPr>
              <a:t>rash</a:t>
            </a:r>
            <a:r>
              <a:rPr lang="en-US" sz="1600" b="1" dirty="0">
                <a:latin typeface="Arial"/>
                <a:cs typeface="Arial"/>
              </a:rPr>
              <a:t>, itching, burning</a:t>
            </a:r>
          </a:p>
          <a:p>
            <a:endParaRPr lang="en-US" sz="1600" b="1" dirty="0">
              <a:latin typeface="Arial"/>
              <a:cs typeface="Arial"/>
            </a:endParaRPr>
          </a:p>
          <a:p>
            <a:pPr marL="0" indent="0">
              <a:buNone/>
            </a:pPr>
            <a:r>
              <a:rPr lang="en-US" sz="1600" b="1" dirty="0" smtClean="0">
                <a:latin typeface="Arial"/>
                <a:cs typeface="Arial"/>
              </a:rPr>
              <a:t>EYE </a:t>
            </a:r>
            <a:r>
              <a:rPr lang="en-US" sz="1600" b="1" dirty="0">
                <a:latin typeface="Arial"/>
                <a:cs typeface="Arial"/>
              </a:rPr>
              <a:t>SYMPTOMS </a:t>
            </a:r>
            <a:r>
              <a:rPr lang="en-US" sz="1600" b="1" dirty="0" smtClean="0">
                <a:latin typeface="Arial"/>
                <a:cs typeface="Arial"/>
              </a:rPr>
              <a:t>			   </a:t>
            </a:r>
            <a:r>
              <a:rPr lang="en-US" sz="1600" b="1" dirty="0" smtClean="0">
                <a:latin typeface="Arial"/>
                <a:cs typeface="Arial"/>
              </a:rPr>
              <a:t> </a:t>
            </a:r>
            <a:r>
              <a:rPr lang="en-US" sz="1600" b="1" dirty="0" smtClean="0">
                <a:latin typeface="Arial"/>
                <a:cs typeface="Arial"/>
              </a:rPr>
              <a:t>itching </a:t>
            </a:r>
            <a:r>
              <a:rPr lang="en-US" sz="1600" b="1" dirty="0">
                <a:latin typeface="Arial"/>
                <a:cs typeface="Arial"/>
              </a:rPr>
              <a:t>and burning, </a:t>
            </a:r>
            <a:r>
              <a:rPr lang="en-US" sz="1600" b="1" dirty="0" smtClean="0">
                <a:latin typeface="Arial"/>
                <a:cs typeface="Arial"/>
              </a:rPr>
              <a:t>blurred </a:t>
            </a:r>
            <a:r>
              <a:rPr lang="en-US" sz="1600" b="1" dirty="0">
                <a:latin typeface="Arial"/>
                <a:cs typeface="Arial"/>
              </a:rPr>
              <a:t>vision, dry eye, </a:t>
            </a:r>
            <a:r>
              <a:rPr lang="en-US" sz="1600" b="1" dirty="0" smtClean="0">
                <a:latin typeface="Arial"/>
                <a:cs typeface="Arial"/>
              </a:rPr>
              <a:t>	pain</a:t>
            </a:r>
            <a:endParaRPr lang="en-US" sz="1600" b="1" dirty="0">
              <a:latin typeface="Arial"/>
              <a:cs typeface="Arial"/>
            </a:endParaRPr>
          </a:p>
          <a:p>
            <a:endParaRPr lang="en-US" sz="1600" b="1" dirty="0" smtClean="0">
              <a:latin typeface="Arial"/>
              <a:cs typeface="Arial"/>
            </a:endParaRPr>
          </a:p>
          <a:p>
            <a:pPr marL="0" indent="0">
              <a:buNone/>
            </a:pPr>
            <a:r>
              <a:rPr lang="en-US" sz="1600" b="1" dirty="0" smtClean="0">
                <a:latin typeface="Arial"/>
                <a:cs typeface="Arial"/>
              </a:rPr>
              <a:t>NOSE </a:t>
            </a:r>
            <a:r>
              <a:rPr lang="en-US" sz="1600" b="1" dirty="0">
                <a:latin typeface="Arial"/>
                <a:cs typeface="Arial"/>
              </a:rPr>
              <a:t>AND THROAT SYMPTOMS </a:t>
            </a:r>
            <a:r>
              <a:rPr lang="en-US" sz="1600" b="1" dirty="0" smtClean="0">
                <a:latin typeface="Arial"/>
                <a:cs typeface="Arial"/>
              </a:rPr>
              <a:t>		sore </a:t>
            </a:r>
            <a:r>
              <a:rPr lang="en-US" sz="1600" b="1" dirty="0">
                <a:latin typeface="Arial"/>
                <a:cs typeface="Arial"/>
              </a:rPr>
              <a:t>throat,  sinus pain, nose bleed</a:t>
            </a:r>
          </a:p>
          <a:p>
            <a:endParaRPr lang="en-US" sz="1600" b="1" dirty="0" smtClean="0">
              <a:latin typeface="Arial"/>
              <a:cs typeface="Arial"/>
            </a:endParaRPr>
          </a:p>
          <a:p>
            <a:pPr marL="0" indent="0">
              <a:buNone/>
            </a:pPr>
            <a:r>
              <a:rPr lang="en-US" sz="1600" b="1" dirty="0" smtClean="0">
                <a:latin typeface="Arial"/>
                <a:cs typeface="Arial"/>
              </a:rPr>
              <a:t>GASTRO</a:t>
            </a:r>
            <a:r>
              <a:rPr lang="en-US" sz="1600" b="1" dirty="0">
                <a:latin typeface="Arial"/>
                <a:cs typeface="Arial"/>
              </a:rPr>
              <a:t>-INTESTINAL SYMPTOMS </a:t>
            </a:r>
            <a:r>
              <a:rPr lang="en-US" sz="1600" b="1" dirty="0" smtClean="0">
                <a:latin typeface="Arial"/>
                <a:cs typeface="Arial"/>
              </a:rPr>
              <a:t>	nausea</a:t>
            </a:r>
            <a:r>
              <a:rPr lang="en-US" sz="1600" b="1" dirty="0">
                <a:latin typeface="Arial"/>
                <a:cs typeface="Arial"/>
              </a:rPr>
              <a:t>, abdominal pain, diarrhea</a:t>
            </a:r>
          </a:p>
          <a:p>
            <a:endParaRPr lang="en-US" sz="1600" b="1" dirty="0">
              <a:latin typeface="Arial"/>
              <a:cs typeface="Arial"/>
            </a:endParaRPr>
          </a:p>
          <a:p>
            <a:pPr marL="0" indent="0">
              <a:buNone/>
            </a:pPr>
            <a:r>
              <a:rPr lang="en-US" sz="1600" b="1" dirty="0" smtClean="0">
                <a:latin typeface="Arial"/>
                <a:cs typeface="Arial"/>
              </a:rPr>
              <a:t>CONSTITUTIONAL </a:t>
            </a:r>
            <a:r>
              <a:rPr lang="en-US" sz="1600" b="1" dirty="0">
                <a:latin typeface="Arial"/>
                <a:cs typeface="Arial"/>
              </a:rPr>
              <a:t>SYMPTOMS  </a:t>
            </a:r>
            <a:r>
              <a:rPr lang="en-US" sz="1600" b="1" dirty="0" smtClean="0">
                <a:latin typeface="Arial"/>
                <a:cs typeface="Arial"/>
              </a:rPr>
              <a:t>	</a:t>
            </a:r>
            <a:r>
              <a:rPr lang="en-US" sz="1600" b="1" dirty="0" smtClean="0">
                <a:latin typeface="Arial"/>
                <a:cs typeface="Arial"/>
              </a:rPr>
              <a:t>fatigue</a:t>
            </a:r>
            <a:r>
              <a:rPr lang="en-US" sz="1600" b="1" dirty="0">
                <a:latin typeface="Arial"/>
                <a:cs typeface="Arial"/>
              </a:rPr>
              <a:t>,  weakness, weight </a:t>
            </a:r>
            <a:r>
              <a:rPr lang="en-US" sz="1600" b="1" dirty="0" smtClean="0">
                <a:latin typeface="Arial"/>
                <a:cs typeface="Arial"/>
              </a:rPr>
              <a:t>change, drowsiness </a:t>
            </a:r>
            <a:endParaRPr lang="en-US" sz="1200" b="1" dirty="0" smtClean="0">
              <a:latin typeface="Arial"/>
              <a:cs typeface="Arial"/>
            </a:endParaRPr>
          </a:p>
          <a:p>
            <a:pPr marL="0" indent="0">
              <a:buNone/>
            </a:pPr>
            <a:endParaRPr lang="en-US" sz="1200" b="1" dirty="0" smtClean="0">
              <a:latin typeface="Arial"/>
              <a:cs typeface="Arial"/>
            </a:endParaRPr>
          </a:p>
          <a:p>
            <a:pPr marL="0" indent="0">
              <a:buNone/>
            </a:pPr>
            <a:r>
              <a:rPr lang="en-US" sz="1600" b="1" dirty="0" smtClean="0">
                <a:latin typeface="Arial"/>
                <a:cs typeface="Arial"/>
              </a:rPr>
              <a:t>* </a:t>
            </a:r>
            <a:r>
              <a:rPr lang="en-US" sz="1600" b="1" dirty="0">
                <a:latin typeface="Arial"/>
                <a:cs typeface="Arial"/>
              </a:rPr>
              <a:t>S</a:t>
            </a:r>
            <a:r>
              <a:rPr lang="en-US" sz="1600" b="1" dirty="0" smtClean="0">
                <a:latin typeface="Arial"/>
                <a:cs typeface="Arial"/>
              </a:rPr>
              <a:t>creening criteria: Complete intake process, plausible exposure, temporal relationship between exposure and symptom, absence of another likely cause of sympt</a:t>
            </a:r>
            <a:r>
              <a:rPr lang="en-US" sz="1600" b="1" i="1" dirty="0" smtClean="0">
                <a:latin typeface="Arial"/>
                <a:cs typeface="Arial"/>
              </a:rPr>
              <a:t>om</a:t>
            </a:r>
            <a:endParaRPr lang="en-US" sz="1600" b="1" i="1" dirty="0">
              <a:latin typeface="Arial"/>
              <a:cs typeface="Arial"/>
            </a:endParaRPr>
          </a:p>
          <a:p>
            <a:endParaRPr lang="en-US" sz="1600" dirty="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72046936"/>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3084"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Tree>
    <p:extLst>
      <p:ext uri="{BB962C8B-B14F-4D97-AF65-F5344CB8AC3E}">
        <p14:creationId xmlns:p14="http://schemas.microsoft.com/office/powerpoint/2010/main" val="24366593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
        <p:nvSpPr>
          <p:cNvPr id="8" name="Title 7"/>
          <p:cNvSpPr>
            <a:spLocks noGrp="1"/>
          </p:cNvSpPr>
          <p:nvPr>
            <p:ph type="title"/>
          </p:nvPr>
        </p:nvSpPr>
        <p:spPr>
          <a:xfrm>
            <a:off x="457200" y="839243"/>
            <a:ext cx="8229600" cy="839245"/>
          </a:xfrm>
        </p:spPr>
        <p:txBody>
          <a:bodyPr>
            <a:noAutofit/>
          </a:bodyPr>
          <a:lstStyle/>
          <a:p>
            <a:pPr algn="ctr"/>
            <a:r>
              <a:rPr lang="en-US" sz="2800" b="1" dirty="0" smtClean="0">
                <a:latin typeface="Calibri" panose="020F0502020204030204" pitchFamily="34" charset="0"/>
              </a:rPr>
              <a:t>UNGD </a:t>
            </a:r>
            <a:r>
              <a:rPr lang="en-US" sz="2800" b="1" dirty="0">
                <a:latin typeface="Calibri" panose="020F0502020204030204" pitchFamily="34" charset="0"/>
              </a:rPr>
              <a:t>Acute Symptom </a:t>
            </a:r>
            <a:r>
              <a:rPr lang="en-US" sz="2800" b="1" dirty="0" smtClean="0">
                <a:latin typeface="Calibri" panose="020F0502020204030204" pitchFamily="34" charset="0"/>
              </a:rPr>
              <a:t>Inventory, cont.</a:t>
            </a:r>
            <a:r>
              <a:rPr lang="en-US" sz="2800" b="1" dirty="0">
                <a:latin typeface="Calibri" panose="020F0502020204030204" pitchFamily="34" charset="0"/>
              </a:rPr>
              <a:t/>
            </a:r>
            <a:br>
              <a:rPr lang="en-US" sz="2800" b="1" dirty="0">
                <a:latin typeface="Calibri" panose="020F0502020204030204" pitchFamily="34" charset="0"/>
              </a:rPr>
            </a:br>
            <a:r>
              <a:rPr lang="en-US" sz="2800" b="1" dirty="0" smtClean="0">
                <a:latin typeface="Calibri" panose="020F0502020204030204" pitchFamily="34" charset="0"/>
              </a:rPr>
              <a:t>(113 patients </a:t>
            </a:r>
            <a:r>
              <a:rPr lang="en-US" sz="2800" b="1" dirty="0">
                <a:latin typeface="Calibri" panose="020F0502020204030204" pitchFamily="34" charset="0"/>
              </a:rPr>
              <a:t>who met screening criteria</a:t>
            </a:r>
            <a:r>
              <a:rPr lang="en-US" sz="2800" b="1" dirty="0" smtClean="0">
                <a:latin typeface="Calibri" panose="020F0502020204030204" pitchFamily="34" charset="0"/>
              </a:rPr>
              <a:t>)*</a:t>
            </a:r>
            <a:endParaRPr lang="en-US" sz="2800" b="1" dirty="0">
              <a:solidFill>
                <a:schemeClr val="accent3">
                  <a:lumMod val="60000"/>
                  <a:lumOff val="40000"/>
                </a:schemeClr>
              </a:solidFill>
              <a:latin typeface="Calibri" panose="020F0502020204030204" pitchFamily="34" charset="0"/>
            </a:endParaRPr>
          </a:p>
        </p:txBody>
      </p:sp>
      <p:sp>
        <p:nvSpPr>
          <p:cNvPr id="9" name="Content Placeholder 8"/>
          <p:cNvSpPr>
            <a:spLocks noGrp="1"/>
          </p:cNvSpPr>
          <p:nvPr>
            <p:ph idx="1"/>
          </p:nvPr>
        </p:nvSpPr>
        <p:spPr>
          <a:xfrm>
            <a:off x="397037" y="1553049"/>
            <a:ext cx="8229600" cy="5179511"/>
          </a:xfrm>
        </p:spPr>
        <p:txBody>
          <a:bodyPr>
            <a:noAutofit/>
          </a:bodyPr>
          <a:lstStyle/>
          <a:p>
            <a:pPr marL="0" indent="0">
              <a:buNone/>
            </a:pPr>
            <a:endParaRPr lang="en-US" sz="1600" b="1" dirty="0" smtClean="0">
              <a:latin typeface="Calibri" panose="020F0502020204030204" pitchFamily="34" charset="0"/>
            </a:endParaRPr>
          </a:p>
          <a:p>
            <a:pPr marL="0" indent="0">
              <a:buNone/>
            </a:pPr>
            <a:r>
              <a:rPr lang="en-US" sz="1600" b="1" dirty="0" smtClean="0">
                <a:latin typeface="Arial"/>
                <a:cs typeface="Arial"/>
              </a:rPr>
              <a:t>CARDIAC SYMPTOMS</a:t>
            </a:r>
            <a:r>
              <a:rPr lang="en-US" sz="1600" b="1" dirty="0">
                <a:latin typeface="Arial"/>
                <a:cs typeface="Arial"/>
              </a:rPr>
              <a:t>	</a:t>
            </a:r>
            <a:r>
              <a:rPr lang="en-US" sz="1600" b="1" dirty="0" smtClean="0">
                <a:latin typeface="Arial"/>
                <a:cs typeface="Arial"/>
              </a:rPr>
              <a:t>		heart </a:t>
            </a:r>
            <a:r>
              <a:rPr lang="en-US" sz="1600" b="1" dirty="0">
                <a:latin typeface="Arial"/>
                <a:cs typeface="Arial"/>
              </a:rPr>
              <a:t>rate,  chest pain</a:t>
            </a:r>
          </a:p>
          <a:p>
            <a:endParaRPr lang="en-US" sz="1600" b="1" dirty="0">
              <a:latin typeface="Arial"/>
              <a:cs typeface="Arial"/>
            </a:endParaRPr>
          </a:p>
          <a:p>
            <a:pPr marL="0" indent="0">
              <a:buNone/>
            </a:pPr>
            <a:r>
              <a:rPr lang="en-US" sz="1600" b="1" dirty="0" smtClean="0">
                <a:latin typeface="Arial"/>
                <a:cs typeface="Arial"/>
              </a:rPr>
              <a:t>NEUROLOGICAL SYMPTOMS	headache</a:t>
            </a:r>
            <a:r>
              <a:rPr lang="en-US" sz="1600" b="1" dirty="0">
                <a:latin typeface="Arial"/>
                <a:cs typeface="Arial"/>
              </a:rPr>
              <a:t>, difficulty concentrating, </a:t>
            </a:r>
            <a:r>
              <a:rPr lang="en-US" sz="1600" b="1" dirty="0" smtClean="0">
                <a:latin typeface="Arial"/>
                <a:cs typeface="Arial"/>
              </a:rPr>
              <a:t>dizziness</a:t>
            </a:r>
            <a:r>
              <a:rPr lang="en-US" sz="1600" b="1" dirty="0">
                <a:latin typeface="Arial"/>
                <a:cs typeface="Arial"/>
              </a:rPr>
              <a:t>, </a:t>
            </a:r>
            <a:r>
              <a:rPr lang="en-US" sz="1600" b="1" dirty="0" smtClean="0">
                <a:latin typeface="Arial"/>
                <a:cs typeface="Arial"/>
              </a:rPr>
              <a:t>				                                </a:t>
            </a:r>
            <a:r>
              <a:rPr lang="en-US" sz="1600" b="1" dirty="0" smtClean="0">
                <a:latin typeface="Arial"/>
                <a:cs typeface="Arial"/>
              </a:rPr>
              <a:t> </a:t>
            </a:r>
            <a:r>
              <a:rPr lang="en-US" sz="1600" b="1" dirty="0" smtClean="0">
                <a:latin typeface="Arial"/>
                <a:cs typeface="Arial"/>
              </a:rPr>
              <a:t>numbness/ tingling</a:t>
            </a:r>
            <a:r>
              <a:rPr lang="en-US" sz="1600" b="1" dirty="0">
                <a:latin typeface="Arial"/>
                <a:cs typeface="Arial"/>
              </a:rPr>
              <a:t>, </a:t>
            </a:r>
            <a:r>
              <a:rPr lang="en-US" sz="1600" b="1" dirty="0" smtClean="0">
                <a:latin typeface="Arial"/>
                <a:cs typeface="Arial"/>
              </a:rPr>
              <a:t> word recall</a:t>
            </a:r>
            <a:r>
              <a:rPr lang="en-US" sz="1600" b="1" dirty="0">
                <a:latin typeface="Arial"/>
                <a:cs typeface="Arial"/>
              </a:rPr>
              <a:t> </a:t>
            </a:r>
            <a:r>
              <a:rPr lang="en-US" sz="1600" b="1" dirty="0" smtClean="0">
                <a:latin typeface="Arial"/>
                <a:cs typeface="Arial"/>
              </a:rPr>
              <a:t>trouble</a:t>
            </a:r>
            <a:endParaRPr lang="en-US" sz="1600" b="1" dirty="0">
              <a:latin typeface="Arial"/>
              <a:cs typeface="Arial"/>
            </a:endParaRPr>
          </a:p>
          <a:p>
            <a:pPr marL="0" indent="0">
              <a:buNone/>
            </a:pPr>
            <a:r>
              <a:rPr lang="en-US" sz="1600" b="1" dirty="0" smtClean="0">
                <a:latin typeface="Arial"/>
                <a:cs typeface="Arial"/>
              </a:rPr>
              <a:t>	</a:t>
            </a:r>
          </a:p>
          <a:p>
            <a:pPr marL="0" indent="0">
              <a:buNone/>
            </a:pPr>
            <a:r>
              <a:rPr lang="en-US" sz="1600" b="1" dirty="0" smtClean="0">
                <a:latin typeface="Arial"/>
                <a:cs typeface="Arial"/>
              </a:rPr>
              <a:t>PSYCHIATRIC </a:t>
            </a:r>
            <a:r>
              <a:rPr lang="en-US" sz="1600" b="1" dirty="0">
                <a:latin typeface="Arial"/>
                <a:cs typeface="Arial"/>
              </a:rPr>
              <a:t>SYMPTOMS </a:t>
            </a:r>
            <a:r>
              <a:rPr lang="en-US" sz="1600" b="1" dirty="0" smtClean="0">
                <a:latin typeface="Arial"/>
                <a:cs typeface="Arial"/>
              </a:rPr>
              <a:t>		difficulty </a:t>
            </a:r>
            <a:r>
              <a:rPr lang="en-US" sz="1600" b="1" dirty="0">
                <a:latin typeface="Arial"/>
                <a:cs typeface="Arial"/>
              </a:rPr>
              <a:t>sleeping, moody/ irritable, anxiety, </a:t>
            </a:r>
            <a:endParaRPr lang="en-US" sz="1600" b="1" dirty="0" smtClean="0">
              <a:latin typeface="Arial"/>
              <a:cs typeface="Arial"/>
            </a:endParaRPr>
          </a:p>
          <a:p>
            <a:pPr marL="0" indent="0">
              <a:buNone/>
            </a:pPr>
            <a:r>
              <a:rPr lang="en-US" sz="1600" b="1" dirty="0">
                <a:latin typeface="Arial"/>
                <a:cs typeface="Arial"/>
              </a:rPr>
              <a:t>	</a:t>
            </a:r>
            <a:r>
              <a:rPr lang="en-US" sz="1600" b="1" dirty="0" smtClean="0">
                <a:latin typeface="Arial"/>
                <a:cs typeface="Arial"/>
              </a:rPr>
              <a:t>			                     </a:t>
            </a:r>
            <a:r>
              <a:rPr lang="en-US" sz="1600" b="1" dirty="0" smtClean="0">
                <a:latin typeface="Arial"/>
                <a:cs typeface="Arial"/>
              </a:rPr>
              <a:t>      panic </a:t>
            </a:r>
            <a:r>
              <a:rPr lang="en-US" sz="1600" b="1" dirty="0" smtClean="0">
                <a:latin typeface="Arial"/>
                <a:cs typeface="Arial"/>
              </a:rPr>
              <a:t>attacks</a:t>
            </a:r>
            <a:endParaRPr lang="en-US" sz="1600" b="1" dirty="0">
              <a:latin typeface="Arial"/>
              <a:cs typeface="Arial"/>
            </a:endParaRPr>
          </a:p>
          <a:p>
            <a:pPr marL="0" indent="0">
              <a:buNone/>
            </a:pPr>
            <a:r>
              <a:rPr lang="en-US" sz="1600" b="1" dirty="0" smtClean="0">
                <a:latin typeface="Arial"/>
                <a:cs typeface="Arial"/>
              </a:rPr>
              <a:t>	</a:t>
            </a:r>
          </a:p>
          <a:p>
            <a:pPr marL="0" indent="0">
              <a:buNone/>
            </a:pPr>
            <a:r>
              <a:rPr lang="en-US" sz="1600" b="1" dirty="0" smtClean="0">
                <a:latin typeface="Arial"/>
                <a:cs typeface="Arial"/>
              </a:rPr>
              <a:t>ENDOCRINE </a:t>
            </a:r>
            <a:r>
              <a:rPr lang="en-US" sz="1600" b="1" dirty="0">
                <a:latin typeface="Arial"/>
                <a:cs typeface="Arial"/>
              </a:rPr>
              <a:t>SYMPTOMS  </a:t>
            </a:r>
            <a:r>
              <a:rPr lang="en-US" sz="1600" b="1" dirty="0" smtClean="0">
                <a:latin typeface="Arial"/>
                <a:cs typeface="Arial"/>
              </a:rPr>
              <a:t>		hair </a:t>
            </a:r>
            <a:r>
              <a:rPr lang="en-US" sz="1600" b="1" dirty="0">
                <a:latin typeface="Arial"/>
                <a:cs typeface="Arial"/>
              </a:rPr>
              <a:t>loss, thinning hair</a:t>
            </a:r>
          </a:p>
          <a:p>
            <a:pPr marL="0" indent="0">
              <a:buNone/>
            </a:pPr>
            <a:endParaRPr lang="en-US" sz="1600" b="1" dirty="0" smtClean="0">
              <a:latin typeface="Arial"/>
              <a:cs typeface="Arial"/>
            </a:endParaRPr>
          </a:p>
          <a:p>
            <a:pPr marL="0" indent="0">
              <a:buNone/>
            </a:pPr>
            <a:r>
              <a:rPr lang="en-US" sz="1600" b="1" dirty="0" smtClean="0">
                <a:latin typeface="Arial"/>
                <a:cs typeface="Arial"/>
              </a:rPr>
              <a:t>EARS/HEARING			       </a:t>
            </a:r>
            <a:r>
              <a:rPr lang="en-US" sz="1600" b="1" dirty="0" smtClean="0">
                <a:latin typeface="Arial"/>
                <a:cs typeface="Arial"/>
              </a:rPr>
              <a:t> </a:t>
            </a:r>
            <a:r>
              <a:rPr lang="en-US" sz="1600" b="1" dirty="0" smtClean="0">
                <a:latin typeface="Arial"/>
                <a:cs typeface="Arial"/>
              </a:rPr>
              <a:t>tinnitus, hearing loss</a:t>
            </a:r>
          </a:p>
          <a:p>
            <a:pPr marL="0" indent="0">
              <a:buNone/>
            </a:pPr>
            <a:endParaRPr lang="en-US" sz="1600" b="1" dirty="0" smtClean="0">
              <a:latin typeface="Arial"/>
              <a:cs typeface="Arial"/>
            </a:endParaRPr>
          </a:p>
          <a:p>
            <a:pPr marL="0" indent="0">
              <a:buNone/>
            </a:pPr>
            <a:endParaRPr lang="en-US" sz="1600" b="1" dirty="0" smtClean="0">
              <a:latin typeface="Arial"/>
              <a:cs typeface="Arial"/>
            </a:endParaRPr>
          </a:p>
          <a:p>
            <a:pPr marL="0" indent="0">
              <a:buNone/>
            </a:pPr>
            <a:r>
              <a:rPr lang="en-US" sz="1600" b="1" dirty="0" smtClean="0">
                <a:latin typeface="Arial"/>
                <a:cs typeface="Arial"/>
              </a:rPr>
              <a:t>* </a:t>
            </a:r>
            <a:r>
              <a:rPr lang="en-US" sz="1600" b="1" dirty="0">
                <a:latin typeface="Arial"/>
                <a:cs typeface="Arial"/>
              </a:rPr>
              <a:t>S</a:t>
            </a:r>
            <a:r>
              <a:rPr lang="en-US" sz="1600" b="1" dirty="0" smtClean="0">
                <a:latin typeface="Arial"/>
                <a:cs typeface="Arial"/>
              </a:rPr>
              <a:t>creening criteria: Complete intake process, plausible exposure, temporal relationship between exposure and symptom, absence of another likely cause of symptom</a:t>
            </a:r>
            <a:endParaRPr lang="en-US" sz="1600" b="1" dirty="0">
              <a:latin typeface="Arial"/>
              <a:cs typeface="Arial"/>
            </a:endParaRPr>
          </a:p>
          <a:p>
            <a:endParaRPr lang="en-US" sz="1600" dirty="0">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65083698"/>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4109"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78566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14720" y="699959"/>
            <a:ext cx="8228160" cy="1053686"/>
          </a:xfrm>
          <a:ln/>
        </p:spPr>
        <p:txBody>
          <a:bodyPr>
            <a:no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a:latin typeface="Calibri" panose="020F0502020204030204" pitchFamily="34" charset="0"/>
              </a:rPr>
              <a:t>12 </a:t>
            </a:r>
            <a:r>
              <a:rPr lang="en-US" sz="3600" dirty="0" smtClean="0">
                <a:latin typeface="Calibri" panose="020F0502020204030204" pitchFamily="34" charset="0"/>
              </a:rPr>
              <a:t>Emissions </a:t>
            </a:r>
            <a:r>
              <a:rPr lang="en-US" sz="3600" dirty="0">
                <a:latin typeface="Calibri" panose="020F0502020204030204" pitchFamily="34" charset="0"/>
              </a:rPr>
              <a:t>of concern </a:t>
            </a:r>
            <a:br>
              <a:rPr lang="en-US" sz="3600" dirty="0">
                <a:latin typeface="Calibri" panose="020F0502020204030204" pitchFamily="34" charset="0"/>
              </a:rPr>
            </a:br>
            <a:r>
              <a:rPr lang="en-US" sz="3600" dirty="0">
                <a:latin typeface="Calibri" panose="020F0502020204030204" pitchFamily="34" charset="0"/>
              </a:rPr>
              <a:t>for immediate toxic responses</a:t>
            </a:r>
          </a:p>
        </p:txBody>
      </p:sp>
      <p:sp>
        <p:nvSpPr>
          <p:cNvPr id="9218" name="Text Box 2"/>
          <p:cNvSpPr txBox="1">
            <a:spLocks noChangeArrowheads="1"/>
          </p:cNvSpPr>
          <p:nvPr/>
        </p:nvSpPr>
        <p:spPr bwMode="auto">
          <a:xfrm>
            <a:off x="3939840" y="1753645"/>
            <a:ext cx="4976640" cy="4467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664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SimSun" charset="-122"/>
              </a:defRPr>
            </a:lvl9pPr>
          </a:lstStyle>
          <a:p>
            <a:r>
              <a:rPr lang="en-US" sz="2400" dirty="0" smtClean="0">
                <a:latin typeface="Calibri" panose="020F0502020204030204" pitchFamily="34" charset="0"/>
              </a:rPr>
              <a:t>8</a:t>
            </a:r>
            <a:r>
              <a:rPr lang="en-US" sz="2000" dirty="0" smtClean="0">
                <a:latin typeface="Arial"/>
                <a:cs typeface="Arial"/>
              </a:rPr>
              <a:t>. </a:t>
            </a:r>
            <a:r>
              <a:rPr lang="en-US" sz="2000" b="1" dirty="0">
                <a:latin typeface="Arial"/>
                <a:cs typeface="Arial"/>
              </a:rPr>
              <a:t>Fine particulate </a:t>
            </a:r>
            <a:r>
              <a:rPr lang="en-US" sz="2000" b="1" dirty="0" smtClean="0">
                <a:latin typeface="Arial"/>
                <a:cs typeface="Arial"/>
              </a:rPr>
              <a:t>matter*</a:t>
            </a:r>
            <a:endParaRPr lang="en-US" sz="2000" b="1" dirty="0">
              <a:latin typeface="Arial"/>
              <a:cs typeface="Arial"/>
            </a:endParaRPr>
          </a:p>
          <a:p>
            <a:endParaRPr lang="en-US" sz="2000" b="1" dirty="0">
              <a:latin typeface="Arial"/>
              <a:cs typeface="Arial"/>
            </a:endParaRPr>
          </a:p>
          <a:p>
            <a:r>
              <a:rPr lang="en-US" sz="2000" b="1" dirty="0">
                <a:latin typeface="Arial"/>
                <a:cs typeface="Arial"/>
              </a:rPr>
              <a:t>9. Carbon </a:t>
            </a:r>
            <a:r>
              <a:rPr lang="en-US" sz="2000" b="1" dirty="0" smtClean="0">
                <a:latin typeface="Arial"/>
                <a:cs typeface="Arial"/>
              </a:rPr>
              <a:t>monoxide</a:t>
            </a:r>
            <a:endParaRPr lang="en-US" sz="2000" b="1" dirty="0">
              <a:latin typeface="Arial"/>
              <a:cs typeface="Arial"/>
            </a:endParaRPr>
          </a:p>
          <a:p>
            <a:endParaRPr lang="en-US" sz="2000" b="1" dirty="0">
              <a:latin typeface="Arial"/>
              <a:cs typeface="Arial"/>
            </a:endParaRPr>
          </a:p>
          <a:p>
            <a:r>
              <a:rPr lang="en-US" sz="2000" b="1" dirty="0">
                <a:latin typeface="Arial"/>
                <a:cs typeface="Arial"/>
              </a:rPr>
              <a:t>10. </a:t>
            </a:r>
            <a:r>
              <a:rPr lang="en-US" sz="2000" b="1" dirty="0" smtClean="0">
                <a:latin typeface="Arial"/>
                <a:cs typeface="Arial"/>
              </a:rPr>
              <a:t>Glycols*</a:t>
            </a:r>
            <a:endParaRPr lang="en-US" sz="2000" b="1" dirty="0">
              <a:latin typeface="Arial"/>
              <a:cs typeface="Arial"/>
            </a:endParaRPr>
          </a:p>
          <a:p>
            <a:endParaRPr lang="en-US" sz="2000" b="1" dirty="0">
              <a:latin typeface="Arial"/>
              <a:cs typeface="Arial"/>
            </a:endParaRPr>
          </a:p>
          <a:p>
            <a:r>
              <a:rPr lang="en-US" sz="2000" b="1" dirty="0">
                <a:latin typeface="Arial"/>
                <a:cs typeface="Arial"/>
              </a:rPr>
              <a:t>11. Silica </a:t>
            </a:r>
            <a:r>
              <a:rPr lang="en-US" sz="2000" b="1" dirty="0" smtClean="0">
                <a:latin typeface="Arial"/>
                <a:cs typeface="Arial"/>
              </a:rPr>
              <a:t>dust*</a:t>
            </a:r>
            <a:endParaRPr lang="en-US" sz="2000" b="1" dirty="0">
              <a:latin typeface="Arial"/>
              <a:cs typeface="Arial"/>
            </a:endParaRPr>
          </a:p>
          <a:p>
            <a:endParaRPr lang="en-US" sz="2000" b="1" dirty="0">
              <a:latin typeface="Arial"/>
              <a:cs typeface="Arial"/>
            </a:endParaRPr>
          </a:p>
          <a:p>
            <a:r>
              <a:rPr lang="en-US" sz="2000" b="1" dirty="0">
                <a:latin typeface="Arial"/>
                <a:cs typeface="Arial"/>
              </a:rPr>
              <a:t>12. </a:t>
            </a:r>
            <a:r>
              <a:rPr lang="en-US" sz="2000" b="1" dirty="0" smtClean="0">
                <a:latin typeface="Arial"/>
                <a:cs typeface="Arial"/>
              </a:rPr>
              <a:t>Radium and radioactive decay products*</a:t>
            </a:r>
          </a:p>
          <a:p>
            <a:endParaRPr lang="en-US" sz="2000" b="1" dirty="0" smtClean="0">
              <a:latin typeface="Arial"/>
              <a:cs typeface="Arial"/>
            </a:endParaRPr>
          </a:p>
          <a:p>
            <a:r>
              <a:rPr lang="en-US" sz="2000" b="1" dirty="0" smtClean="0">
                <a:latin typeface="Arial"/>
                <a:cs typeface="Arial"/>
              </a:rPr>
              <a:t>13. Nitrogen oxides</a:t>
            </a:r>
          </a:p>
          <a:p>
            <a:endParaRPr lang="en-US" sz="2000" b="1" dirty="0" smtClean="0">
              <a:latin typeface="Arial"/>
              <a:cs typeface="Arial"/>
            </a:endParaRPr>
          </a:p>
          <a:p>
            <a:r>
              <a:rPr lang="en-US" sz="2000" b="1" dirty="0" smtClean="0">
                <a:latin typeface="Arial"/>
                <a:cs typeface="Arial"/>
              </a:rPr>
              <a:t>14. Hydrogen sulfide</a:t>
            </a:r>
            <a:endParaRPr lang="en-US" sz="2000" b="1" dirty="0">
              <a:latin typeface="Arial"/>
              <a:cs typeface="Arial"/>
            </a:endParaRPr>
          </a:p>
          <a:p>
            <a:endParaRPr lang="en-US" sz="2900" dirty="0">
              <a:latin typeface="Times New Roman" pitchFamily="16" charset="0"/>
            </a:endParaRPr>
          </a:p>
        </p:txBody>
      </p:sp>
      <p:sp>
        <p:nvSpPr>
          <p:cNvPr id="9219" name="Text Box 3"/>
          <p:cNvSpPr txBox="1">
            <a:spLocks noChangeArrowheads="1"/>
          </p:cNvSpPr>
          <p:nvPr/>
        </p:nvSpPr>
        <p:spPr bwMode="auto">
          <a:xfrm>
            <a:off x="535257" y="1753645"/>
            <a:ext cx="3611941" cy="468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66421" rIns="81639" bIns="40820"/>
          <a:lstStyle>
            <a:lvl1pPr>
              <a:tabLst>
                <a:tab pos="723900" algn="l"/>
                <a:tab pos="1447800" algn="l"/>
                <a:tab pos="2171700" algn="l"/>
                <a:tab pos="2895600" algn="l"/>
                <a:tab pos="3619500" algn="l"/>
              </a:tabLst>
              <a:defRPr>
                <a:solidFill>
                  <a:srgbClr val="000000"/>
                </a:solidFill>
                <a:latin typeface="Arial" charset="0"/>
                <a:ea typeface="SimSun" charset="-122"/>
              </a:defRPr>
            </a:lvl1pPr>
            <a:lvl2pPr>
              <a:tabLst>
                <a:tab pos="723900" algn="l"/>
                <a:tab pos="1447800" algn="l"/>
                <a:tab pos="2171700" algn="l"/>
                <a:tab pos="2895600" algn="l"/>
                <a:tab pos="3619500" algn="l"/>
              </a:tabLst>
              <a:defRPr>
                <a:solidFill>
                  <a:srgbClr val="000000"/>
                </a:solidFill>
                <a:latin typeface="Arial" charset="0"/>
                <a:ea typeface="SimSun" charset="-122"/>
              </a:defRPr>
            </a:lvl2pPr>
            <a:lvl3pPr>
              <a:tabLst>
                <a:tab pos="723900" algn="l"/>
                <a:tab pos="1447800" algn="l"/>
                <a:tab pos="2171700" algn="l"/>
                <a:tab pos="2895600" algn="l"/>
                <a:tab pos="3619500" algn="l"/>
              </a:tabLst>
              <a:defRPr>
                <a:solidFill>
                  <a:srgbClr val="000000"/>
                </a:solidFill>
                <a:latin typeface="Arial" charset="0"/>
                <a:ea typeface="SimSun" charset="-122"/>
              </a:defRPr>
            </a:lvl3pPr>
            <a:lvl4pPr>
              <a:tabLst>
                <a:tab pos="723900" algn="l"/>
                <a:tab pos="1447800" algn="l"/>
                <a:tab pos="2171700" algn="l"/>
                <a:tab pos="2895600" algn="l"/>
                <a:tab pos="3619500" algn="l"/>
              </a:tabLst>
              <a:defRPr>
                <a:solidFill>
                  <a:srgbClr val="000000"/>
                </a:solidFill>
                <a:latin typeface="Arial" charset="0"/>
                <a:ea typeface="SimSun" charset="-122"/>
              </a:defRPr>
            </a:lvl4pPr>
            <a:lvl5pPr>
              <a:tabLst>
                <a:tab pos="723900" algn="l"/>
                <a:tab pos="1447800" algn="l"/>
                <a:tab pos="2171700" algn="l"/>
                <a:tab pos="2895600" algn="l"/>
                <a:tab pos="36195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SimSun" charset="-122"/>
              </a:defRPr>
            </a:lvl9pPr>
          </a:lstStyle>
          <a:p>
            <a:r>
              <a:rPr lang="en-US" sz="2400" b="1" dirty="0">
                <a:latin typeface="Times New Roman"/>
                <a:cs typeface="Times New Roman"/>
              </a:rPr>
              <a:t>1</a:t>
            </a:r>
            <a:r>
              <a:rPr lang="en-US" sz="2400" b="1" dirty="0">
                <a:latin typeface="Arial"/>
                <a:cs typeface="Arial"/>
              </a:rPr>
              <a:t>.</a:t>
            </a:r>
            <a:r>
              <a:rPr lang="en-US" sz="2000" b="1" dirty="0">
                <a:latin typeface="Arial"/>
                <a:cs typeface="Arial"/>
              </a:rPr>
              <a:t> Barium, </a:t>
            </a:r>
            <a:r>
              <a:rPr lang="en-US" sz="2000" b="1" dirty="0" smtClean="0">
                <a:latin typeface="Arial"/>
                <a:cs typeface="Arial"/>
              </a:rPr>
              <a:t>Arsenic </a:t>
            </a:r>
            <a:endParaRPr lang="en-US" sz="2000" b="1" dirty="0">
              <a:latin typeface="Arial"/>
              <a:cs typeface="Arial"/>
            </a:endParaRPr>
          </a:p>
          <a:p>
            <a:endParaRPr lang="en-US" sz="2000" b="1" dirty="0">
              <a:latin typeface="Arial"/>
              <a:cs typeface="Arial"/>
            </a:endParaRPr>
          </a:p>
          <a:p>
            <a:r>
              <a:rPr lang="en-US" sz="2000" b="1" dirty="0">
                <a:latin typeface="Arial"/>
                <a:cs typeface="Arial"/>
              </a:rPr>
              <a:t>2. </a:t>
            </a:r>
            <a:r>
              <a:rPr lang="en-US" sz="2000" b="1" dirty="0" smtClean="0">
                <a:latin typeface="Arial"/>
                <a:cs typeface="Arial"/>
              </a:rPr>
              <a:t>Fluoride salts*</a:t>
            </a:r>
            <a:endParaRPr lang="en-US" sz="2000" b="1" dirty="0">
              <a:latin typeface="Arial"/>
              <a:cs typeface="Arial"/>
            </a:endParaRPr>
          </a:p>
          <a:p>
            <a:endParaRPr lang="en-US" sz="2000" b="1" dirty="0">
              <a:latin typeface="Arial"/>
              <a:cs typeface="Arial"/>
            </a:endParaRPr>
          </a:p>
          <a:p>
            <a:r>
              <a:rPr lang="en-US" sz="2000" b="1" dirty="0">
                <a:latin typeface="Arial"/>
                <a:cs typeface="Arial"/>
              </a:rPr>
              <a:t>3. VOCs </a:t>
            </a:r>
            <a:r>
              <a:rPr lang="en-US" sz="2000" b="1" dirty="0" smtClean="0">
                <a:latin typeface="Arial"/>
                <a:cs typeface="Arial"/>
              </a:rPr>
              <a:t>*</a:t>
            </a:r>
            <a:endParaRPr lang="en-US" sz="2000" b="1" dirty="0">
              <a:latin typeface="Arial"/>
              <a:cs typeface="Arial"/>
            </a:endParaRPr>
          </a:p>
          <a:p>
            <a:endParaRPr lang="en-US" sz="2000" b="1" dirty="0">
              <a:latin typeface="Arial"/>
              <a:cs typeface="Arial"/>
            </a:endParaRPr>
          </a:p>
          <a:p>
            <a:r>
              <a:rPr lang="en-US" sz="2000" b="1" dirty="0">
                <a:latin typeface="Arial"/>
                <a:cs typeface="Arial"/>
              </a:rPr>
              <a:t>4. PAHS</a:t>
            </a:r>
          </a:p>
          <a:p>
            <a:endParaRPr lang="en-US" sz="2000" b="1" dirty="0">
              <a:latin typeface="Arial"/>
              <a:cs typeface="Arial"/>
            </a:endParaRPr>
          </a:p>
          <a:p>
            <a:r>
              <a:rPr lang="en-US" sz="2000" b="1" dirty="0">
                <a:latin typeface="Arial"/>
                <a:cs typeface="Arial"/>
              </a:rPr>
              <a:t>5. </a:t>
            </a:r>
            <a:r>
              <a:rPr lang="en-US" sz="2000" b="1" dirty="0" smtClean="0">
                <a:latin typeface="Arial"/>
                <a:cs typeface="Arial"/>
              </a:rPr>
              <a:t>BTX*</a:t>
            </a:r>
            <a:endParaRPr lang="en-US" sz="2000" b="1" dirty="0">
              <a:latin typeface="Arial"/>
              <a:cs typeface="Arial"/>
            </a:endParaRPr>
          </a:p>
          <a:p>
            <a:endParaRPr lang="en-US" sz="2000" b="1" dirty="0">
              <a:latin typeface="Arial"/>
              <a:cs typeface="Arial"/>
            </a:endParaRPr>
          </a:p>
          <a:p>
            <a:r>
              <a:rPr lang="en-US" sz="2000" b="1" dirty="0">
                <a:latin typeface="Arial"/>
                <a:cs typeface="Arial"/>
              </a:rPr>
              <a:t>6. Methylene </a:t>
            </a:r>
            <a:r>
              <a:rPr lang="en-US" sz="2000" b="1" dirty="0" smtClean="0">
                <a:latin typeface="Arial"/>
                <a:cs typeface="Arial"/>
              </a:rPr>
              <a:t>chloride, (halogenated alkanes)*</a:t>
            </a:r>
          </a:p>
          <a:p>
            <a:endParaRPr lang="en-US" sz="2000" b="1" dirty="0" smtClean="0">
              <a:latin typeface="Arial"/>
              <a:cs typeface="Arial"/>
            </a:endParaRPr>
          </a:p>
          <a:p>
            <a:r>
              <a:rPr lang="en-US" sz="2000" b="1" dirty="0">
                <a:latin typeface="Arial"/>
                <a:cs typeface="Arial"/>
              </a:rPr>
              <a:t>7. Acetaldehyde/Formaldehyde</a:t>
            </a:r>
          </a:p>
          <a:p>
            <a:endParaRPr lang="en-US" sz="2400" b="1" dirty="0">
              <a:latin typeface="Times New Roman"/>
              <a:cs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30331935"/>
              </p:ext>
            </p:extLst>
          </p:nvPr>
        </p:nvGraphicFramePr>
        <p:xfrm>
          <a:off x="4639640" y="-15365"/>
          <a:ext cx="3040126" cy="715324"/>
        </p:xfrm>
        <a:graphic>
          <a:graphicData uri="http://schemas.openxmlformats.org/presentationml/2006/ole">
            <mc:AlternateContent xmlns:mc="http://schemas.openxmlformats.org/markup-compatibility/2006">
              <mc:Choice xmlns:v="urn:schemas-microsoft-com:vml" Requires="v">
                <p:oleObj spid="_x0000_s5134" name="Document" r:id="rId4" imgW="5814720" imgH="1362240" progId="Word.Document.12">
                  <p:embed/>
                </p:oleObj>
              </mc:Choice>
              <mc:Fallback>
                <p:oleObj name="Document" r:id="rId4" imgW="5814720" imgH="136224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640" y="-15365"/>
                        <a:ext cx="3040126" cy="71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427999" y="401078"/>
            <a:ext cx="843901" cy="215444"/>
          </a:xfrm>
          <a:prstGeom prst="rect">
            <a:avLst/>
          </a:prstGeom>
          <a:noFill/>
        </p:spPr>
        <p:txBody>
          <a:bodyPr wrap="square" rtlCol="0">
            <a:spAutoFit/>
          </a:bodyPr>
          <a:lstStyle/>
          <a:p>
            <a:r>
              <a:rPr lang="en-US" sz="800" dirty="0" smtClean="0">
                <a:solidFill>
                  <a:schemeClr val="bg1"/>
                </a:solidFill>
                <a:latin typeface="Calibri"/>
              </a:rPr>
              <a:t>724.260.5504</a:t>
            </a:r>
            <a:endParaRPr lang="en-US" sz="800" dirty="0">
              <a:solidFill>
                <a:schemeClr val="bg1"/>
              </a:solidFill>
              <a:latin typeface="Calibri"/>
            </a:endParaRPr>
          </a:p>
        </p:txBody>
      </p:sp>
    </p:spTree>
    <p:extLst>
      <p:ext uri="{BB962C8B-B14F-4D97-AF65-F5344CB8AC3E}">
        <p14:creationId xmlns:p14="http://schemas.microsoft.com/office/powerpoint/2010/main" val="40599052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a:cs typeface="Arial"/>
              </a:rPr>
              <a:t>Chemicals and Pathways of Exposure</a:t>
            </a:r>
            <a:endParaRPr lang="en-US" b="1" dirty="0">
              <a:latin typeface="Arial"/>
              <a:cs typeface="Arial"/>
            </a:endParaRPr>
          </a:p>
        </p:txBody>
      </p:sp>
      <p:sp>
        <p:nvSpPr>
          <p:cNvPr id="3" name="Content Placeholder 2"/>
          <p:cNvSpPr>
            <a:spLocks noGrp="1"/>
          </p:cNvSpPr>
          <p:nvPr>
            <p:ph idx="1"/>
          </p:nvPr>
        </p:nvSpPr>
        <p:spPr/>
        <p:txBody>
          <a:bodyPr/>
          <a:lstStyle/>
          <a:p>
            <a:r>
              <a:rPr lang="en-US" b="1" dirty="0" smtClean="0">
                <a:latin typeface="Arial"/>
                <a:cs typeface="Arial"/>
              </a:rPr>
              <a:t>Chemicals come from both </a:t>
            </a:r>
            <a:r>
              <a:rPr lang="en-US" b="1" dirty="0" err="1" smtClean="0">
                <a:latin typeface="Arial"/>
                <a:cs typeface="Arial"/>
              </a:rPr>
              <a:t>Fracking</a:t>
            </a:r>
            <a:r>
              <a:rPr lang="en-US" b="1" dirty="0" smtClean="0">
                <a:latin typeface="Arial"/>
                <a:cs typeface="Arial"/>
              </a:rPr>
              <a:t> fluids and the actual shale deposits.</a:t>
            </a:r>
          </a:p>
          <a:p>
            <a:r>
              <a:rPr lang="en-US" b="1" dirty="0" smtClean="0">
                <a:latin typeface="Arial"/>
                <a:cs typeface="Arial"/>
              </a:rPr>
              <a:t>Exposure pathways are:</a:t>
            </a:r>
          </a:p>
          <a:p>
            <a:pPr lvl="1"/>
            <a:r>
              <a:rPr lang="en-US" b="1" dirty="0" smtClean="0">
                <a:latin typeface="Arial"/>
                <a:cs typeface="Arial"/>
              </a:rPr>
              <a:t>Air emissions from flaring, fugitive emissions and blow downs.</a:t>
            </a:r>
          </a:p>
          <a:p>
            <a:pPr lvl="1"/>
            <a:r>
              <a:rPr lang="en-US" b="1" dirty="0" smtClean="0">
                <a:latin typeface="Arial"/>
                <a:cs typeface="Arial"/>
              </a:rPr>
              <a:t>Water emissions are from waste ponds, disposal, spills and long term storage.</a:t>
            </a:r>
          </a:p>
          <a:p>
            <a:pPr lvl="1"/>
            <a:r>
              <a:rPr lang="en-US" b="1" dirty="0" smtClean="0">
                <a:latin typeface="Arial"/>
                <a:cs typeface="Arial"/>
              </a:rPr>
              <a:t>Soil and food exposures from fallout and other undetermined factors</a:t>
            </a:r>
            <a:r>
              <a:rPr lang="en-US" b="1" dirty="0" smtClean="0">
                <a:latin typeface="Times New Roman"/>
                <a:cs typeface="Times New Roman"/>
              </a:rPr>
              <a:t>. </a:t>
            </a:r>
          </a:p>
          <a:p>
            <a:pPr lvl="1"/>
            <a:endParaRPr lang="en-US" dirty="0"/>
          </a:p>
        </p:txBody>
      </p:sp>
    </p:spTree>
    <p:extLst>
      <p:ext uri="{BB962C8B-B14F-4D97-AF65-F5344CB8AC3E}">
        <p14:creationId xmlns:p14="http://schemas.microsoft.com/office/powerpoint/2010/main" val="24323769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01606698"/>
              </p:ext>
            </p:extLst>
          </p:nvPr>
        </p:nvGraphicFramePr>
        <p:xfrm>
          <a:off x="306414" y="360638"/>
          <a:ext cx="8524672" cy="5817246"/>
        </p:xfrm>
        <a:graphic>
          <a:graphicData uri="http://schemas.openxmlformats.org/presentationml/2006/ole">
            <mc:AlternateContent xmlns:mc="http://schemas.openxmlformats.org/markup-compatibility/2006">
              <mc:Choice xmlns:v="urn:schemas-microsoft-com:vml" Requires="v">
                <p:oleObj spid="_x0000_s8205" name="Document" r:id="rId4" imgW="5960880" imgH="3300480" progId="Word.Document.12">
                  <p:embed/>
                </p:oleObj>
              </mc:Choice>
              <mc:Fallback>
                <p:oleObj name="Document" r:id="rId4" imgW="5960880" imgH="330048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14" y="360638"/>
                        <a:ext cx="8524672" cy="5817246"/>
                      </a:xfrm>
                      <a:prstGeom prst="rect">
                        <a:avLst/>
                      </a:prstGeom>
                      <a:noFill/>
                      <a:extLst/>
                    </p:spPr>
                  </p:pic>
                </p:oleObj>
              </mc:Fallback>
            </mc:AlternateContent>
          </a:graphicData>
        </a:graphic>
      </p:graphicFrame>
    </p:spTree>
    <p:extLst>
      <p:ext uri="{BB962C8B-B14F-4D97-AF65-F5344CB8AC3E}">
        <p14:creationId xmlns:p14="http://schemas.microsoft.com/office/powerpoint/2010/main" val="9723113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TotalTime>
  <Words>2637</Words>
  <Application>Microsoft Macintosh PowerPoint</Application>
  <PresentationFormat>On-screen Show (4:3)</PresentationFormat>
  <Paragraphs>473</Paragraphs>
  <Slides>33</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Document</vt:lpstr>
      <vt:lpstr>Microsoft Word Document</vt:lpstr>
      <vt:lpstr>Health concerns in Communities exposed to natural gas from Fracked shale,</vt:lpstr>
      <vt:lpstr>Discussion outline</vt:lpstr>
      <vt:lpstr>Symptoms Reported to EHP Nurse Practitioner</vt:lpstr>
      <vt:lpstr>Health Issues</vt:lpstr>
      <vt:lpstr>UNGD Acute Symptom Inventory (113 patients who met screening criteria)*</vt:lpstr>
      <vt:lpstr>UNGD Acute Symptom Inventory, cont. (113 patients who met screening criteria)*</vt:lpstr>
      <vt:lpstr>12 Emissions of concern  for immediate toxic responses</vt:lpstr>
      <vt:lpstr>Chemicals and Pathways of Exposure</vt:lpstr>
      <vt:lpstr>PowerPoint Presentation</vt:lpstr>
      <vt:lpstr>Summary of peak PM2.5 count values for each house, given in number of hours, % total hours, times of day, and maximum peak value. (Median  50 Cts/0.01ft3) 6 hour average: night, morning, afternoon, evening</vt:lpstr>
      <vt:lpstr>Review of reported symptoms</vt:lpstr>
      <vt:lpstr>How Health Protective are Current Air Quality Standards?</vt:lpstr>
      <vt:lpstr>Air Quality Standards, Continued</vt:lpstr>
      <vt:lpstr>PM2.5 in Emissions from UOGD</vt:lpstr>
      <vt:lpstr>DEP Summary of the Inventory Data Reported Emissions</vt:lpstr>
      <vt:lpstr>DEP Reported Drill Rig Emissions</vt:lpstr>
      <vt:lpstr>DEP Well Completion Emissions</vt:lpstr>
      <vt:lpstr>DEP Compressor Blowdowns</vt:lpstr>
      <vt:lpstr>Number of PM 2.5 Peaks and Symptom Type</vt:lpstr>
      <vt:lpstr>PM 2.5  Peaks vs Number of symptoms</vt:lpstr>
      <vt:lpstr>At the cellular level, responses to inhalation of a toxin are determined by </vt:lpstr>
      <vt:lpstr>Health findings and air monitoring reports are in conflict</vt:lpstr>
      <vt:lpstr>Human exposure timeline with UNGD activities and human health risk   ( 0 is none and 10 is certain) </vt:lpstr>
      <vt:lpstr>What needs to be looked at next?</vt:lpstr>
      <vt:lpstr>Southwest Pennsylvania Environmental Health Project</vt:lpstr>
      <vt:lpstr>The Southwest Pennsylvania Environmental Health Project</vt:lpstr>
      <vt:lpstr>Help individuals at risk</vt:lpstr>
      <vt:lpstr>PowerPoint Presentation</vt:lpstr>
      <vt:lpstr>How to protect against health impacts from unconventional natural gas development (UNGD)</vt:lpstr>
      <vt:lpstr>There is a human health dimension</vt:lpstr>
      <vt:lpstr>The Central Questions</vt:lpstr>
      <vt:lpstr>Summary of the Evaluation</vt:lpstr>
      <vt:lpstr>Conclusions </vt:lpstr>
    </vt:vector>
  </TitlesOfParts>
  <Company>SWPAEHP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concerns in Communities exposed to natural gas from Fracked shale,</dc:title>
  <dc:creator>David Brown</dc:creator>
  <cp:lastModifiedBy>David Brown</cp:lastModifiedBy>
  <cp:revision>23</cp:revision>
  <dcterms:created xsi:type="dcterms:W3CDTF">2015-09-30T12:01:52Z</dcterms:created>
  <dcterms:modified xsi:type="dcterms:W3CDTF">2015-10-05T23:10:19Z</dcterms:modified>
</cp:coreProperties>
</file>