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61" r:id="rId4"/>
    <p:sldId id="290" r:id="rId5"/>
    <p:sldId id="293" r:id="rId6"/>
    <p:sldId id="265" r:id="rId7"/>
    <p:sldId id="263" r:id="rId8"/>
    <p:sldId id="267" r:id="rId9"/>
    <p:sldId id="288" r:id="rId10"/>
    <p:sldId id="268" r:id="rId11"/>
    <p:sldId id="269" r:id="rId12"/>
    <p:sldId id="270" r:id="rId13"/>
    <p:sldId id="271" r:id="rId14"/>
    <p:sldId id="272" r:id="rId15"/>
    <p:sldId id="273" r:id="rId16"/>
    <p:sldId id="275" r:id="rId17"/>
    <p:sldId id="291" r:id="rId18"/>
    <p:sldId id="292" r:id="rId19"/>
    <p:sldId id="286" r:id="rId20"/>
    <p:sldId id="287" r:id="rId21"/>
    <p:sldId id="280" r:id="rId22"/>
    <p:sldId id="266" r:id="rId23"/>
    <p:sldId id="281" r:id="rId24"/>
    <p:sldId id="289" r:id="rId25"/>
    <p:sldId id="282" r:id="rId26"/>
    <p:sldId id="28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84" autoAdjust="0"/>
  </p:normalViewPr>
  <p:slideViewPr>
    <p:cSldViewPr snapToGrid="0" snapToObjects="1">
      <p:cViewPr>
        <p:scale>
          <a:sx n="81" d="100"/>
          <a:sy n="81" d="100"/>
        </p:scale>
        <p:origin x="-760" y="-8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title>
      <c:tx>
        <c:rich>
          <a:bodyPr rot="0"/>
          <a:lstStyle/>
          <a:p>
            <a:pPr lvl="0"/>
            <a:endParaRPr lang="en-US"/>
          </a:p>
        </c:rich>
      </c:tx>
      <c:overlay val="1"/>
    </c:title>
    <c:autoTitleDeleted val="0"/>
    <c:plotArea>
      <c:layout>
        <c:manualLayout>
          <c:layoutTarget val="inner"/>
          <c:xMode val="edge"/>
          <c:yMode val="edge"/>
          <c:x val="0.0943863"/>
          <c:y val="0.0481703"/>
          <c:w val="0.905614"/>
          <c:h val="0.628656"/>
        </c:manualLayout>
      </c:layout>
      <c:barChart>
        <c:barDir val="col"/>
        <c:grouping val="clustered"/>
        <c:varyColors val="0"/>
        <c:ser>
          <c:idx val="0"/>
          <c:order val="0"/>
          <c:tx>
            <c:strRef>
              <c:f>Sheet1!$A$2</c:f>
              <c:strCache>
                <c:ptCount val="1"/>
                <c:pt idx="0">
                  <c:v>Region 1</c:v>
                </c:pt>
              </c:strCache>
            </c:strRef>
          </c:tx>
          <c:spPr>
            <a:solidFill>
              <a:srgbClr val="15294A"/>
            </a:solidFill>
            <a:ln w="12700" cap="flat">
              <a:noFill/>
              <a:miter lim="400000"/>
            </a:ln>
            <a:effectLst/>
          </c:spPr>
          <c:invertIfNegative val="0"/>
          <c:dLbls>
            <c:numFmt formatCode="#,##0" sourceLinked="0"/>
            <c:txPr>
              <a:bodyPr/>
              <a:lstStyle/>
              <a:p>
                <a:pPr lvl="0">
                  <a:defRPr sz="2200" b="0" i="0" u="none" strike="noStrike">
                    <a:solidFill>
                      <a:srgbClr val="FFFFFF"/>
                    </a:solidFill>
                    <a:effectLst/>
                    <a:latin typeface="Trebuchet MS"/>
                  </a:defRPr>
                </a:pPr>
                <a:endParaRPr lang="en-US"/>
              </a:p>
            </c:txPr>
            <c:dLblPos val="inEnd"/>
            <c:showLegendKey val="0"/>
            <c:showVal val="1"/>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er>
        <c:ser>
          <c:idx val="1"/>
          <c:order val="1"/>
          <c:tx>
            <c:strRef>
              <c:f>Sheet1!$A$3</c:f>
              <c:strCache>
                <c:ptCount val="1"/>
                <c:pt idx="0">
                  <c:v>Region 2</c:v>
                </c:pt>
              </c:strCache>
            </c:strRef>
          </c:tx>
          <c:spPr>
            <a:solidFill>
              <a:srgbClr val="1DB3E0"/>
            </a:solidFill>
            <a:ln w="12700" cap="flat">
              <a:noFill/>
              <a:miter lim="400000"/>
            </a:ln>
            <a:effectLst/>
          </c:spPr>
          <c:invertIfNegative val="0"/>
          <c:dLbls>
            <c:numFmt formatCode="#,##0" sourceLinked="0"/>
            <c:txPr>
              <a:bodyPr/>
              <a:lstStyle/>
              <a:p>
                <a:pPr lvl="0">
                  <a:defRPr sz="2200" b="0" i="0" u="none" strike="noStrike">
                    <a:solidFill>
                      <a:srgbClr val="FFFFFF"/>
                    </a:solidFill>
                    <a:effectLst/>
                    <a:latin typeface="Trebuchet MS"/>
                  </a:defRPr>
                </a:pPr>
                <a:endParaRPr lang="en-US"/>
              </a:p>
            </c:txPr>
            <c:dLblPos val="inEnd"/>
            <c:showLegendKey val="0"/>
            <c:showVal val="1"/>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er>
        <c:ser>
          <c:idx val="2"/>
          <c:order val="2"/>
          <c:tx>
            <c:strRef>
              <c:f>Sheet1!$A$4</c:f>
              <c:strCache>
                <c:ptCount val="1"/>
                <c:pt idx="0">
                  <c:v>Region 3</c:v>
                </c:pt>
              </c:strCache>
            </c:strRef>
          </c:tx>
          <c:spPr>
            <a:solidFill>
              <a:srgbClr val="F2D249"/>
            </a:solidFill>
            <a:ln w="12700" cap="flat">
              <a:noFill/>
              <a:miter lim="400000"/>
            </a:ln>
            <a:effectLst/>
          </c:spPr>
          <c:invertIfNegative val="0"/>
          <c:dLbls>
            <c:numFmt formatCode="#,##0" sourceLinked="0"/>
            <c:txPr>
              <a:bodyPr/>
              <a:lstStyle/>
              <a:p>
                <a:pPr lvl="0">
                  <a:defRPr sz="2200" b="0" i="0" u="none" strike="noStrike">
                    <a:solidFill>
                      <a:srgbClr val="FFFFFF"/>
                    </a:solidFill>
                    <a:effectLst/>
                    <a:latin typeface="Trebuchet MS"/>
                  </a:defRPr>
                </a:pPr>
                <a:endParaRPr lang="en-US"/>
              </a:p>
            </c:txPr>
            <c:dLblPos val="inEnd"/>
            <c:showLegendKey val="0"/>
            <c:showVal val="1"/>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Sheet1!$B$4:$E$4</c:f>
              <c:numCache>
                <c:formatCode>General</c:formatCode>
                <c:ptCount val="4"/>
                <c:pt idx="0">
                  <c:v>50.0</c:v>
                </c:pt>
                <c:pt idx="1">
                  <c:v>58.0</c:v>
                </c:pt>
                <c:pt idx="2">
                  <c:v>61.0</c:v>
                </c:pt>
                <c:pt idx="3">
                  <c:v>77.0</c:v>
                </c:pt>
              </c:numCache>
            </c:numRef>
          </c:val>
        </c:ser>
        <c:dLbls>
          <c:showLegendKey val="0"/>
          <c:showVal val="0"/>
          <c:showCatName val="0"/>
          <c:showSerName val="0"/>
          <c:showPercent val="0"/>
          <c:showBubbleSize val="0"/>
        </c:dLbls>
        <c:gapWidth val="150"/>
        <c:axId val="2081705992"/>
        <c:axId val="2130458888"/>
      </c:barChart>
      <c:catAx>
        <c:axId val="2081705992"/>
        <c:scaling>
          <c:orientation val="minMax"/>
        </c:scaling>
        <c:delete val="0"/>
        <c:axPos val="b"/>
        <c:title>
          <c:tx>
            <c:rich>
              <a:bodyPr rot="0"/>
              <a:lstStyle/>
              <a:p>
                <a:pPr lvl="0">
                  <a:defRPr sz="2000" b="0" i="0" u="none" strike="noStrike">
                    <a:solidFill>
                      <a:srgbClr val="58585B"/>
                    </a:solidFill>
                    <a:effectLst/>
                    <a:latin typeface="Trebuchet MS"/>
                  </a:defRPr>
                </a:pPr>
                <a:r>
                  <a:rPr lang="en-US" sz="2000" b="0" i="0" u="none" strike="noStrike">
                    <a:solidFill>
                      <a:srgbClr val="58585B"/>
                    </a:solidFill>
                    <a:effectLst/>
                    <a:latin typeface="Trebuchet MS"/>
                  </a:rPr>
                  <a:t>Category Axis</a:t>
                </a:r>
              </a:p>
            </c:rich>
          </c:tx>
          <c:overlay val="1"/>
        </c:title>
        <c:numFmt formatCode="General" sourceLinked="0"/>
        <c:majorTickMark val="none"/>
        <c:minorTickMark val="none"/>
        <c:tickLblPos val="low"/>
        <c:spPr>
          <a:ln w="12700" cap="flat">
            <a:solidFill>
              <a:srgbClr val="58585B"/>
            </a:solidFill>
            <a:prstDash val="solid"/>
            <a:miter lim="400000"/>
          </a:ln>
        </c:spPr>
        <c:txPr>
          <a:bodyPr rot="0"/>
          <a:lstStyle/>
          <a:p>
            <a:pPr lvl="0">
              <a:defRPr sz="2000" b="0" i="0" u="none" strike="noStrike">
                <a:solidFill>
                  <a:srgbClr val="58585B"/>
                </a:solidFill>
                <a:effectLst/>
                <a:latin typeface="Trebuchet MS"/>
              </a:defRPr>
            </a:pPr>
            <a:endParaRPr lang="en-US"/>
          </a:p>
        </c:txPr>
        <c:crossAx val="2130458888"/>
        <c:crosses val="autoZero"/>
        <c:auto val="1"/>
        <c:lblAlgn val="ctr"/>
        <c:lblOffset val="100"/>
        <c:noMultiLvlLbl val="1"/>
      </c:catAx>
      <c:valAx>
        <c:axId val="2130458888"/>
        <c:scaling>
          <c:orientation val="minMax"/>
        </c:scaling>
        <c:delete val="0"/>
        <c:axPos val="l"/>
        <c:majorGridlines>
          <c:spPr>
            <a:ln w="12700" cap="flat">
              <a:solidFill>
                <a:srgbClr val="929292"/>
              </a:solidFill>
              <a:custDash>
                <a:ds d="200000" sp="200000"/>
              </a:custDash>
              <a:miter lim="400000"/>
            </a:ln>
          </c:spPr>
        </c:majorGridlines>
        <c:title>
          <c:tx>
            <c:rich>
              <a:bodyPr rot="-5400000"/>
              <a:lstStyle/>
              <a:p>
                <a:pPr lvl="0">
                  <a:defRPr sz="2000" b="0" i="0" u="none" strike="noStrike">
                    <a:solidFill>
                      <a:srgbClr val="58585B"/>
                    </a:solidFill>
                    <a:effectLst/>
                    <a:latin typeface="Trebuchet MS"/>
                  </a:defRPr>
                </a:pPr>
                <a:r>
                  <a:rPr lang="en-US" sz="2000" b="0" i="0" u="none" strike="noStrike">
                    <a:solidFill>
                      <a:srgbClr val="58585B"/>
                    </a:solidFill>
                    <a:effectLst/>
                    <a:latin typeface="Trebuchet MS"/>
                  </a:rPr>
                  <a:t>Value Axis</a:t>
                </a:r>
              </a:p>
            </c:rich>
          </c:tx>
          <c:overlay val="1"/>
        </c:title>
        <c:numFmt formatCode="General" sourceLinked="0"/>
        <c:majorTickMark val="none"/>
        <c:minorTickMark val="none"/>
        <c:tickLblPos val="nextTo"/>
        <c:spPr>
          <a:ln w="12700" cap="flat">
            <a:noFill/>
            <a:prstDash val="solid"/>
            <a:miter lim="400000"/>
          </a:ln>
        </c:spPr>
        <c:txPr>
          <a:bodyPr rot="0"/>
          <a:lstStyle/>
          <a:p>
            <a:pPr lvl="0">
              <a:defRPr sz="2000" b="0" i="0" u="none" strike="noStrike">
                <a:solidFill>
                  <a:srgbClr val="58585B"/>
                </a:solidFill>
                <a:effectLst/>
                <a:latin typeface="Trebuchet MS"/>
              </a:defRPr>
            </a:pPr>
            <a:endParaRPr lang="en-US"/>
          </a:p>
        </c:txPr>
        <c:crossAx val="2081705992"/>
        <c:crosses val="autoZero"/>
        <c:crossBetween val="between"/>
        <c:majorUnit val="25.0"/>
        <c:minorUnit val="12.5"/>
      </c:valAx>
      <c:spPr>
        <a:noFill/>
        <a:ln w="12700" cap="flat">
          <a:noFill/>
          <a:miter lim="400000"/>
        </a:ln>
        <a:effectLst/>
      </c:spPr>
    </c:plotArea>
    <c:legend>
      <c:legendPos val="b"/>
      <c:layout>
        <c:manualLayout>
          <c:xMode val="edge"/>
          <c:yMode val="edge"/>
          <c:x val="0.0218099"/>
          <c:y val="0.868055"/>
          <c:w val="0.183838"/>
          <c:h val="0.144445"/>
        </c:manualLayout>
      </c:layout>
      <c:overlay val="1"/>
      <c:spPr>
        <a:noFill/>
        <a:ln w="12700" cap="flat">
          <a:noFill/>
          <a:miter lim="400000"/>
        </a:ln>
        <a:effectLst/>
      </c:spPr>
      <c:txPr>
        <a:bodyPr/>
        <a:lstStyle/>
        <a:p>
          <a:pPr lvl="0">
            <a:defRPr sz="1800" b="0" i="0" u="none" strike="noStrike">
              <a:solidFill>
                <a:srgbClr val="58585B"/>
              </a:solidFill>
              <a:effectLst/>
              <a:latin typeface="Trebuchet MS"/>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title>
      <c:tx>
        <c:rich>
          <a:bodyPr rot="0"/>
          <a:lstStyle/>
          <a:p>
            <a:pPr lvl="0"/>
            <a:endParaRPr lang="en-US"/>
          </a:p>
        </c:rich>
      </c:tx>
      <c:overlay val="1"/>
    </c:title>
    <c:autoTitleDeleted val="0"/>
    <c:plotArea>
      <c:layout>
        <c:manualLayout>
          <c:layoutTarget val="inner"/>
          <c:xMode val="edge"/>
          <c:yMode val="edge"/>
          <c:x val="0.341044"/>
          <c:y val="0.005"/>
          <c:w val="0.658956"/>
          <c:h val="1.0"/>
        </c:manualLayout>
      </c:layout>
      <c:pieChart>
        <c:varyColors val="0"/>
        <c:ser>
          <c:idx val="0"/>
          <c:order val="0"/>
          <c:tx>
            <c:strRef>
              <c:f>Sheet1!$A$2</c:f>
              <c:strCache>
                <c:ptCount val="1"/>
                <c:pt idx="0">
                  <c:v>April</c:v>
                </c:pt>
              </c:strCache>
            </c:strRef>
          </c:tx>
          <c:spPr>
            <a:solidFill>
              <a:srgbClr val="1DB3E0"/>
            </a:solidFill>
            <a:ln w="12700" cap="flat">
              <a:noFill/>
              <a:miter lim="400000"/>
            </a:ln>
            <a:effectLst/>
          </c:spPr>
          <c:dPt>
            <c:idx val="0"/>
            <c:bubble3D val="0"/>
          </c:dPt>
          <c:dPt>
            <c:idx val="1"/>
            <c:bubble3D val="0"/>
            <c:spPr>
              <a:solidFill>
                <a:srgbClr val="F2D249"/>
              </a:solidFill>
              <a:ln w="12700" cap="flat">
                <a:noFill/>
                <a:miter lim="400000"/>
              </a:ln>
              <a:effectLst/>
            </c:spPr>
          </c:dPt>
          <c:dPt>
            <c:idx val="2"/>
            <c:bubble3D val="0"/>
            <c:spPr>
              <a:solidFill>
                <a:srgbClr val="15294A"/>
              </a:solidFill>
              <a:ln w="12700" cap="flat">
                <a:noFill/>
                <a:miter lim="400000"/>
              </a:ln>
              <a:effectLst/>
            </c:spPr>
          </c:dPt>
          <c:dLbls>
            <c:numFmt formatCode="#,##0%" sourceLinked="0"/>
            <c:txPr>
              <a:bodyPr/>
              <a:lstStyle/>
              <a:p>
                <a:pPr lvl="0">
                  <a:defRPr sz="3600" b="0" i="0" u="none" strike="noStrike">
                    <a:solidFill>
                      <a:srgbClr val="FFFFFF"/>
                    </a:solidFill>
                    <a:effectLst/>
                    <a:latin typeface="Trebuchet MS"/>
                  </a:defRPr>
                </a:pPr>
                <a:endParaRPr lang="en-US"/>
              </a:p>
            </c:txPr>
            <c:dLblPos val="inEnd"/>
            <c:showLegendKey val="0"/>
            <c:showVal val="0"/>
            <c:showCatName val="0"/>
            <c:showSerName val="0"/>
            <c:showPercent val="1"/>
            <c:showBubbleSize val="0"/>
            <c:showLeaderLines val="0"/>
          </c:dLbls>
          <c:cat>
            <c:strRef>
              <c:f>Sheet1!$B$1:$D$1</c:f>
              <c:strCache>
                <c:ptCount val="3"/>
                <c:pt idx="0">
                  <c:v>Region 1</c:v>
                </c:pt>
                <c:pt idx="1">
                  <c:v>Region 2</c:v>
                </c:pt>
                <c:pt idx="2">
                  <c:v>Region 3</c:v>
                </c:pt>
              </c:strCache>
            </c:strRef>
          </c:cat>
          <c:val>
            <c:numRef>
              <c:f>Sheet1!$B$2:$D$2</c:f>
              <c:numCache>
                <c:formatCode>General</c:formatCode>
                <c:ptCount val="3"/>
                <c:pt idx="0">
                  <c:v>17.0</c:v>
                </c:pt>
                <c:pt idx="1">
                  <c:v>55.0</c:v>
                </c:pt>
                <c:pt idx="2">
                  <c:v>50.0</c:v>
                </c:pt>
              </c:numCache>
            </c:numRef>
          </c:val>
        </c:ser>
        <c:ser>
          <c:idx val="0"/>
          <c:order val="1"/>
          <c:tx>
            <c:strRef>
              <c:f>Sheet1!$A$3</c:f>
              <c:strCache>
                <c:ptCount val="2"/>
                <c:pt idx="1">
                  <c:v>May</c:v>
                </c:pt>
              </c:strCache>
            </c:strRef>
          </c:tx>
          <c:spPr>
            <a:solidFill>
              <a:srgbClr val="1DB3E0"/>
            </a:solidFill>
            <a:ln w="12700" cap="flat">
              <a:noFill/>
              <a:miter lim="400000"/>
            </a:ln>
            <a:effectLst/>
          </c:spPr>
          <c:dPt>
            <c:idx val="0"/>
            <c:bubble3D val="0"/>
          </c:dPt>
          <c:dPt>
            <c:idx val="1"/>
            <c:bubble3D val="0"/>
            <c:spPr>
              <a:solidFill>
                <a:srgbClr val="F2D249"/>
              </a:solidFill>
              <a:ln w="12700" cap="flat">
                <a:noFill/>
                <a:miter lim="400000"/>
              </a:ln>
              <a:effectLst/>
            </c:spPr>
          </c:dPt>
          <c:dPt>
            <c:idx val="2"/>
            <c:bubble3D val="0"/>
            <c:spPr>
              <a:solidFill>
                <a:srgbClr val="15294A"/>
              </a:solidFill>
              <a:ln w="12700" cap="flat">
                <a:noFill/>
                <a:miter lim="400000"/>
              </a:ln>
              <a:effectLst/>
            </c:spPr>
          </c:dPt>
          <c:dLbls>
            <c:numFmt formatCode="#,##0%" sourceLinked="0"/>
            <c:txPr>
              <a:bodyPr/>
              <a:lstStyle/>
              <a:p>
                <a:pPr lvl="0">
                  <a:defRPr sz="3600" b="0" i="0" u="none" strike="noStrike">
                    <a:solidFill>
                      <a:srgbClr val="FFFFFF"/>
                    </a:solidFill>
                    <a:effectLst/>
                    <a:latin typeface="Trebuchet MS"/>
                  </a:defRPr>
                </a:pPr>
                <a:endParaRPr lang="en-US"/>
              </a:p>
            </c:txPr>
            <c:dLblPos val="inEnd"/>
            <c:showLegendKey val="0"/>
            <c:showVal val="0"/>
            <c:showCatName val="0"/>
            <c:showSerName val="0"/>
            <c:showPercent val="1"/>
            <c:showBubbleSize val="0"/>
            <c:showLeaderLines val="0"/>
          </c:dLbls>
          <c:cat>
            <c:strRef>
              <c:f>Sheet1!$B$1:$D$1</c:f>
              <c:strCache>
                <c:ptCount val="3"/>
                <c:pt idx="0">
                  <c:v>Region 1</c:v>
                </c:pt>
                <c:pt idx="1">
                  <c:v>Region 2</c:v>
                </c:pt>
                <c:pt idx="2">
                  <c:v>Region 3</c:v>
                </c:pt>
              </c:strCache>
            </c:strRef>
          </c:cat>
          <c:val>
            <c:numRef>
              <c:f>Sheet1!$B$3:$D$3</c:f>
              <c:numCache>
                <c:formatCode>General</c:formatCode>
                <c:ptCount val="3"/>
                <c:pt idx="0">
                  <c:v>26.0</c:v>
                </c:pt>
                <c:pt idx="1">
                  <c:v>43.0</c:v>
                </c:pt>
                <c:pt idx="2">
                  <c:v>58.0</c:v>
                </c:pt>
              </c:numCache>
            </c:numRef>
          </c:val>
        </c:ser>
        <c:ser>
          <c:idx val="0"/>
          <c:order val="2"/>
          <c:tx>
            <c:strRef>
              <c:f>Sheet1!$A$4</c:f>
              <c:strCache>
                <c:ptCount val="3"/>
                <c:pt idx="2">
                  <c:v>June</c:v>
                </c:pt>
              </c:strCache>
            </c:strRef>
          </c:tx>
          <c:spPr>
            <a:solidFill>
              <a:srgbClr val="1DB3E0"/>
            </a:solidFill>
            <a:ln w="12700" cap="flat">
              <a:noFill/>
              <a:miter lim="400000"/>
            </a:ln>
            <a:effectLst/>
          </c:spPr>
          <c:dPt>
            <c:idx val="0"/>
            <c:bubble3D val="0"/>
          </c:dPt>
          <c:dPt>
            <c:idx val="1"/>
            <c:bubble3D val="0"/>
            <c:spPr>
              <a:solidFill>
                <a:srgbClr val="F2D249"/>
              </a:solidFill>
              <a:ln w="12700" cap="flat">
                <a:noFill/>
                <a:miter lim="400000"/>
              </a:ln>
              <a:effectLst/>
            </c:spPr>
          </c:dPt>
          <c:dPt>
            <c:idx val="2"/>
            <c:bubble3D val="0"/>
            <c:spPr>
              <a:solidFill>
                <a:srgbClr val="15294A"/>
              </a:solidFill>
              <a:ln w="12700" cap="flat">
                <a:noFill/>
                <a:miter lim="400000"/>
              </a:ln>
              <a:effectLst/>
            </c:spPr>
          </c:dPt>
          <c:dLbls>
            <c:numFmt formatCode="#,##0%" sourceLinked="0"/>
            <c:txPr>
              <a:bodyPr/>
              <a:lstStyle/>
              <a:p>
                <a:pPr lvl="0">
                  <a:defRPr sz="3600" b="0" i="0" u="none" strike="noStrike">
                    <a:solidFill>
                      <a:srgbClr val="FFFFFF"/>
                    </a:solidFill>
                    <a:effectLst/>
                    <a:latin typeface="Trebuchet MS"/>
                  </a:defRPr>
                </a:pPr>
                <a:endParaRPr lang="en-US"/>
              </a:p>
            </c:txPr>
            <c:dLblPos val="inEnd"/>
            <c:showLegendKey val="0"/>
            <c:showVal val="0"/>
            <c:showCatName val="0"/>
            <c:showSerName val="0"/>
            <c:showPercent val="1"/>
            <c:showBubbleSize val="0"/>
            <c:showLeaderLines val="0"/>
          </c:dLbls>
          <c:cat>
            <c:strRef>
              <c:f>Sheet1!$B$1:$D$1</c:f>
              <c:strCache>
                <c:ptCount val="3"/>
                <c:pt idx="0">
                  <c:v>Region 1</c:v>
                </c:pt>
                <c:pt idx="1">
                  <c:v>Region 2</c:v>
                </c:pt>
                <c:pt idx="2">
                  <c:v>Region 3</c:v>
                </c:pt>
              </c:strCache>
            </c:strRef>
          </c:cat>
          <c:val>
            <c:numRef>
              <c:f>Sheet1!$B$4:$D$4</c:f>
              <c:numCache>
                <c:formatCode>General</c:formatCode>
                <c:ptCount val="3"/>
                <c:pt idx="0">
                  <c:v>53.0</c:v>
                </c:pt>
                <c:pt idx="1">
                  <c:v>70.0</c:v>
                </c:pt>
                <c:pt idx="2">
                  <c:v>61.0</c:v>
                </c:pt>
              </c:numCache>
            </c:numRef>
          </c:val>
        </c:ser>
        <c:ser>
          <c:idx val="0"/>
          <c:order val="3"/>
          <c:tx>
            <c:strRef>
              <c:f>Sheet1!$A$5</c:f>
              <c:strCache>
                <c:ptCount val="4"/>
                <c:pt idx="3">
                  <c:v>July</c:v>
                </c:pt>
              </c:strCache>
            </c:strRef>
          </c:tx>
          <c:spPr>
            <a:solidFill>
              <a:srgbClr val="1DB3E0"/>
            </a:solidFill>
            <a:ln w="12700" cap="flat">
              <a:noFill/>
              <a:miter lim="400000"/>
            </a:ln>
            <a:effectLst/>
          </c:spPr>
          <c:dPt>
            <c:idx val="0"/>
            <c:bubble3D val="0"/>
          </c:dPt>
          <c:dPt>
            <c:idx val="1"/>
            <c:bubble3D val="0"/>
            <c:spPr>
              <a:solidFill>
                <a:srgbClr val="F2D249"/>
              </a:solidFill>
              <a:ln w="12700" cap="flat">
                <a:noFill/>
                <a:miter lim="400000"/>
              </a:ln>
              <a:effectLst/>
            </c:spPr>
          </c:dPt>
          <c:dPt>
            <c:idx val="2"/>
            <c:bubble3D val="0"/>
            <c:spPr>
              <a:solidFill>
                <a:srgbClr val="15294A"/>
              </a:solidFill>
              <a:ln w="12700" cap="flat">
                <a:noFill/>
                <a:miter lim="400000"/>
              </a:ln>
              <a:effectLst/>
            </c:spPr>
          </c:dPt>
          <c:dLbls>
            <c:numFmt formatCode="#,##0%" sourceLinked="0"/>
            <c:txPr>
              <a:bodyPr/>
              <a:lstStyle/>
              <a:p>
                <a:pPr lvl="0">
                  <a:defRPr sz="3600" b="0" i="0" u="none" strike="noStrike">
                    <a:solidFill>
                      <a:srgbClr val="FFFFFF"/>
                    </a:solidFill>
                    <a:effectLst/>
                    <a:latin typeface="Trebuchet MS"/>
                  </a:defRPr>
                </a:pPr>
                <a:endParaRPr lang="en-US"/>
              </a:p>
            </c:txPr>
            <c:dLblPos val="inEnd"/>
            <c:showLegendKey val="0"/>
            <c:showVal val="0"/>
            <c:showCatName val="0"/>
            <c:showSerName val="0"/>
            <c:showPercent val="1"/>
            <c:showBubbleSize val="0"/>
            <c:showLeaderLines val="0"/>
          </c:dLbls>
          <c:cat>
            <c:strRef>
              <c:f>Sheet1!$B$1:$D$1</c:f>
              <c:strCache>
                <c:ptCount val="3"/>
                <c:pt idx="0">
                  <c:v>Region 1</c:v>
                </c:pt>
                <c:pt idx="1">
                  <c:v>Region 2</c:v>
                </c:pt>
                <c:pt idx="2">
                  <c:v>Region 3</c:v>
                </c:pt>
              </c:strCache>
            </c:strRef>
          </c:cat>
          <c:val>
            <c:numRef>
              <c:f>Sheet1!$B$5:$D$5</c:f>
              <c:numCache>
                <c:formatCode>General</c:formatCode>
                <c:ptCount val="3"/>
                <c:pt idx="0">
                  <c:v>96.0</c:v>
                </c:pt>
                <c:pt idx="1">
                  <c:v>58.0</c:v>
                </c:pt>
                <c:pt idx="2">
                  <c:v>77.0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l"/>
      <c:layout>
        <c:manualLayout>
          <c:xMode val="edge"/>
          <c:yMode val="edge"/>
          <c:x val="0.005"/>
          <c:y val="0.850854"/>
          <c:w val="0.199604"/>
          <c:h val="0.154441"/>
        </c:manualLayout>
      </c:layout>
      <c:overlay val="1"/>
      <c:spPr>
        <a:noFill/>
        <a:ln w="12700" cap="flat">
          <a:noFill/>
          <a:miter lim="400000"/>
        </a:ln>
        <a:effectLst/>
      </c:spPr>
      <c:txPr>
        <a:bodyPr/>
        <a:lstStyle/>
        <a:p>
          <a:pPr lvl="0">
            <a:defRPr sz="1800" b="0" i="0" u="none" strike="noStrike">
              <a:solidFill>
                <a:srgbClr val="58585B"/>
              </a:solidFill>
              <a:effectLst/>
              <a:latin typeface="Trebuchet MS"/>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1" name="Shape 9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40784652"/>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Industrial activity that occurs close to people’s homes.  We know there are some</a:t>
            </a:r>
            <a:r>
              <a:rPr lang="en-US" baseline="0" dirty="0" smtClean="0"/>
              <a:t> risks associated with industrial activity. Zoning isolates people from nuisances.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52AB757-BA9A-4FC8-A745-7ADE239677F8}" type="slidenum">
              <a:rPr lang="en-US" smtClean="0"/>
              <a:t>5</a:t>
            </a:fld>
            <a:endParaRPr lang="en-US"/>
          </a:p>
        </p:txBody>
      </p:sp>
    </p:spTree>
    <p:extLst>
      <p:ext uri="{BB962C8B-B14F-4D97-AF65-F5344CB8AC3E}">
        <p14:creationId xmlns:p14="http://schemas.microsoft.com/office/powerpoint/2010/main" val="273037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138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06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457200" defTabSz="457200" eaLnBrk="1" fontAlgn="auto" latinLnBrk="0" hangingPunct="1">
              <a:lnSpc>
                <a:spcPct val="125000"/>
              </a:lnSpc>
              <a:spcBef>
                <a:spcPts val="0"/>
              </a:spcBef>
              <a:spcAft>
                <a:spcPts val="0"/>
              </a:spcAft>
              <a:buClrTx/>
              <a:buSzTx/>
              <a:buFontTx/>
              <a:buAutoNum type="arabicPeriod"/>
              <a:tabLst/>
              <a:defRPr/>
            </a:pPr>
            <a:r>
              <a:rPr lang="en-US" dirty="0" smtClean="0"/>
              <a:t>Air pollution: ozone and/or particulate matter, linked to asthma as well as respiratory and cardiac impacts</a:t>
            </a:r>
          </a:p>
          <a:p>
            <a:pPr marL="457200" marR="0" lvl="1" indent="-457200" defTabSz="457200" eaLnBrk="1" fontAlgn="auto" latinLnBrk="0" hangingPunct="1">
              <a:lnSpc>
                <a:spcPct val="125000"/>
              </a:lnSpc>
              <a:spcBef>
                <a:spcPts val="0"/>
              </a:spcBef>
              <a:spcAft>
                <a:spcPts val="0"/>
              </a:spcAft>
              <a:buClrTx/>
              <a:buSzTx/>
              <a:buFontTx/>
              <a:buAutoNum type="arabicPeriod"/>
              <a:tabLst/>
              <a:defRPr/>
            </a:pPr>
            <a:r>
              <a:rPr lang="en-US" dirty="0" smtClean="0"/>
              <a:t>Allergens - higher pollen concentrations and longer pollen seasons from longer warm weather periods, along with increased indoor mold and fungi from wetter conditions</a:t>
            </a:r>
          </a:p>
          <a:p>
            <a:pPr marL="457200" marR="0" lvl="1" indent="-457200" defTabSz="457200" eaLnBrk="1" fontAlgn="auto" latinLnBrk="0" hangingPunct="1">
              <a:lnSpc>
                <a:spcPct val="125000"/>
              </a:lnSpc>
              <a:spcBef>
                <a:spcPts val="0"/>
              </a:spcBef>
              <a:spcAft>
                <a:spcPts val="0"/>
              </a:spcAft>
              <a:buClrTx/>
              <a:buSzTx/>
              <a:buFontTx/>
              <a:buAutoNum type="arabicPeriod"/>
              <a:tabLst/>
              <a:defRPr/>
            </a:pPr>
            <a:r>
              <a:rPr lang="en-US" dirty="0" smtClean="0"/>
              <a:t>Wildfires</a:t>
            </a:r>
            <a:r>
              <a:rPr lang="en-US" baseline="0" dirty="0" smtClean="0"/>
              <a:t> – range of air pollutants</a:t>
            </a:r>
            <a:endParaRPr lang="en-US" dirty="0" smtClean="0"/>
          </a:p>
          <a:p>
            <a:pPr marL="457200" marR="0" lvl="1" indent="-457200" defTabSz="457200" eaLnBrk="1" fontAlgn="auto" latinLnBrk="0" hangingPunct="1">
              <a:lnSpc>
                <a:spcPct val="125000"/>
              </a:lnSpc>
              <a:spcBef>
                <a:spcPts val="0"/>
              </a:spcBef>
              <a:spcAft>
                <a:spcPts val="0"/>
              </a:spcAft>
              <a:buClrTx/>
              <a:buSzTx/>
              <a:buFontTx/>
              <a:buAutoNum type="arabicPeriod"/>
              <a:tabLst/>
              <a:defRPr/>
            </a:pPr>
            <a:r>
              <a:rPr lang="en-US" dirty="0" smtClean="0"/>
              <a:t>Temp extremes - – heat waves leading to deaths from heat stroke, cardiovascular disease, respiratory disease, and cerebrovascular disease</a:t>
            </a:r>
          </a:p>
          <a:p>
            <a:pPr marL="457200" marR="0" lvl="1" indent="-457200" defTabSz="457200" eaLnBrk="1" fontAlgn="auto" latinLnBrk="0" hangingPunct="1">
              <a:lnSpc>
                <a:spcPct val="125000"/>
              </a:lnSpc>
              <a:spcBef>
                <a:spcPts val="0"/>
              </a:spcBef>
              <a:spcAft>
                <a:spcPts val="0"/>
              </a:spcAft>
              <a:buClrTx/>
              <a:buSzTx/>
              <a:buFontTx/>
              <a:buAutoNum type="arabicPeriod"/>
              <a:tabLst/>
              <a:defRPr/>
            </a:pPr>
            <a:r>
              <a:rPr lang="en-US" dirty="0" smtClean="0"/>
              <a:t>Precipitation extremes - flooding leading to drowning and mold-related illnesses; drought leading to wildfires, dust storms, extreme heat events, flash flooding, etc. </a:t>
            </a:r>
          </a:p>
          <a:p>
            <a:pPr marL="457200" marR="0" lvl="1" indent="-457200" defTabSz="457200" eaLnBrk="1" fontAlgn="auto" latinLnBrk="0" hangingPunct="1">
              <a:lnSpc>
                <a:spcPct val="125000"/>
              </a:lnSpc>
              <a:spcBef>
                <a:spcPts val="0"/>
              </a:spcBef>
              <a:spcAft>
                <a:spcPts val="0"/>
              </a:spcAft>
              <a:buClrTx/>
              <a:buSzTx/>
              <a:buFontTx/>
              <a:buAutoNum type="arabicPeriod"/>
              <a:tabLst/>
              <a:defRPr/>
            </a:pPr>
            <a:r>
              <a:rPr lang="en-US" dirty="0" smtClean="0"/>
              <a:t>Vector-borne disease</a:t>
            </a:r>
            <a:r>
              <a:rPr lang="en-US" baseline="0" dirty="0" smtClean="0"/>
              <a:t> - </a:t>
            </a:r>
            <a:r>
              <a:rPr lang="en-US" dirty="0" smtClean="0"/>
              <a:t>adaptation and shifts in range of carriers</a:t>
            </a:r>
          </a:p>
          <a:p>
            <a:pPr marL="457200" marR="0" lvl="1" indent="-457200" defTabSz="457200" eaLnBrk="1" fontAlgn="auto" latinLnBrk="0" hangingPunct="1">
              <a:lnSpc>
                <a:spcPct val="125000"/>
              </a:lnSpc>
              <a:spcBef>
                <a:spcPts val="0"/>
              </a:spcBef>
              <a:spcAft>
                <a:spcPts val="0"/>
              </a:spcAft>
              <a:buClrTx/>
              <a:buSzTx/>
              <a:buFontTx/>
              <a:buAutoNum type="arabicPeriod"/>
              <a:tabLst/>
              <a:defRPr/>
            </a:pPr>
            <a:r>
              <a:rPr lang="en-US" dirty="0" smtClean="0"/>
              <a:t>Food and waterborne diarrheal disease – disease</a:t>
            </a:r>
            <a:r>
              <a:rPr lang="en-US" baseline="0" dirty="0" smtClean="0"/>
              <a:t> transmission impacted by air and water temps, precipitation patterns, extreme rainfall, and seasonal variations. </a:t>
            </a:r>
          </a:p>
          <a:p>
            <a:pPr marL="457200" marR="0" lvl="1" indent="-457200" defTabSz="457200" eaLnBrk="1" fontAlgn="auto" latinLnBrk="0" hangingPunct="1">
              <a:lnSpc>
                <a:spcPct val="125000"/>
              </a:lnSpc>
              <a:spcBef>
                <a:spcPts val="0"/>
              </a:spcBef>
              <a:spcAft>
                <a:spcPts val="0"/>
              </a:spcAft>
              <a:buClrTx/>
              <a:buSzTx/>
              <a:buFontTx/>
              <a:buAutoNum type="arabicPeriod"/>
              <a:tabLst/>
              <a:defRPr/>
            </a:pPr>
            <a:r>
              <a:rPr lang="en-US" baseline="0" dirty="0" smtClean="0"/>
              <a:t>Food Security – specific diets (Native American) disrupted; higher prices for food; nutritional value declines</a:t>
            </a:r>
          </a:p>
          <a:p>
            <a:pPr marL="457200" marR="0" lvl="1" indent="-457200" defTabSz="457200" eaLnBrk="1" fontAlgn="auto" latinLnBrk="0" hangingPunct="1">
              <a:lnSpc>
                <a:spcPct val="125000"/>
              </a:lnSpc>
              <a:spcBef>
                <a:spcPts val="0"/>
              </a:spcBef>
              <a:spcAft>
                <a:spcPts val="0"/>
              </a:spcAft>
              <a:buClrTx/>
              <a:buSzTx/>
              <a:buFontTx/>
              <a:buAutoNum type="arabicPeriod"/>
              <a:tabLst/>
              <a:defRPr/>
            </a:pPr>
            <a:r>
              <a:rPr lang="en-US" baseline="0" dirty="0" smtClean="0"/>
              <a:t>Mental health and stress-related disorders – among those already battling them and those without previous issues. Other stress-related outcomes like low birth weight. </a:t>
            </a:r>
          </a:p>
          <a:p>
            <a:pPr marL="457200" marR="0" lvl="1" indent="-457200" defTabSz="457200" eaLnBrk="1" fontAlgn="auto" latinLnBrk="0" hangingPunct="1">
              <a:lnSpc>
                <a:spcPct val="125000"/>
              </a:lnSpc>
              <a:spcBef>
                <a:spcPts val="0"/>
              </a:spcBef>
              <a:spcAft>
                <a:spcPts val="0"/>
              </a:spcAft>
              <a:buClrTx/>
              <a:buSzTx/>
              <a:buFontTx/>
              <a:buAutoNum type="arabicPeriod"/>
              <a:tabLst/>
              <a:defRPr/>
            </a:pPr>
            <a:endParaRPr lang="en-US" dirty="0" smtClean="0"/>
          </a:p>
          <a:p>
            <a:pPr marL="457200" marR="0" lvl="1" indent="-457200" defTabSz="457200" eaLnBrk="1" fontAlgn="auto" latinLnBrk="0" hangingPunct="1">
              <a:lnSpc>
                <a:spcPct val="125000"/>
              </a:lnSpc>
              <a:spcBef>
                <a:spcPts val="0"/>
              </a:spcBef>
              <a:spcAft>
                <a:spcPts val="0"/>
              </a:spcAft>
              <a:buClrTx/>
              <a:buSzTx/>
              <a:buFontTx/>
              <a:buAutoNum type="arabicPeriod"/>
              <a:tabLst/>
              <a:defRPr/>
            </a:pPr>
            <a:endParaRPr lang="en-US" dirty="0" smtClean="0"/>
          </a:p>
          <a:p>
            <a:pPr marL="457200" marR="0" lvl="1" indent="-457200" defTabSz="457200" eaLnBrk="1" fontAlgn="auto" latinLnBrk="0" hangingPunct="1">
              <a:lnSpc>
                <a:spcPct val="125000"/>
              </a:lnSpc>
              <a:spcBef>
                <a:spcPts val="0"/>
              </a:spcBef>
              <a:spcAft>
                <a:spcPts val="0"/>
              </a:spcAft>
              <a:buClrTx/>
              <a:buSzTx/>
              <a:buFontTx/>
              <a:buAutoNum type="arabicPeriod"/>
              <a:tabLst/>
              <a:defRPr/>
            </a:pPr>
            <a:endParaRPr lang="en-US" dirty="0" smtClean="0"/>
          </a:p>
          <a:p>
            <a:endParaRPr lang="en-US" dirty="0"/>
          </a:p>
        </p:txBody>
      </p:sp>
    </p:spTree>
    <p:extLst>
      <p:ext uri="{BB962C8B-B14F-4D97-AF65-F5344CB8AC3E}">
        <p14:creationId xmlns:p14="http://schemas.microsoft.com/office/powerpoint/2010/main" val="153920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attention re fracking is focused on well sites; I’ll be talking about the oil and gas sector broadly</a:t>
            </a:r>
            <a:r>
              <a:rPr lang="en-US" baseline="0" dirty="0" smtClean="0"/>
              <a:t> speaking for methane purposes. </a:t>
            </a:r>
            <a:endParaRPr lang="en-US" dirty="0"/>
          </a:p>
        </p:txBody>
      </p:sp>
    </p:spTree>
    <p:extLst>
      <p:ext uri="{BB962C8B-B14F-4D97-AF65-F5344CB8AC3E}">
        <p14:creationId xmlns:p14="http://schemas.microsoft.com/office/powerpoint/2010/main" val="140151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Methane accounts for about 10% of US GHGs,</a:t>
            </a:r>
            <a:r>
              <a:rPr lang="en-US" baseline="0" dirty="0" smtClean="0"/>
              <a:t> of which about a third comes from the oil and gas sector. In turn, nearly 50% of the sector’s methane pollution comes from production sources; the remainder comes from gas processing, transmission and storage, and distribution. </a:t>
            </a:r>
            <a:endParaRPr lang="en-US" dirty="0"/>
          </a:p>
        </p:txBody>
      </p:sp>
    </p:spTree>
    <p:extLst>
      <p:ext uri="{BB962C8B-B14F-4D97-AF65-F5344CB8AC3E}">
        <p14:creationId xmlns:p14="http://schemas.microsoft.com/office/powerpoint/2010/main" val="322322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discussed</a:t>
            </a:r>
            <a:r>
              <a:rPr lang="en-US" baseline="0" dirty="0" smtClean="0"/>
              <a:t> by Ann. </a:t>
            </a:r>
            <a:endParaRPr lang="en-US" dirty="0"/>
          </a:p>
        </p:txBody>
      </p:sp>
    </p:spTree>
    <p:extLst>
      <p:ext uri="{BB962C8B-B14F-4D97-AF65-F5344CB8AC3E}">
        <p14:creationId xmlns:p14="http://schemas.microsoft.com/office/powerpoint/2010/main" val="285475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idea is to prevent leaking and venting, and to capture and reuse as much gas as possible. Flaring is a control for methane, but produces other harmful gases. </a:t>
            </a:r>
          </a:p>
          <a:p>
            <a:endParaRPr lang="en-US" dirty="0" smtClean="0"/>
          </a:p>
          <a:p>
            <a:r>
              <a:rPr lang="en-US" dirty="0" smtClean="0"/>
              <a:t>Many</a:t>
            </a:r>
            <a:r>
              <a:rPr lang="en-US" baseline="0" dirty="0" smtClean="0"/>
              <a:t> of these measures pay for themselves in a short while, because they help keep product in the system that can then be resold. </a:t>
            </a:r>
            <a:endParaRPr lang="en-US" dirty="0"/>
          </a:p>
        </p:txBody>
      </p:sp>
    </p:spTree>
    <p:extLst>
      <p:ext uri="{BB962C8B-B14F-4D97-AF65-F5344CB8AC3E}">
        <p14:creationId xmlns:p14="http://schemas.microsoft.com/office/powerpoint/2010/main" val="1895896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Navy">
    <p:bg>
      <p:bgPr>
        <a:solidFill>
          <a:srgbClr val="14284B"/>
        </a:solidFill>
        <a:effectLst/>
      </p:bgPr>
    </p:bg>
    <p:spTree>
      <p:nvGrpSpPr>
        <p:cNvPr id="1" name=""/>
        <p:cNvGrpSpPr/>
        <p:nvPr/>
      </p:nvGrpSpPr>
      <p:grpSpPr>
        <a:xfrm>
          <a:off x="0" y="0"/>
          <a:ext cx="0" cy="0"/>
          <a:chOff x="0" y="0"/>
          <a:chExt cx="0" cy="0"/>
        </a:xfrm>
      </p:grpSpPr>
      <p:sp>
        <p:nvSpPr>
          <p:cNvPr id="10" name="Shape 10"/>
          <p:cNvSpPr>
            <a:spLocks noGrp="1"/>
          </p:cNvSpPr>
          <p:nvPr>
            <p:ph type="title"/>
          </p:nvPr>
        </p:nvSpPr>
        <p:spPr>
          <a:xfrm>
            <a:off x="952500" y="1796578"/>
            <a:ext cx="11099800" cy="2624372"/>
          </a:xfrm>
          <a:prstGeom prst="rect">
            <a:avLst/>
          </a:prstGeom>
        </p:spPr>
        <p:txBody>
          <a:bodyPr lIns="50800" tIns="50800" rIns="50800" bIns="50800">
            <a:noAutofit/>
          </a:bodyPr>
          <a:lstStyle>
            <a:lvl1pPr algn="ctr">
              <a:defRPr sz="8000" cap="all">
                <a:solidFill>
                  <a:srgbClr val="FFFFFF"/>
                </a:solidFill>
                <a:latin typeface="+mj-lt"/>
                <a:ea typeface="+mj-ea"/>
                <a:cs typeface="+mj-cs"/>
                <a:sym typeface="Trebuchet MS"/>
              </a:defRPr>
            </a:lvl1pPr>
          </a:lstStyle>
          <a:p>
            <a:pPr lvl="0">
              <a:defRPr sz="1800" cap="none">
                <a:solidFill>
                  <a:srgbClr val="000000"/>
                </a:solidFill>
              </a:defRPr>
            </a:pPr>
            <a:r>
              <a:rPr sz="8000" cap="all">
                <a:solidFill>
                  <a:srgbClr val="FFFFFF"/>
                </a:solidFill>
              </a:rPr>
              <a:t>Title Text</a:t>
            </a:r>
          </a:p>
        </p:txBody>
      </p:sp>
      <p:sp>
        <p:nvSpPr>
          <p:cNvPr id="11" name="Shape 11"/>
          <p:cNvSpPr>
            <a:spLocks noGrp="1"/>
          </p:cNvSpPr>
          <p:nvPr>
            <p:ph type="body" idx="1"/>
          </p:nvPr>
        </p:nvSpPr>
        <p:spPr>
          <a:xfrm>
            <a:off x="952500" y="7332133"/>
            <a:ext cx="11099800" cy="6286501"/>
          </a:xfrm>
          <a:prstGeom prst="rect">
            <a:avLst/>
          </a:prstGeom>
        </p:spPr>
        <p:txBody>
          <a:bodyPr>
            <a:noAutofit/>
          </a:bodyPr>
          <a:lstStyle>
            <a:lvl1pPr algn="ctr">
              <a:spcBef>
                <a:spcPts val="0"/>
              </a:spcBef>
              <a:defRPr b="1" i="1" cap="all">
                <a:solidFill>
                  <a:srgbClr val="F2D249"/>
                </a:solidFill>
                <a:latin typeface="Georgia"/>
                <a:ea typeface="Georgia"/>
                <a:cs typeface="Georgia"/>
                <a:sym typeface="Georgia"/>
              </a:defRPr>
            </a:lvl1pPr>
            <a:lvl2pPr indent="0" algn="ctr">
              <a:spcBef>
                <a:spcPts val="0"/>
              </a:spcBef>
              <a:defRPr b="1" i="1" cap="all">
                <a:solidFill>
                  <a:srgbClr val="F2D249"/>
                </a:solidFill>
                <a:latin typeface="Georgia"/>
                <a:ea typeface="Georgia"/>
                <a:cs typeface="Georgia"/>
                <a:sym typeface="Georgia"/>
              </a:defRPr>
            </a:lvl2pPr>
            <a:lvl3pPr indent="0" algn="ctr">
              <a:spcBef>
                <a:spcPts val="0"/>
              </a:spcBef>
              <a:defRPr b="1" i="1" cap="all">
                <a:solidFill>
                  <a:srgbClr val="F2D249"/>
                </a:solidFill>
                <a:latin typeface="Georgia"/>
                <a:ea typeface="Georgia"/>
                <a:cs typeface="Georgia"/>
                <a:sym typeface="Georgia"/>
              </a:defRPr>
            </a:lvl3pPr>
            <a:lvl4pPr indent="0" algn="ctr">
              <a:spcBef>
                <a:spcPts val="0"/>
              </a:spcBef>
              <a:defRPr b="1" i="1" cap="all">
                <a:solidFill>
                  <a:srgbClr val="F2D249"/>
                </a:solidFill>
                <a:latin typeface="Georgia"/>
                <a:ea typeface="Georgia"/>
                <a:cs typeface="Georgia"/>
                <a:sym typeface="Georgia"/>
              </a:defRPr>
            </a:lvl4pPr>
            <a:lvl5pPr indent="0" algn="ctr">
              <a:spcBef>
                <a:spcPts val="0"/>
              </a:spcBef>
              <a:defRPr b="1" i="1" cap="all">
                <a:solidFill>
                  <a:srgbClr val="F2D249"/>
                </a:solidFill>
                <a:latin typeface="Georgia"/>
                <a:ea typeface="Georgia"/>
                <a:cs typeface="Georgia"/>
                <a:sym typeface="Georgia"/>
              </a:defRPr>
            </a:lvl5pPr>
          </a:lstStyle>
          <a:p>
            <a:pPr lvl="0">
              <a:defRPr sz="1800" b="0" i="0" cap="none">
                <a:solidFill>
                  <a:srgbClr val="000000"/>
                </a:solidFill>
              </a:defRPr>
            </a:pPr>
            <a:r>
              <a:rPr sz="2000" b="1" i="1" cap="all">
                <a:solidFill>
                  <a:srgbClr val="F2D249"/>
                </a:solidFill>
              </a:rPr>
              <a:t>Body Level One</a:t>
            </a:r>
          </a:p>
          <a:p>
            <a:pPr lvl="1">
              <a:defRPr sz="1800" b="0" i="0" cap="none">
                <a:solidFill>
                  <a:srgbClr val="000000"/>
                </a:solidFill>
              </a:defRPr>
            </a:pPr>
            <a:r>
              <a:rPr sz="2000" b="1" i="1" cap="all">
                <a:solidFill>
                  <a:srgbClr val="F2D249"/>
                </a:solidFill>
              </a:rPr>
              <a:t>Body Level Two</a:t>
            </a:r>
          </a:p>
          <a:p>
            <a:pPr lvl="2">
              <a:defRPr sz="1800" b="0" i="0" cap="none">
                <a:solidFill>
                  <a:srgbClr val="000000"/>
                </a:solidFill>
              </a:defRPr>
            </a:pPr>
            <a:r>
              <a:rPr sz="2000" b="1" i="1" cap="all">
                <a:solidFill>
                  <a:srgbClr val="F2D249"/>
                </a:solidFill>
              </a:rPr>
              <a:t>Body Level Three</a:t>
            </a:r>
          </a:p>
          <a:p>
            <a:pPr lvl="3">
              <a:defRPr sz="1800" b="0" i="0" cap="none">
                <a:solidFill>
                  <a:srgbClr val="000000"/>
                </a:solidFill>
              </a:defRPr>
            </a:pPr>
            <a:r>
              <a:rPr sz="2000" b="1" i="1" cap="all">
                <a:solidFill>
                  <a:srgbClr val="F2D249"/>
                </a:solidFill>
              </a:rPr>
              <a:t>Body Level Four</a:t>
            </a:r>
          </a:p>
          <a:p>
            <a:pPr lvl="4">
              <a:defRPr sz="1800" b="0" i="0" cap="none">
                <a:solidFill>
                  <a:srgbClr val="000000"/>
                </a:solidFill>
              </a:defRPr>
            </a:pPr>
            <a:r>
              <a:rPr sz="2000" b="1" i="1" cap="all">
                <a:solidFill>
                  <a:srgbClr val="F2D249"/>
                </a:solidFill>
              </a:rPr>
              <a:t>Body Level Five</a:t>
            </a:r>
          </a:p>
        </p:txBody>
      </p:sp>
      <p:pic>
        <p:nvPicPr>
          <p:cNvPr id="12" name="Picture 11" descr="WIDE lt blue stripe bar.ai"/>
          <p:cNvPicPr>
            <a:picLocks noChangeAspect="1"/>
          </p:cNvPicPr>
          <p:nvPr userDrawn="1"/>
        </p:nvPicPr>
        <p:blipFill rotWithShape="1">
          <a:blip r:embed="rId2">
            <a:extLst>
              <a:ext uri="{28A0092B-C50C-407E-A947-70E740481C1C}">
                <a14:useLocalDpi xmlns:a14="http://schemas.microsoft.com/office/drawing/2010/main" val="0"/>
              </a:ext>
            </a:extLst>
          </a:blip>
          <a:srcRect l="10030" t="49207" r="29951" b="49207"/>
          <a:stretch/>
        </p:blipFill>
        <p:spPr>
          <a:xfrm flipV="1">
            <a:off x="812800" y="751231"/>
            <a:ext cx="11400835" cy="143588"/>
          </a:xfrm>
          <a:prstGeom prst="rect">
            <a:avLst/>
          </a:prstGeom>
        </p:spPr>
      </p:pic>
      <p:pic>
        <p:nvPicPr>
          <p:cNvPr id="14" name="Picture 13" descr="WIDE lt blue stripe bar.ai"/>
          <p:cNvPicPr>
            <a:picLocks noChangeAspect="1"/>
          </p:cNvPicPr>
          <p:nvPr userDrawn="1"/>
        </p:nvPicPr>
        <p:blipFill rotWithShape="1">
          <a:blip r:embed="rId2">
            <a:extLst>
              <a:ext uri="{28A0092B-C50C-407E-A947-70E740481C1C}">
                <a14:useLocalDpi xmlns:a14="http://schemas.microsoft.com/office/drawing/2010/main" val="0"/>
              </a:ext>
            </a:extLst>
          </a:blip>
          <a:srcRect l="10030" t="49207" r="29951" b="49207"/>
          <a:stretch/>
        </p:blipFill>
        <p:spPr>
          <a:xfrm flipV="1">
            <a:off x="812800" y="8824575"/>
            <a:ext cx="11400835" cy="143588"/>
          </a:xfrm>
          <a:prstGeom prst="rect">
            <a:avLst/>
          </a:prstGeom>
        </p:spPr>
      </p:pic>
      <p:pic>
        <p:nvPicPr>
          <p:cNvPr id="15" name="Picture 14" descr="NRDC_singleton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3271" y="4041755"/>
            <a:ext cx="4818258" cy="3723200"/>
          </a:xfrm>
          <a:prstGeom prst="rect">
            <a:avLst/>
          </a:prstGeom>
        </p:spPr>
      </p:pic>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ar Graph">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pPr lvl="0">
              <a:defRPr sz="1800">
                <a:solidFill>
                  <a:srgbClr val="000000"/>
                </a:solidFill>
              </a:defRPr>
            </a:pPr>
            <a:r>
              <a:rPr sz="3600">
                <a:solidFill>
                  <a:srgbClr val="14284B"/>
                </a:solidFill>
              </a:rPr>
              <a:t>Title Text</a:t>
            </a:r>
          </a:p>
        </p:txBody>
      </p:sp>
      <p:graphicFrame>
        <p:nvGraphicFramePr>
          <p:cNvPr id="53" name="Chart 53"/>
          <p:cNvGraphicFramePr/>
          <p:nvPr/>
        </p:nvGraphicFramePr>
        <p:xfrm>
          <a:off x="879668" y="2668344"/>
          <a:ext cx="11245464" cy="606390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ie Graph">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a:solidFill>
                  <a:srgbClr val="000000"/>
                </a:solidFill>
              </a:defRPr>
            </a:pPr>
            <a:r>
              <a:rPr sz="3600">
                <a:solidFill>
                  <a:srgbClr val="14284B"/>
                </a:solidFill>
              </a:rPr>
              <a:t>Title Text</a:t>
            </a:r>
          </a:p>
        </p:txBody>
      </p:sp>
      <p:graphicFrame>
        <p:nvGraphicFramePr>
          <p:cNvPr id="56" name="Chart 56"/>
          <p:cNvGraphicFramePr/>
          <p:nvPr/>
        </p:nvGraphicFramePr>
        <p:xfrm>
          <a:off x="763908" y="2599649"/>
          <a:ext cx="8554201" cy="56368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Shape 58"/>
          <p:cNvSpPr>
            <a:spLocks noGrp="1"/>
          </p:cNvSpPr>
          <p:nvPr>
            <p:ph type="body" idx="1"/>
          </p:nvPr>
        </p:nvSpPr>
        <p:spPr>
          <a:prstGeom prst="rect">
            <a:avLst/>
          </a:prstGeom>
        </p:spPr>
        <p:txBody>
          <a:bodyPr/>
          <a:lstStyle>
            <a:lvl2pPr marL="635000" indent="-254000">
              <a:buSzPct val="75000"/>
              <a:buChar char="•"/>
            </a:lvl2pPr>
            <a:lvl3pPr marL="1016000" indent="-254000">
              <a:buSzPct val="75000"/>
              <a:buChar char="•"/>
            </a:lvl3pPr>
            <a:lvl4pPr marL="1397000" indent="-254000">
              <a:buSzPct val="75000"/>
              <a:buChar char="•"/>
            </a:lvl4pPr>
            <a:lvl5pPr marL="1778000" indent="-254000">
              <a:buSzPct val="75000"/>
              <a:buChar char="•"/>
            </a:lvl5pPr>
          </a:lstStyle>
          <a:p>
            <a:pPr lvl="0">
              <a:defRPr sz="1800">
                <a:solidFill>
                  <a:srgbClr val="000000"/>
                </a:solidFill>
              </a:defRPr>
            </a:pPr>
            <a:r>
              <a:rPr sz="2000">
                <a:solidFill>
                  <a:srgbClr val="58585B"/>
                </a:solidFill>
              </a:rPr>
              <a:t>Body Level One</a:t>
            </a:r>
          </a:p>
          <a:p>
            <a:pPr lvl="1">
              <a:defRPr sz="1800">
                <a:solidFill>
                  <a:srgbClr val="000000"/>
                </a:solidFill>
              </a:defRPr>
            </a:pPr>
            <a:r>
              <a:rPr sz="2000">
                <a:solidFill>
                  <a:srgbClr val="58585B"/>
                </a:solidFill>
              </a:rPr>
              <a:t>Body Level Two</a:t>
            </a:r>
          </a:p>
          <a:p>
            <a:pPr lvl="2">
              <a:defRPr sz="1800">
                <a:solidFill>
                  <a:srgbClr val="000000"/>
                </a:solidFill>
              </a:defRPr>
            </a:pPr>
            <a:r>
              <a:rPr sz="2000">
                <a:solidFill>
                  <a:srgbClr val="58585B"/>
                </a:solidFill>
              </a:rPr>
              <a:t>Body Level Three</a:t>
            </a:r>
          </a:p>
          <a:p>
            <a:pPr lvl="3">
              <a:defRPr sz="1800">
                <a:solidFill>
                  <a:srgbClr val="000000"/>
                </a:solidFill>
              </a:defRPr>
            </a:pPr>
            <a:r>
              <a:rPr sz="2000">
                <a:solidFill>
                  <a:srgbClr val="58585B"/>
                </a:solidFill>
              </a:rPr>
              <a:t>Body Level Four</a:t>
            </a:r>
          </a:p>
          <a:p>
            <a:pPr lvl="4">
              <a:defRPr sz="1800">
                <a:solidFill>
                  <a:srgbClr val="000000"/>
                </a:solidFill>
              </a:defRPr>
            </a:pPr>
            <a:r>
              <a:rPr sz="2000">
                <a:solidFill>
                  <a:srgbClr val="58585B"/>
                </a:solidFill>
              </a:rPr>
              <a:t>Body Level Five</a:t>
            </a:r>
          </a:p>
        </p:txBody>
      </p:sp>
      <p:sp>
        <p:nvSpPr>
          <p:cNvPr id="59" name="Shape 59"/>
          <p:cNvSpPr>
            <a:spLocks noGrp="1"/>
          </p:cNvSpPr>
          <p:nvPr>
            <p:ph type="title"/>
          </p:nvPr>
        </p:nvSpPr>
        <p:spPr>
          <a:prstGeom prst="rect">
            <a:avLst/>
          </a:prstGeom>
        </p:spPr>
        <p:txBody>
          <a:bodyPr/>
          <a:lstStyle/>
          <a:p>
            <a:pPr lvl="0">
              <a:defRPr sz="1800">
                <a:solidFill>
                  <a:srgbClr val="000000"/>
                </a:solidFill>
              </a:defRPr>
            </a:pPr>
            <a:r>
              <a:rPr sz="3600">
                <a:solidFill>
                  <a:srgbClr val="14284B"/>
                </a:solidFill>
              </a:rPr>
              <a:t>Title Text</a:t>
            </a: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Line &amp; Bullets ">
    <p:spTree>
      <p:nvGrpSpPr>
        <p:cNvPr id="1" name=""/>
        <p:cNvGrpSpPr/>
        <p:nvPr/>
      </p:nvGrpSpPr>
      <p:grpSpPr>
        <a:xfrm>
          <a:off x="0" y="0"/>
          <a:ext cx="0" cy="0"/>
          <a:chOff x="0" y="0"/>
          <a:chExt cx="0" cy="0"/>
        </a:xfrm>
      </p:grpSpPr>
      <p:sp>
        <p:nvSpPr>
          <p:cNvPr id="62" name="Shape 62"/>
          <p:cNvSpPr>
            <a:spLocks noGrp="1"/>
          </p:cNvSpPr>
          <p:nvPr>
            <p:ph type="body" idx="1"/>
          </p:nvPr>
        </p:nvSpPr>
        <p:spPr>
          <a:xfrm>
            <a:off x="5005135" y="2545705"/>
            <a:ext cx="7163007" cy="6040785"/>
          </a:xfrm>
          <a:prstGeom prst="rect">
            <a:avLst/>
          </a:prstGeom>
        </p:spPr>
        <p:txBody>
          <a:bodyPr lIns="50800" tIns="50800" rIns="50800" bIns="50800" anchor="ctr">
            <a:noAutofit/>
          </a:bodyPr>
          <a:lstStyle>
            <a:lvl2pPr marL="635000" indent="-254000">
              <a:buSzPct val="75000"/>
              <a:buChar char="•"/>
            </a:lvl2pPr>
            <a:lvl3pPr marL="1016000" indent="-254000">
              <a:buSzPct val="75000"/>
              <a:buChar char="•"/>
            </a:lvl3pPr>
            <a:lvl4pPr marL="1397000" indent="-254000">
              <a:buSzPct val="75000"/>
              <a:buChar char="•"/>
            </a:lvl4pPr>
            <a:lvl5pPr marL="1778000" indent="-254000">
              <a:buSzPct val="75000"/>
              <a:buChar char="•"/>
            </a:lvl5pPr>
          </a:lstStyle>
          <a:p>
            <a:pPr lvl="0">
              <a:defRPr sz="1800">
                <a:solidFill>
                  <a:srgbClr val="000000"/>
                </a:solidFill>
              </a:defRPr>
            </a:pPr>
            <a:r>
              <a:rPr sz="2000">
                <a:solidFill>
                  <a:srgbClr val="58585B"/>
                </a:solidFill>
              </a:rPr>
              <a:t>Body Level One</a:t>
            </a:r>
          </a:p>
          <a:p>
            <a:pPr lvl="1">
              <a:defRPr sz="1800">
                <a:solidFill>
                  <a:srgbClr val="000000"/>
                </a:solidFill>
              </a:defRPr>
            </a:pPr>
            <a:r>
              <a:rPr sz="2000">
                <a:solidFill>
                  <a:srgbClr val="58585B"/>
                </a:solidFill>
              </a:rPr>
              <a:t>Body Level Two</a:t>
            </a:r>
          </a:p>
          <a:p>
            <a:pPr lvl="2">
              <a:defRPr sz="1800">
                <a:solidFill>
                  <a:srgbClr val="000000"/>
                </a:solidFill>
              </a:defRPr>
            </a:pPr>
            <a:r>
              <a:rPr sz="2000">
                <a:solidFill>
                  <a:srgbClr val="58585B"/>
                </a:solidFill>
              </a:rPr>
              <a:t>Body Level Three</a:t>
            </a:r>
          </a:p>
          <a:p>
            <a:pPr lvl="3">
              <a:defRPr sz="1800">
                <a:solidFill>
                  <a:srgbClr val="000000"/>
                </a:solidFill>
              </a:defRPr>
            </a:pPr>
            <a:r>
              <a:rPr sz="2000">
                <a:solidFill>
                  <a:srgbClr val="58585B"/>
                </a:solidFill>
              </a:rPr>
              <a:t>Body Level Four</a:t>
            </a:r>
          </a:p>
          <a:p>
            <a:pPr lvl="4">
              <a:defRPr sz="1800">
                <a:solidFill>
                  <a:srgbClr val="000000"/>
                </a:solidFill>
              </a:defRPr>
            </a:pPr>
            <a:r>
              <a:rPr sz="2000">
                <a:solidFill>
                  <a:srgbClr val="58585B"/>
                </a:solidFill>
              </a:rPr>
              <a:t>Body Level Five</a:t>
            </a:r>
          </a:p>
        </p:txBody>
      </p:sp>
      <p:sp>
        <p:nvSpPr>
          <p:cNvPr id="63" name="Shape 63"/>
          <p:cNvSpPr/>
          <p:nvPr/>
        </p:nvSpPr>
        <p:spPr>
          <a:xfrm flipV="1">
            <a:off x="4582242" y="2545705"/>
            <a:ext cx="1" cy="6040785"/>
          </a:xfrm>
          <a:prstGeom prst="line">
            <a:avLst/>
          </a:prstGeom>
          <a:ln w="25400">
            <a:solidFill>
              <a:srgbClr val="E6E7E8"/>
            </a:solidFill>
            <a:miter lim="400000"/>
          </a:ln>
        </p:spPr>
        <p:txBody>
          <a:bodyPr lIns="0" tIns="0" rIns="0" bIns="0" anchor="ctr"/>
          <a:lstStyle/>
          <a:p>
            <a:pPr lvl="0">
              <a:defRPr sz="2400"/>
            </a:pPr>
            <a:endParaRPr/>
          </a:p>
        </p:txBody>
      </p:sp>
      <p:sp>
        <p:nvSpPr>
          <p:cNvPr id="64" name="Shape 64"/>
          <p:cNvSpPr>
            <a:spLocks noGrp="1"/>
          </p:cNvSpPr>
          <p:nvPr>
            <p:ph type="title"/>
          </p:nvPr>
        </p:nvSpPr>
        <p:spPr>
          <a:prstGeom prst="rect">
            <a:avLst/>
          </a:prstGeom>
        </p:spPr>
        <p:txBody>
          <a:bodyPr/>
          <a:lstStyle/>
          <a:p>
            <a:pPr lvl="0">
              <a:defRPr sz="1800">
                <a:solidFill>
                  <a:srgbClr val="000000"/>
                </a:solidFill>
              </a:defRPr>
            </a:pPr>
            <a:r>
              <a:rPr sz="3600">
                <a:solidFill>
                  <a:srgbClr val="14284B"/>
                </a:solidFill>
              </a:rPr>
              <a:t>Title Text</a:t>
            </a:r>
          </a:p>
        </p:txBody>
      </p:sp>
      <p:sp>
        <p:nvSpPr>
          <p:cNvPr id="65" name="Shape 65"/>
          <p:cNvSpPr/>
          <p:nvPr/>
        </p:nvSpPr>
        <p:spPr>
          <a:xfrm flipV="1">
            <a:off x="816460" y="1848246"/>
            <a:ext cx="11397174" cy="1"/>
          </a:xfrm>
          <a:prstGeom prst="line">
            <a:avLst/>
          </a:prstGeom>
          <a:ln w="12700">
            <a:solidFill>
              <a:srgbClr val="14284B"/>
            </a:solidFill>
            <a:miter lim="400000"/>
          </a:ln>
        </p:spPr>
        <p:txBody>
          <a:bodyPr lIns="0" tIns="0" rIns="0" bIns="0" anchor="ctr"/>
          <a:lstStyle/>
          <a:p>
            <a:pPr lvl="0">
              <a:defRPr sz="2400"/>
            </a:pPr>
            <a:endParaRPr/>
          </a:p>
        </p:txBody>
      </p:sp>
      <p:pic>
        <p:nvPicPr>
          <p:cNvPr id="7" name="Picture 6" descr="WIDE navy stripe bar.ai"/>
          <p:cNvPicPr>
            <a:picLocks noChangeAspect="1"/>
          </p:cNvPicPr>
          <p:nvPr userDrawn="1"/>
        </p:nvPicPr>
        <p:blipFill rotWithShape="1">
          <a:blip r:embed="rId2">
            <a:extLst>
              <a:ext uri="{28A0092B-C50C-407E-A947-70E740481C1C}">
                <a14:useLocalDpi xmlns:a14="http://schemas.microsoft.com/office/drawing/2010/main" val="0"/>
              </a:ext>
            </a:extLst>
          </a:blip>
          <a:srcRect l="10058" t="49207" r="29923" b="49207"/>
          <a:stretch/>
        </p:blipFill>
        <p:spPr>
          <a:xfrm flipV="1">
            <a:off x="812801" y="751231"/>
            <a:ext cx="11400834" cy="143588"/>
          </a:xfrm>
          <a:prstGeom prst="rect">
            <a:avLst/>
          </a:prstGeom>
        </p:spPr>
      </p:pic>
      <p:sp>
        <p:nvSpPr>
          <p:cNvPr id="3" name="Picture Placeholder 2"/>
          <p:cNvSpPr>
            <a:spLocks noGrp="1"/>
          </p:cNvSpPr>
          <p:nvPr>
            <p:ph type="pic" sz="quarter" idx="10"/>
          </p:nvPr>
        </p:nvSpPr>
        <p:spPr>
          <a:xfrm>
            <a:off x="816460" y="2546350"/>
            <a:ext cx="3364126" cy="6040438"/>
          </a:xfrm>
        </p:spPr>
        <p:txBody>
          <a:bodyPr vert="horz"/>
          <a:lstStyle/>
          <a:p>
            <a:endParaRPr lang="en-US"/>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pic>
        <p:nvPicPr>
          <p:cNvPr id="68" name="OpenQuotes.pdf"/>
          <p:cNvPicPr/>
          <p:nvPr/>
        </p:nvPicPr>
        <p:blipFill>
          <a:blip r:embed="rId2">
            <a:extLst/>
          </a:blip>
          <a:stretch>
            <a:fillRect/>
          </a:stretch>
        </p:blipFill>
        <p:spPr>
          <a:xfrm>
            <a:off x="1614993" y="2694389"/>
            <a:ext cx="744033" cy="640695"/>
          </a:xfrm>
          <a:prstGeom prst="rect">
            <a:avLst/>
          </a:prstGeom>
          <a:ln w="12700">
            <a:miter lim="400000"/>
          </a:ln>
        </p:spPr>
      </p:pic>
      <p:sp>
        <p:nvSpPr>
          <p:cNvPr id="69" name="Shape 69"/>
          <p:cNvSpPr>
            <a:spLocks noGrp="1"/>
          </p:cNvSpPr>
          <p:nvPr>
            <p:ph type="body" idx="1"/>
          </p:nvPr>
        </p:nvSpPr>
        <p:spPr>
          <a:xfrm>
            <a:off x="2782635" y="2668344"/>
            <a:ext cx="8627773" cy="6083152"/>
          </a:xfrm>
          <a:prstGeom prst="rect">
            <a:avLst/>
          </a:prstGeom>
        </p:spPr>
        <p:txBody>
          <a:bodyPr/>
          <a:lstStyle>
            <a:lvl1pPr>
              <a:lnSpc>
                <a:spcPct val="120000"/>
              </a:lnSpc>
              <a:defRPr sz="2600" i="1">
                <a:solidFill>
                  <a:srgbClr val="162A49"/>
                </a:solidFill>
                <a:latin typeface="Georgia"/>
                <a:ea typeface="Georgia"/>
                <a:cs typeface="Georgia"/>
                <a:sym typeface="Georgia"/>
              </a:defRPr>
            </a:lvl1pPr>
            <a:lvl2pPr marL="635000" indent="-254000">
              <a:lnSpc>
                <a:spcPct val="120000"/>
              </a:lnSpc>
              <a:buSzPct val="75000"/>
              <a:buChar char="•"/>
              <a:defRPr sz="2600" i="1">
                <a:solidFill>
                  <a:srgbClr val="162A49"/>
                </a:solidFill>
                <a:latin typeface="Georgia"/>
                <a:ea typeface="Georgia"/>
                <a:cs typeface="Georgia"/>
                <a:sym typeface="Georgia"/>
              </a:defRPr>
            </a:lvl2pPr>
            <a:lvl3pPr marL="1016000" indent="-254000">
              <a:lnSpc>
                <a:spcPct val="120000"/>
              </a:lnSpc>
              <a:buSzPct val="75000"/>
              <a:buChar char="•"/>
              <a:defRPr sz="2600" i="1">
                <a:solidFill>
                  <a:srgbClr val="162A49"/>
                </a:solidFill>
                <a:latin typeface="Georgia"/>
                <a:ea typeface="Georgia"/>
                <a:cs typeface="Georgia"/>
                <a:sym typeface="Georgia"/>
              </a:defRPr>
            </a:lvl3pPr>
            <a:lvl4pPr marL="1397000" indent="-254000">
              <a:lnSpc>
                <a:spcPct val="120000"/>
              </a:lnSpc>
              <a:buSzPct val="75000"/>
              <a:buChar char="•"/>
              <a:defRPr sz="2600" i="1">
                <a:solidFill>
                  <a:srgbClr val="162A49"/>
                </a:solidFill>
                <a:latin typeface="Georgia"/>
                <a:ea typeface="Georgia"/>
                <a:cs typeface="Georgia"/>
                <a:sym typeface="Georgia"/>
              </a:defRPr>
            </a:lvl4pPr>
            <a:lvl5pPr marL="1778000" indent="-254000">
              <a:lnSpc>
                <a:spcPct val="120000"/>
              </a:lnSpc>
              <a:buSzPct val="75000"/>
              <a:buChar char="•"/>
              <a:defRPr sz="2600" i="1">
                <a:solidFill>
                  <a:srgbClr val="162A49"/>
                </a:solidFill>
                <a:latin typeface="Georgia"/>
                <a:ea typeface="Georgia"/>
                <a:cs typeface="Georgia"/>
                <a:sym typeface="Georgia"/>
              </a:defRPr>
            </a:lvl5pPr>
          </a:lstStyle>
          <a:p>
            <a:pPr lvl="0">
              <a:defRPr sz="1800" i="0">
                <a:solidFill>
                  <a:srgbClr val="000000"/>
                </a:solidFill>
              </a:defRPr>
            </a:pPr>
            <a:r>
              <a:rPr sz="2600" i="1">
                <a:solidFill>
                  <a:srgbClr val="162A49"/>
                </a:solidFill>
              </a:rPr>
              <a:t>Body Level One</a:t>
            </a:r>
          </a:p>
          <a:p>
            <a:pPr lvl="1">
              <a:defRPr sz="1800" i="0">
                <a:solidFill>
                  <a:srgbClr val="000000"/>
                </a:solidFill>
              </a:defRPr>
            </a:pPr>
            <a:r>
              <a:rPr sz="2600" i="1">
                <a:solidFill>
                  <a:srgbClr val="162A49"/>
                </a:solidFill>
              </a:rPr>
              <a:t>Body Level Two</a:t>
            </a:r>
          </a:p>
          <a:p>
            <a:pPr lvl="2">
              <a:defRPr sz="1800" i="0">
                <a:solidFill>
                  <a:srgbClr val="000000"/>
                </a:solidFill>
              </a:defRPr>
            </a:pPr>
            <a:r>
              <a:rPr sz="2600" i="1">
                <a:solidFill>
                  <a:srgbClr val="162A49"/>
                </a:solidFill>
              </a:rPr>
              <a:t>Body Level Three</a:t>
            </a:r>
          </a:p>
          <a:p>
            <a:pPr lvl="3">
              <a:defRPr sz="1800" i="0">
                <a:solidFill>
                  <a:srgbClr val="000000"/>
                </a:solidFill>
              </a:defRPr>
            </a:pPr>
            <a:r>
              <a:rPr sz="2600" i="1">
                <a:solidFill>
                  <a:srgbClr val="162A49"/>
                </a:solidFill>
              </a:rPr>
              <a:t>Body Level Four</a:t>
            </a:r>
          </a:p>
          <a:p>
            <a:pPr lvl="4">
              <a:defRPr sz="1800" i="0">
                <a:solidFill>
                  <a:srgbClr val="000000"/>
                </a:solidFill>
              </a:defRPr>
            </a:pPr>
            <a:r>
              <a:rPr sz="2600" i="1">
                <a:solidFill>
                  <a:srgbClr val="162A49"/>
                </a:solidFill>
              </a:rPr>
              <a:t>Body Level Five</a:t>
            </a:r>
          </a:p>
        </p:txBody>
      </p:sp>
      <p:sp>
        <p:nvSpPr>
          <p:cNvPr id="70" name="Shape 70"/>
          <p:cNvSpPr>
            <a:spLocks noGrp="1"/>
          </p:cNvSpPr>
          <p:nvPr>
            <p:ph type="title"/>
          </p:nvPr>
        </p:nvSpPr>
        <p:spPr>
          <a:prstGeom prst="rect">
            <a:avLst/>
          </a:prstGeom>
        </p:spPr>
        <p:txBody>
          <a:bodyPr/>
          <a:lstStyle/>
          <a:p>
            <a:pPr lvl="0">
              <a:defRPr sz="1800">
                <a:solidFill>
                  <a:srgbClr val="000000"/>
                </a:solidFill>
              </a:defRPr>
            </a:pPr>
            <a:r>
              <a:rPr sz="3600">
                <a:solidFill>
                  <a:srgbClr val="14284B"/>
                </a:solidFill>
              </a:rPr>
              <a:t>Title Text</a:t>
            </a:r>
          </a:p>
        </p:txBody>
      </p:sp>
      <p:sp>
        <p:nvSpPr>
          <p:cNvPr id="71" name="Shape 71"/>
          <p:cNvSpPr/>
          <p:nvPr/>
        </p:nvSpPr>
        <p:spPr>
          <a:xfrm flipV="1">
            <a:off x="816460" y="1848246"/>
            <a:ext cx="11397174" cy="1"/>
          </a:xfrm>
          <a:prstGeom prst="line">
            <a:avLst/>
          </a:prstGeom>
          <a:ln w="12700">
            <a:solidFill>
              <a:srgbClr val="14284B"/>
            </a:solidFill>
            <a:miter lim="400000"/>
          </a:ln>
        </p:spPr>
        <p:txBody>
          <a:bodyPr lIns="0" tIns="0" rIns="0" bIns="0" anchor="ctr"/>
          <a:lstStyle/>
          <a:p>
            <a:pPr lvl="0">
              <a:defRPr sz="2400"/>
            </a:pPr>
            <a:endParaRPr/>
          </a:p>
        </p:txBody>
      </p:sp>
      <p:pic>
        <p:nvPicPr>
          <p:cNvPr id="7" name="Picture 6" descr="WIDE navy stripe bar.ai"/>
          <p:cNvPicPr>
            <a:picLocks noChangeAspect="1"/>
          </p:cNvPicPr>
          <p:nvPr userDrawn="1"/>
        </p:nvPicPr>
        <p:blipFill rotWithShape="1">
          <a:blip r:embed="rId3">
            <a:extLst>
              <a:ext uri="{28A0092B-C50C-407E-A947-70E740481C1C}">
                <a14:useLocalDpi xmlns:a14="http://schemas.microsoft.com/office/drawing/2010/main" val="0"/>
              </a:ext>
            </a:extLst>
          </a:blip>
          <a:srcRect l="10058" t="49207" r="29923" b="49207"/>
          <a:stretch/>
        </p:blipFill>
        <p:spPr>
          <a:xfrm flipV="1">
            <a:off x="812801" y="751231"/>
            <a:ext cx="11400834" cy="143588"/>
          </a:xfrm>
          <a:prstGeom prst="rect">
            <a:avLst/>
          </a:prstGeom>
        </p:spPr>
      </p:pic>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Emphasis Copy">
    <p:spTree>
      <p:nvGrpSpPr>
        <p:cNvPr id="1" name=""/>
        <p:cNvGrpSpPr/>
        <p:nvPr/>
      </p:nvGrpSpPr>
      <p:grpSpPr>
        <a:xfrm>
          <a:off x="0" y="0"/>
          <a:ext cx="0" cy="0"/>
          <a:chOff x="0" y="0"/>
          <a:chExt cx="0" cy="0"/>
        </a:xfrm>
      </p:grpSpPr>
      <p:pic>
        <p:nvPicPr>
          <p:cNvPr id="73" name="stripes gray.pdf"/>
          <p:cNvPicPr/>
          <p:nvPr/>
        </p:nvPicPr>
        <p:blipFill>
          <a:blip r:embed="rId2">
            <a:extLst/>
          </a:blip>
          <a:srcRect l="8863" t="11997" r="12856" b="26768"/>
          <a:stretch>
            <a:fillRect/>
          </a:stretch>
        </p:blipFill>
        <p:spPr>
          <a:xfrm>
            <a:off x="806354" y="1945277"/>
            <a:ext cx="11391915" cy="6885955"/>
          </a:xfrm>
          <a:prstGeom prst="rect">
            <a:avLst/>
          </a:prstGeom>
          <a:ln w="12700">
            <a:miter lim="400000"/>
          </a:ln>
        </p:spPr>
      </p:pic>
      <p:sp>
        <p:nvSpPr>
          <p:cNvPr id="74" name="Shape 74"/>
          <p:cNvSpPr>
            <a:spLocks noGrp="1"/>
          </p:cNvSpPr>
          <p:nvPr>
            <p:ph type="body" idx="1"/>
          </p:nvPr>
        </p:nvSpPr>
        <p:spPr>
          <a:xfrm>
            <a:off x="2517930" y="4540150"/>
            <a:ext cx="7968940" cy="1244800"/>
          </a:xfrm>
          <a:prstGeom prst="rect">
            <a:avLst/>
          </a:prstGeom>
          <a:solidFill>
            <a:srgbClr val="FFFFFF"/>
          </a:solidFill>
        </p:spPr>
        <p:txBody>
          <a:bodyPr anchor="ctr">
            <a:noAutofit/>
          </a:bodyPr>
          <a:lstStyle>
            <a:lvl1pPr algn="ctr">
              <a:spcBef>
                <a:spcPts val="4200"/>
              </a:spcBef>
              <a:defRPr sz="6000" cap="all">
                <a:solidFill>
                  <a:srgbClr val="14284B"/>
                </a:solidFill>
              </a:defRPr>
            </a:lvl1pPr>
            <a:lvl2pPr indent="0" algn="ctr">
              <a:spcBef>
                <a:spcPts val="4200"/>
              </a:spcBef>
              <a:defRPr sz="3600">
                <a:solidFill>
                  <a:srgbClr val="14284B"/>
                </a:solidFill>
                <a:latin typeface="+mn-lt"/>
                <a:ea typeface="+mn-ea"/>
                <a:cs typeface="+mn-cs"/>
                <a:sym typeface="Helvetica Light"/>
              </a:defRPr>
            </a:lvl2pPr>
            <a:lvl3pPr indent="0" algn="ctr">
              <a:spcBef>
                <a:spcPts val="4200"/>
              </a:spcBef>
              <a:defRPr sz="3600">
                <a:solidFill>
                  <a:srgbClr val="14284B"/>
                </a:solidFill>
                <a:latin typeface="+mn-lt"/>
                <a:ea typeface="+mn-ea"/>
                <a:cs typeface="+mn-cs"/>
                <a:sym typeface="Helvetica Light"/>
              </a:defRPr>
            </a:lvl3pPr>
            <a:lvl4pPr indent="0" algn="ctr">
              <a:spcBef>
                <a:spcPts val="4200"/>
              </a:spcBef>
              <a:defRPr sz="3600">
                <a:solidFill>
                  <a:srgbClr val="14284B"/>
                </a:solidFill>
                <a:latin typeface="+mn-lt"/>
                <a:ea typeface="+mn-ea"/>
                <a:cs typeface="+mn-cs"/>
                <a:sym typeface="Helvetica Light"/>
              </a:defRPr>
            </a:lvl4pPr>
            <a:lvl5pPr indent="0" algn="ctr">
              <a:spcBef>
                <a:spcPts val="4200"/>
              </a:spcBef>
              <a:defRPr sz="3600">
                <a:solidFill>
                  <a:srgbClr val="14284B"/>
                </a:solidFill>
                <a:latin typeface="+mn-lt"/>
                <a:ea typeface="+mn-ea"/>
                <a:cs typeface="+mn-cs"/>
                <a:sym typeface="Helvetica Light"/>
              </a:defRPr>
            </a:lvl5pPr>
          </a:lstStyle>
          <a:p>
            <a:pPr lvl="0">
              <a:defRPr sz="1800" cap="none">
                <a:solidFill>
                  <a:srgbClr val="000000"/>
                </a:solidFill>
              </a:defRPr>
            </a:pPr>
            <a:r>
              <a:rPr sz="6000" cap="all">
                <a:solidFill>
                  <a:srgbClr val="14284B"/>
                </a:solidFill>
              </a:rPr>
              <a:t>Body Level One</a:t>
            </a:r>
          </a:p>
          <a:p>
            <a:pPr lvl="1">
              <a:defRPr sz="1800">
                <a:solidFill>
                  <a:srgbClr val="000000"/>
                </a:solidFill>
              </a:defRPr>
            </a:pPr>
            <a:r>
              <a:rPr sz="3600">
                <a:solidFill>
                  <a:srgbClr val="14284B"/>
                </a:solidFill>
              </a:rPr>
              <a:t>Body Level Two</a:t>
            </a:r>
          </a:p>
          <a:p>
            <a:pPr lvl="2">
              <a:defRPr sz="1800">
                <a:solidFill>
                  <a:srgbClr val="000000"/>
                </a:solidFill>
              </a:defRPr>
            </a:pPr>
            <a:r>
              <a:rPr sz="3600">
                <a:solidFill>
                  <a:srgbClr val="14284B"/>
                </a:solidFill>
              </a:rPr>
              <a:t>Body Level Three</a:t>
            </a:r>
          </a:p>
          <a:p>
            <a:pPr lvl="3">
              <a:defRPr sz="1800">
                <a:solidFill>
                  <a:srgbClr val="000000"/>
                </a:solidFill>
              </a:defRPr>
            </a:pPr>
            <a:r>
              <a:rPr sz="3600">
                <a:solidFill>
                  <a:srgbClr val="14284B"/>
                </a:solidFill>
              </a:rPr>
              <a:t>Body Level Four</a:t>
            </a:r>
          </a:p>
          <a:p>
            <a:pPr lvl="4">
              <a:defRPr sz="1800">
                <a:solidFill>
                  <a:srgbClr val="000000"/>
                </a:solidFill>
              </a:defRPr>
            </a:pPr>
            <a:r>
              <a:rPr sz="3600">
                <a:solidFill>
                  <a:srgbClr val="14284B"/>
                </a:solidFill>
              </a:rPr>
              <a:t>Body Level Five</a:t>
            </a:r>
          </a:p>
        </p:txBody>
      </p:sp>
      <p:sp>
        <p:nvSpPr>
          <p:cNvPr id="76" name="Shape 76"/>
          <p:cNvSpPr>
            <a:spLocks noGrp="1"/>
          </p:cNvSpPr>
          <p:nvPr>
            <p:ph type="title"/>
          </p:nvPr>
        </p:nvSpPr>
        <p:spPr>
          <a:prstGeom prst="rect">
            <a:avLst/>
          </a:prstGeom>
        </p:spPr>
        <p:txBody>
          <a:bodyPr/>
          <a:lstStyle/>
          <a:p>
            <a:pPr lvl="0">
              <a:defRPr sz="1800">
                <a:solidFill>
                  <a:srgbClr val="000000"/>
                </a:solidFill>
              </a:defRPr>
            </a:pPr>
            <a:r>
              <a:rPr sz="3600">
                <a:solidFill>
                  <a:srgbClr val="14284B"/>
                </a:solidFill>
              </a:rPr>
              <a:t>Title Text</a:t>
            </a:r>
          </a:p>
        </p:txBody>
      </p:sp>
      <p:sp>
        <p:nvSpPr>
          <p:cNvPr id="77" name="Shape 77"/>
          <p:cNvSpPr/>
          <p:nvPr/>
        </p:nvSpPr>
        <p:spPr>
          <a:xfrm flipV="1">
            <a:off x="816460" y="1848246"/>
            <a:ext cx="11397174" cy="1"/>
          </a:xfrm>
          <a:prstGeom prst="line">
            <a:avLst/>
          </a:prstGeom>
          <a:ln w="12700">
            <a:solidFill>
              <a:srgbClr val="14284B"/>
            </a:solidFill>
            <a:miter lim="400000"/>
          </a:ln>
        </p:spPr>
        <p:txBody>
          <a:bodyPr lIns="0" tIns="0" rIns="0" bIns="0" anchor="ctr"/>
          <a:lstStyle/>
          <a:p>
            <a:pPr lvl="0">
              <a:defRPr sz="2400"/>
            </a:pPr>
            <a:endParaRPr/>
          </a:p>
        </p:txBody>
      </p:sp>
      <p:pic>
        <p:nvPicPr>
          <p:cNvPr id="7" name="Picture 6" descr="WIDE navy stripe bar.ai"/>
          <p:cNvPicPr>
            <a:picLocks noChangeAspect="1"/>
          </p:cNvPicPr>
          <p:nvPr userDrawn="1"/>
        </p:nvPicPr>
        <p:blipFill rotWithShape="1">
          <a:blip r:embed="rId3">
            <a:extLst>
              <a:ext uri="{28A0092B-C50C-407E-A947-70E740481C1C}">
                <a14:useLocalDpi xmlns:a14="http://schemas.microsoft.com/office/drawing/2010/main" val="0"/>
              </a:ext>
            </a:extLst>
          </a:blip>
          <a:srcRect l="10058" t="49207" r="29923" b="49207"/>
          <a:stretch/>
        </p:blipFill>
        <p:spPr>
          <a:xfrm flipV="1">
            <a:off x="812801" y="751231"/>
            <a:ext cx="11400834" cy="143588"/>
          </a:xfrm>
          <a:prstGeom prst="rect">
            <a:avLst/>
          </a:prstGeom>
        </p:spPr>
      </p:pic>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Photo">
    <p:bg>
      <p:bgPr>
        <a:solidFill>
          <a:srgbClr val="000000"/>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3004800" cy="9753600"/>
          </a:xfrm>
        </p:spPr>
        <p:txBody>
          <a:bodyPr vert="horz"/>
          <a:lstStyle/>
          <a:p>
            <a:endParaRPr lang="en-US"/>
          </a:p>
        </p:txBody>
      </p:sp>
      <p:sp>
        <p:nvSpPr>
          <p:cNvPr id="80" name="Shape 80"/>
          <p:cNvSpPr/>
          <p:nvPr/>
        </p:nvSpPr>
        <p:spPr>
          <a:xfrm>
            <a:off x="803374" y="8839200"/>
            <a:ext cx="11398051" cy="0"/>
          </a:xfrm>
          <a:prstGeom prst="line">
            <a:avLst/>
          </a:prstGeom>
          <a:ln w="25400">
            <a:solidFill>
              <a:srgbClr val="FFFFFF"/>
            </a:solidFill>
            <a:miter lim="400000"/>
          </a:ln>
        </p:spPr>
        <p:txBody>
          <a:bodyPr lIns="0" tIns="0" rIns="0" bIns="0" anchor="ctr"/>
          <a:lstStyle/>
          <a:p>
            <a:pPr lvl="0">
              <a:defRPr sz="2400"/>
            </a:pPr>
            <a:endParaRPr/>
          </a:p>
        </p:txBody>
      </p:sp>
      <p:pic>
        <p:nvPicPr>
          <p:cNvPr id="4" name="Picture 3" descr="WIDE white stripe bar.ai"/>
          <p:cNvPicPr>
            <a:picLocks noChangeAspect="1"/>
          </p:cNvPicPr>
          <p:nvPr userDrawn="1"/>
        </p:nvPicPr>
        <p:blipFill rotWithShape="1">
          <a:blip r:embed="rId2">
            <a:extLst>
              <a:ext uri="{28A0092B-C50C-407E-A947-70E740481C1C}">
                <a14:useLocalDpi xmlns:a14="http://schemas.microsoft.com/office/drawing/2010/main" val="0"/>
              </a:ext>
            </a:extLst>
          </a:blip>
          <a:srcRect l="10158" t="49207" r="30011" b="49207"/>
          <a:stretch/>
        </p:blipFill>
        <p:spPr>
          <a:xfrm flipV="1">
            <a:off x="848370" y="751231"/>
            <a:ext cx="11365266" cy="143588"/>
          </a:xfrm>
          <a:prstGeom prst="rect">
            <a:avLst/>
          </a:prstGeom>
        </p:spPr>
      </p:pic>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Photo &amp; Text">
    <p:bg>
      <p:bgPr>
        <a:solidFill>
          <a:srgbClr val="000000"/>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3004800" cy="9753600"/>
          </a:xfrm>
        </p:spPr>
        <p:txBody>
          <a:bodyPr vert="horz"/>
          <a:lstStyle/>
          <a:p>
            <a:endParaRPr lang="en-US"/>
          </a:p>
        </p:txBody>
      </p:sp>
      <p:sp>
        <p:nvSpPr>
          <p:cNvPr id="83" name="Shape 83"/>
          <p:cNvSpPr/>
          <p:nvPr/>
        </p:nvSpPr>
        <p:spPr>
          <a:xfrm>
            <a:off x="803374" y="8839200"/>
            <a:ext cx="11398051" cy="0"/>
          </a:xfrm>
          <a:prstGeom prst="line">
            <a:avLst/>
          </a:prstGeom>
          <a:ln w="25400">
            <a:solidFill>
              <a:srgbClr val="FFFFFF"/>
            </a:solidFill>
            <a:miter lim="400000"/>
          </a:ln>
        </p:spPr>
        <p:txBody>
          <a:bodyPr lIns="0" tIns="0" rIns="0" bIns="0" anchor="ctr"/>
          <a:lstStyle/>
          <a:p>
            <a:pPr lvl="0">
              <a:defRPr sz="2400"/>
            </a:pPr>
            <a:endParaRPr/>
          </a:p>
        </p:txBody>
      </p:sp>
      <p:sp>
        <p:nvSpPr>
          <p:cNvPr id="84" name="Shape 84"/>
          <p:cNvSpPr>
            <a:spLocks noGrp="1"/>
          </p:cNvSpPr>
          <p:nvPr>
            <p:ph type="title"/>
          </p:nvPr>
        </p:nvSpPr>
        <p:spPr>
          <a:xfrm>
            <a:off x="952500" y="7366000"/>
            <a:ext cx="11099800" cy="1396554"/>
          </a:xfrm>
          <a:prstGeom prst="rect">
            <a:avLst/>
          </a:prstGeom>
        </p:spPr>
        <p:txBody>
          <a:bodyPr anchor="t"/>
          <a:lstStyle>
            <a:lvl1pPr>
              <a:defRPr sz="8000" cap="all">
                <a:solidFill>
                  <a:srgbClr val="FFFFFF"/>
                </a:solidFill>
                <a:latin typeface="+mj-lt"/>
                <a:ea typeface="+mj-ea"/>
                <a:cs typeface="+mj-cs"/>
                <a:sym typeface="Trebuchet MS"/>
              </a:defRPr>
            </a:lvl1pPr>
          </a:lstStyle>
          <a:p>
            <a:pPr lvl="0">
              <a:defRPr sz="1800" cap="none">
                <a:solidFill>
                  <a:srgbClr val="000000"/>
                </a:solidFill>
              </a:defRPr>
            </a:pPr>
            <a:r>
              <a:rPr sz="8000" cap="all">
                <a:solidFill>
                  <a:srgbClr val="FFFFFF"/>
                </a:solidFill>
              </a:rPr>
              <a:t>Title Text</a:t>
            </a:r>
          </a:p>
        </p:txBody>
      </p:sp>
      <p:sp>
        <p:nvSpPr>
          <p:cNvPr id="85" name="Shape 85"/>
          <p:cNvSpPr>
            <a:spLocks noGrp="1"/>
          </p:cNvSpPr>
          <p:nvPr>
            <p:ph type="body" idx="1"/>
          </p:nvPr>
        </p:nvSpPr>
        <p:spPr>
          <a:xfrm>
            <a:off x="952500" y="5128517"/>
            <a:ext cx="11099800" cy="2262437"/>
          </a:xfrm>
          <a:prstGeom prst="rect">
            <a:avLst/>
          </a:prstGeom>
        </p:spPr>
        <p:txBody>
          <a:bodyPr anchor="b">
            <a:noAutofit/>
          </a:bodyPr>
          <a:lstStyle>
            <a:lvl1pPr>
              <a:spcBef>
                <a:spcPts val="0"/>
              </a:spcBef>
              <a:defRPr sz="2600" b="1" i="1">
                <a:solidFill>
                  <a:srgbClr val="FFFFFF"/>
                </a:solidFill>
                <a:latin typeface="Georgia"/>
                <a:ea typeface="Georgia"/>
                <a:cs typeface="Georgia"/>
                <a:sym typeface="Georgia"/>
              </a:defRPr>
            </a:lvl1pPr>
            <a:lvl2pPr indent="0">
              <a:spcBef>
                <a:spcPts val="0"/>
              </a:spcBef>
              <a:defRPr sz="2600" b="1" i="1">
                <a:solidFill>
                  <a:srgbClr val="FFFFFF"/>
                </a:solidFill>
                <a:latin typeface="Georgia"/>
                <a:ea typeface="Georgia"/>
                <a:cs typeface="Georgia"/>
                <a:sym typeface="Georgia"/>
              </a:defRPr>
            </a:lvl2pPr>
            <a:lvl3pPr indent="0">
              <a:spcBef>
                <a:spcPts val="0"/>
              </a:spcBef>
              <a:defRPr sz="2600" b="1" i="1">
                <a:solidFill>
                  <a:srgbClr val="FFFFFF"/>
                </a:solidFill>
                <a:latin typeface="Georgia"/>
                <a:ea typeface="Georgia"/>
                <a:cs typeface="Georgia"/>
                <a:sym typeface="Georgia"/>
              </a:defRPr>
            </a:lvl3pPr>
            <a:lvl4pPr indent="0">
              <a:spcBef>
                <a:spcPts val="0"/>
              </a:spcBef>
              <a:defRPr sz="2600" b="1" i="1">
                <a:solidFill>
                  <a:srgbClr val="FFFFFF"/>
                </a:solidFill>
                <a:latin typeface="Georgia"/>
                <a:ea typeface="Georgia"/>
                <a:cs typeface="Georgia"/>
                <a:sym typeface="Georgia"/>
              </a:defRPr>
            </a:lvl4pPr>
            <a:lvl5pPr indent="0">
              <a:spcBef>
                <a:spcPts val="0"/>
              </a:spcBef>
              <a:defRPr sz="2600" b="1" i="1">
                <a:solidFill>
                  <a:srgbClr val="FFFFFF"/>
                </a:solidFill>
                <a:latin typeface="Georgia"/>
                <a:ea typeface="Georgia"/>
                <a:cs typeface="Georgia"/>
                <a:sym typeface="Georgia"/>
              </a:defRPr>
            </a:lvl5pPr>
          </a:lstStyle>
          <a:p>
            <a:pPr lvl="0">
              <a:defRPr sz="1800" b="0" i="0">
                <a:solidFill>
                  <a:srgbClr val="000000"/>
                </a:solidFill>
              </a:defRPr>
            </a:pPr>
            <a:r>
              <a:rPr sz="2600" b="1" i="1">
                <a:solidFill>
                  <a:srgbClr val="FFFFFF"/>
                </a:solidFill>
              </a:rPr>
              <a:t>Body Level One</a:t>
            </a:r>
          </a:p>
          <a:p>
            <a:pPr lvl="1">
              <a:defRPr sz="1800" b="0" i="0">
                <a:solidFill>
                  <a:srgbClr val="000000"/>
                </a:solidFill>
              </a:defRPr>
            </a:pPr>
            <a:r>
              <a:rPr sz="2600" b="1" i="1">
                <a:solidFill>
                  <a:srgbClr val="FFFFFF"/>
                </a:solidFill>
              </a:rPr>
              <a:t>Body Level Two</a:t>
            </a:r>
          </a:p>
          <a:p>
            <a:pPr lvl="2">
              <a:defRPr sz="1800" b="0" i="0">
                <a:solidFill>
                  <a:srgbClr val="000000"/>
                </a:solidFill>
              </a:defRPr>
            </a:pPr>
            <a:r>
              <a:rPr sz="2600" b="1" i="1">
                <a:solidFill>
                  <a:srgbClr val="FFFFFF"/>
                </a:solidFill>
              </a:rPr>
              <a:t>Body Level Three</a:t>
            </a:r>
          </a:p>
          <a:p>
            <a:pPr lvl="3">
              <a:defRPr sz="1800" b="0" i="0">
                <a:solidFill>
                  <a:srgbClr val="000000"/>
                </a:solidFill>
              </a:defRPr>
            </a:pPr>
            <a:r>
              <a:rPr sz="2600" b="1" i="1">
                <a:solidFill>
                  <a:srgbClr val="FFFFFF"/>
                </a:solidFill>
              </a:rPr>
              <a:t>Body Level Four</a:t>
            </a:r>
          </a:p>
          <a:p>
            <a:pPr lvl="4">
              <a:defRPr sz="1800" b="0" i="0">
                <a:solidFill>
                  <a:srgbClr val="000000"/>
                </a:solidFill>
              </a:defRPr>
            </a:pPr>
            <a:r>
              <a:rPr sz="2600" b="1" i="1">
                <a:solidFill>
                  <a:srgbClr val="FFFFFF"/>
                </a:solidFill>
              </a:rPr>
              <a:t>Body Level Five</a:t>
            </a:r>
          </a:p>
        </p:txBody>
      </p:sp>
      <p:pic>
        <p:nvPicPr>
          <p:cNvPr id="6" name="Picture 5" descr="WIDE white stripe bar.ai"/>
          <p:cNvPicPr>
            <a:picLocks noChangeAspect="1"/>
          </p:cNvPicPr>
          <p:nvPr userDrawn="1"/>
        </p:nvPicPr>
        <p:blipFill rotWithShape="1">
          <a:blip r:embed="rId2">
            <a:extLst>
              <a:ext uri="{28A0092B-C50C-407E-A947-70E740481C1C}">
                <a14:useLocalDpi xmlns:a14="http://schemas.microsoft.com/office/drawing/2010/main" val="0"/>
              </a:ext>
            </a:extLst>
          </a:blip>
          <a:srcRect l="10158" t="49207" r="30011" b="49207"/>
          <a:stretch/>
        </p:blipFill>
        <p:spPr>
          <a:xfrm flipV="1">
            <a:off x="848370" y="751231"/>
            <a:ext cx="11365266" cy="143588"/>
          </a:xfrm>
          <a:prstGeom prst="rect">
            <a:avLst/>
          </a:prstGeom>
        </p:spPr>
      </p:pic>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End Slide">
    <p:bg>
      <p:bgPr>
        <a:solidFill>
          <a:srgbClr val="14284B"/>
        </a:solidFill>
        <a:effectLst/>
      </p:bgPr>
    </p:bg>
    <p:spTree>
      <p:nvGrpSpPr>
        <p:cNvPr id="1" name=""/>
        <p:cNvGrpSpPr/>
        <p:nvPr/>
      </p:nvGrpSpPr>
      <p:grpSpPr>
        <a:xfrm>
          <a:off x="0" y="0"/>
          <a:ext cx="0" cy="0"/>
          <a:chOff x="0" y="0"/>
          <a:chExt cx="0" cy="0"/>
        </a:xfrm>
      </p:grpSpPr>
      <p:sp>
        <p:nvSpPr>
          <p:cNvPr id="89" name="Shape 89"/>
          <p:cNvSpPr>
            <a:spLocks noGrp="1"/>
          </p:cNvSpPr>
          <p:nvPr>
            <p:ph type="title"/>
          </p:nvPr>
        </p:nvSpPr>
        <p:spPr>
          <a:xfrm>
            <a:off x="952500" y="2430132"/>
            <a:ext cx="11099800" cy="4893336"/>
          </a:xfrm>
          <a:prstGeom prst="rect">
            <a:avLst/>
          </a:prstGeom>
        </p:spPr>
        <p:txBody>
          <a:bodyPr/>
          <a:lstStyle>
            <a:lvl1pPr algn="ctr">
              <a:defRPr sz="8000" cap="all">
                <a:solidFill>
                  <a:srgbClr val="FFFFFF"/>
                </a:solidFill>
                <a:latin typeface="+mj-lt"/>
                <a:ea typeface="+mj-ea"/>
                <a:cs typeface="+mj-cs"/>
                <a:sym typeface="Trebuchet MS"/>
              </a:defRPr>
            </a:lvl1pPr>
          </a:lstStyle>
          <a:p>
            <a:pPr lvl="0">
              <a:defRPr sz="1800" cap="none">
                <a:solidFill>
                  <a:srgbClr val="000000"/>
                </a:solidFill>
              </a:defRPr>
            </a:pPr>
            <a:r>
              <a:rPr sz="8000" cap="all" dirty="0">
                <a:solidFill>
                  <a:srgbClr val="FFFFFF"/>
                </a:solidFill>
              </a:rPr>
              <a:t>Title Text</a:t>
            </a:r>
          </a:p>
        </p:txBody>
      </p:sp>
      <p:pic>
        <p:nvPicPr>
          <p:cNvPr id="5" name="Picture 4" descr="WIDE lt blue stripe bar.ai"/>
          <p:cNvPicPr>
            <a:picLocks noChangeAspect="1"/>
          </p:cNvPicPr>
          <p:nvPr userDrawn="1"/>
        </p:nvPicPr>
        <p:blipFill rotWithShape="1">
          <a:blip r:embed="rId2">
            <a:extLst>
              <a:ext uri="{28A0092B-C50C-407E-A947-70E740481C1C}">
                <a14:useLocalDpi xmlns:a14="http://schemas.microsoft.com/office/drawing/2010/main" val="0"/>
              </a:ext>
            </a:extLst>
          </a:blip>
          <a:srcRect l="10030" t="49207" r="29951" b="49207"/>
          <a:stretch/>
        </p:blipFill>
        <p:spPr>
          <a:xfrm flipV="1">
            <a:off x="812800" y="751231"/>
            <a:ext cx="11400835" cy="143588"/>
          </a:xfrm>
          <a:prstGeom prst="rect">
            <a:avLst/>
          </a:prstGeom>
        </p:spPr>
      </p:pic>
      <p:pic>
        <p:nvPicPr>
          <p:cNvPr id="6" name="Picture 5" descr="WIDE lt blue stripe bar.ai"/>
          <p:cNvPicPr>
            <a:picLocks noChangeAspect="1"/>
          </p:cNvPicPr>
          <p:nvPr userDrawn="1"/>
        </p:nvPicPr>
        <p:blipFill rotWithShape="1">
          <a:blip r:embed="rId2">
            <a:extLst>
              <a:ext uri="{28A0092B-C50C-407E-A947-70E740481C1C}">
                <a14:useLocalDpi xmlns:a14="http://schemas.microsoft.com/office/drawing/2010/main" val="0"/>
              </a:ext>
            </a:extLst>
          </a:blip>
          <a:srcRect l="10030" t="49207" r="29951" b="49207"/>
          <a:stretch/>
        </p:blipFill>
        <p:spPr>
          <a:xfrm flipV="1">
            <a:off x="812800" y="8824575"/>
            <a:ext cx="11400835" cy="143588"/>
          </a:xfrm>
          <a:prstGeom prst="rect">
            <a:avLst/>
          </a:prstGeom>
        </p:spPr>
      </p:pic>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7343889" y="8889123"/>
            <a:ext cx="5385515" cy="519289"/>
          </a:xfrm>
          <a:prstGeom prst="rect">
            <a:avLst/>
          </a:prstGeom>
        </p:spPr>
        <p:txBody>
          <a:bodyPr lIns="130046" tIns="65023" rIns="130046" bIns="65023"/>
          <a:lstStyle/>
          <a:p>
            <a:fld id="{86809F5E-542B-4E19-A867-17A0D2CD5306}" type="datetimeFigureOut">
              <a:rPr lang="en-US" smtClean="0"/>
              <a:t>10/5/15</a:t>
            </a:fld>
            <a:endParaRPr lang="en-US"/>
          </a:p>
        </p:txBody>
      </p:sp>
      <p:sp>
        <p:nvSpPr>
          <p:cNvPr id="4" name="Footer Placeholder 3"/>
          <p:cNvSpPr>
            <a:spLocks noGrp="1"/>
          </p:cNvSpPr>
          <p:nvPr>
            <p:ph type="ftr" sz="quarter" idx="11"/>
          </p:nvPr>
        </p:nvSpPr>
        <p:spPr>
          <a:xfrm>
            <a:off x="275397" y="8889123"/>
            <a:ext cx="5385516" cy="519289"/>
          </a:xfrm>
          <a:prstGeom prst="rect">
            <a:avLst/>
          </a:prstGeom>
        </p:spPr>
        <p:txBody>
          <a:bodyPr lIns="130046" tIns="65023" rIns="130046" bIns="65023"/>
          <a:lstStyle/>
          <a:p>
            <a:endParaRPr lang="en-US"/>
          </a:p>
        </p:txBody>
      </p:sp>
      <p:sp>
        <p:nvSpPr>
          <p:cNvPr id="5" name="Slide Number Placeholder 4"/>
          <p:cNvSpPr>
            <a:spLocks noGrp="1"/>
          </p:cNvSpPr>
          <p:nvPr>
            <p:ph type="sldNum" sz="quarter" idx="12"/>
          </p:nvPr>
        </p:nvSpPr>
        <p:spPr>
          <a:xfrm>
            <a:off x="5676214" y="8889121"/>
            <a:ext cx="1652375" cy="519289"/>
          </a:xfrm>
          <a:prstGeom prst="rect">
            <a:avLst/>
          </a:prstGeom>
        </p:spPr>
        <p:txBody>
          <a:bodyPr lIns="130046" tIns="65023" rIns="130046" bIns="65023"/>
          <a:lstStyle/>
          <a:p>
            <a:fld id="{93BCB45F-74E3-4557-B9C1-52F39E93B1A4}" type="slidenum">
              <a:rPr lang="en-US" smtClean="0"/>
              <a:t>‹#›</a:t>
            </a:fld>
            <a:endParaRPr lang="en-US"/>
          </a:p>
        </p:txBody>
      </p:sp>
    </p:spTree>
    <p:extLst>
      <p:ext uri="{BB962C8B-B14F-4D97-AF65-F5344CB8AC3E}">
        <p14:creationId xmlns:p14="http://schemas.microsoft.com/office/powerpoint/2010/main" val="277873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White">
    <p:spTree>
      <p:nvGrpSpPr>
        <p:cNvPr id="1" name=""/>
        <p:cNvGrpSpPr/>
        <p:nvPr/>
      </p:nvGrpSpPr>
      <p:grpSpPr>
        <a:xfrm>
          <a:off x="0" y="0"/>
          <a:ext cx="0" cy="0"/>
          <a:chOff x="0" y="0"/>
          <a:chExt cx="0" cy="0"/>
        </a:xfrm>
      </p:grpSpPr>
      <p:sp>
        <p:nvSpPr>
          <p:cNvPr id="16" name="Shape 16"/>
          <p:cNvSpPr>
            <a:spLocks noGrp="1"/>
          </p:cNvSpPr>
          <p:nvPr>
            <p:ph type="title"/>
          </p:nvPr>
        </p:nvSpPr>
        <p:spPr>
          <a:xfrm>
            <a:off x="952500" y="1796578"/>
            <a:ext cx="11099800" cy="2624372"/>
          </a:xfrm>
          <a:prstGeom prst="rect">
            <a:avLst/>
          </a:prstGeom>
        </p:spPr>
        <p:txBody>
          <a:bodyPr lIns="50800" tIns="50800" rIns="50800" bIns="50800">
            <a:noAutofit/>
          </a:bodyPr>
          <a:lstStyle>
            <a:lvl1pPr algn="ctr">
              <a:defRPr sz="8000" cap="all">
                <a:solidFill>
                  <a:srgbClr val="15294A"/>
                </a:solidFill>
                <a:latin typeface="+mj-lt"/>
                <a:ea typeface="+mj-ea"/>
                <a:cs typeface="+mj-cs"/>
                <a:sym typeface="Trebuchet MS"/>
              </a:defRPr>
            </a:lvl1pPr>
          </a:lstStyle>
          <a:p>
            <a:pPr lvl="0">
              <a:defRPr sz="1800" cap="none">
                <a:solidFill>
                  <a:srgbClr val="000000"/>
                </a:solidFill>
              </a:defRPr>
            </a:pPr>
            <a:r>
              <a:rPr sz="8000" cap="all">
                <a:solidFill>
                  <a:srgbClr val="15294A"/>
                </a:solidFill>
              </a:rPr>
              <a:t>Title Text</a:t>
            </a:r>
          </a:p>
        </p:txBody>
      </p:sp>
      <p:sp>
        <p:nvSpPr>
          <p:cNvPr id="17" name="Shape 17"/>
          <p:cNvSpPr>
            <a:spLocks noGrp="1"/>
          </p:cNvSpPr>
          <p:nvPr>
            <p:ph type="body" idx="1"/>
          </p:nvPr>
        </p:nvSpPr>
        <p:spPr>
          <a:xfrm>
            <a:off x="952500" y="7332133"/>
            <a:ext cx="11099800" cy="6286501"/>
          </a:xfrm>
          <a:prstGeom prst="rect">
            <a:avLst/>
          </a:prstGeom>
        </p:spPr>
        <p:txBody>
          <a:bodyPr>
            <a:noAutofit/>
          </a:bodyPr>
          <a:lstStyle>
            <a:lvl1pPr algn="ctr">
              <a:spcBef>
                <a:spcPts val="0"/>
              </a:spcBef>
              <a:defRPr b="1" i="1" cap="all">
                <a:solidFill>
                  <a:srgbClr val="F2D249"/>
                </a:solidFill>
                <a:latin typeface="Georgia"/>
                <a:ea typeface="Georgia"/>
                <a:cs typeface="Georgia"/>
                <a:sym typeface="Georgia"/>
              </a:defRPr>
            </a:lvl1pPr>
            <a:lvl2pPr indent="0" algn="ctr">
              <a:spcBef>
                <a:spcPts val="0"/>
              </a:spcBef>
              <a:defRPr b="1" i="1" cap="all">
                <a:solidFill>
                  <a:srgbClr val="F2D249"/>
                </a:solidFill>
                <a:latin typeface="Georgia"/>
                <a:ea typeface="Georgia"/>
                <a:cs typeface="Georgia"/>
                <a:sym typeface="Georgia"/>
              </a:defRPr>
            </a:lvl2pPr>
            <a:lvl3pPr indent="0" algn="ctr">
              <a:spcBef>
                <a:spcPts val="0"/>
              </a:spcBef>
              <a:defRPr b="1" i="1" cap="all">
                <a:solidFill>
                  <a:srgbClr val="F2D249"/>
                </a:solidFill>
                <a:latin typeface="Georgia"/>
                <a:ea typeface="Georgia"/>
                <a:cs typeface="Georgia"/>
                <a:sym typeface="Georgia"/>
              </a:defRPr>
            </a:lvl3pPr>
            <a:lvl4pPr indent="0" algn="ctr">
              <a:spcBef>
                <a:spcPts val="0"/>
              </a:spcBef>
              <a:defRPr b="1" i="1" cap="all">
                <a:solidFill>
                  <a:srgbClr val="F2D249"/>
                </a:solidFill>
                <a:latin typeface="Georgia"/>
                <a:ea typeface="Georgia"/>
                <a:cs typeface="Georgia"/>
                <a:sym typeface="Georgia"/>
              </a:defRPr>
            </a:lvl4pPr>
            <a:lvl5pPr indent="0" algn="ctr">
              <a:spcBef>
                <a:spcPts val="0"/>
              </a:spcBef>
              <a:defRPr b="1" i="1" cap="all">
                <a:solidFill>
                  <a:srgbClr val="F2D249"/>
                </a:solidFill>
                <a:latin typeface="Georgia"/>
                <a:ea typeface="Georgia"/>
                <a:cs typeface="Georgia"/>
                <a:sym typeface="Georgia"/>
              </a:defRPr>
            </a:lvl5pPr>
          </a:lstStyle>
          <a:p>
            <a:pPr lvl="0">
              <a:defRPr sz="1800" b="0" i="0" cap="none">
                <a:solidFill>
                  <a:srgbClr val="000000"/>
                </a:solidFill>
              </a:defRPr>
            </a:pPr>
            <a:r>
              <a:rPr sz="2000" b="1" i="1" cap="all">
                <a:solidFill>
                  <a:srgbClr val="F2D249"/>
                </a:solidFill>
              </a:rPr>
              <a:t>Body Level One</a:t>
            </a:r>
          </a:p>
          <a:p>
            <a:pPr lvl="1">
              <a:defRPr sz="1800" b="0" i="0" cap="none">
                <a:solidFill>
                  <a:srgbClr val="000000"/>
                </a:solidFill>
              </a:defRPr>
            </a:pPr>
            <a:r>
              <a:rPr sz="2000" b="1" i="1" cap="all">
                <a:solidFill>
                  <a:srgbClr val="F2D249"/>
                </a:solidFill>
              </a:rPr>
              <a:t>Body Level Two</a:t>
            </a:r>
          </a:p>
          <a:p>
            <a:pPr lvl="2">
              <a:defRPr sz="1800" b="0" i="0" cap="none">
                <a:solidFill>
                  <a:srgbClr val="000000"/>
                </a:solidFill>
              </a:defRPr>
            </a:pPr>
            <a:r>
              <a:rPr sz="2000" b="1" i="1" cap="all">
                <a:solidFill>
                  <a:srgbClr val="F2D249"/>
                </a:solidFill>
              </a:rPr>
              <a:t>Body Level Three</a:t>
            </a:r>
          </a:p>
          <a:p>
            <a:pPr lvl="3">
              <a:defRPr sz="1800" b="0" i="0" cap="none">
                <a:solidFill>
                  <a:srgbClr val="000000"/>
                </a:solidFill>
              </a:defRPr>
            </a:pPr>
            <a:r>
              <a:rPr sz="2000" b="1" i="1" cap="all">
                <a:solidFill>
                  <a:srgbClr val="F2D249"/>
                </a:solidFill>
              </a:rPr>
              <a:t>Body Level Four</a:t>
            </a:r>
          </a:p>
          <a:p>
            <a:pPr lvl="4">
              <a:defRPr sz="1800" b="0" i="0" cap="none">
                <a:solidFill>
                  <a:srgbClr val="000000"/>
                </a:solidFill>
              </a:defRPr>
            </a:pPr>
            <a:r>
              <a:rPr sz="2000" b="1" i="1" cap="all">
                <a:solidFill>
                  <a:srgbClr val="F2D249"/>
                </a:solidFill>
              </a:rPr>
              <a:t>Body Level Five</a:t>
            </a:r>
          </a:p>
        </p:txBody>
      </p:sp>
      <p:pic>
        <p:nvPicPr>
          <p:cNvPr id="8" name="Picture 7" descr="WIDE lt blue stripe bar.ai"/>
          <p:cNvPicPr>
            <a:picLocks noChangeAspect="1"/>
          </p:cNvPicPr>
          <p:nvPr userDrawn="1"/>
        </p:nvPicPr>
        <p:blipFill rotWithShape="1">
          <a:blip r:embed="rId2">
            <a:extLst>
              <a:ext uri="{28A0092B-C50C-407E-A947-70E740481C1C}">
                <a14:useLocalDpi xmlns:a14="http://schemas.microsoft.com/office/drawing/2010/main" val="0"/>
              </a:ext>
            </a:extLst>
          </a:blip>
          <a:srcRect l="10030" t="49207" r="29951" b="49207"/>
          <a:stretch/>
        </p:blipFill>
        <p:spPr>
          <a:xfrm flipV="1">
            <a:off x="812800" y="751231"/>
            <a:ext cx="11400835" cy="143588"/>
          </a:xfrm>
          <a:prstGeom prst="rect">
            <a:avLst/>
          </a:prstGeom>
        </p:spPr>
      </p:pic>
      <p:pic>
        <p:nvPicPr>
          <p:cNvPr id="9" name="Picture 8" descr="WIDE lt blue stripe bar.ai"/>
          <p:cNvPicPr>
            <a:picLocks noChangeAspect="1"/>
          </p:cNvPicPr>
          <p:nvPr userDrawn="1"/>
        </p:nvPicPr>
        <p:blipFill rotWithShape="1">
          <a:blip r:embed="rId2">
            <a:extLst>
              <a:ext uri="{28A0092B-C50C-407E-A947-70E740481C1C}">
                <a14:useLocalDpi xmlns:a14="http://schemas.microsoft.com/office/drawing/2010/main" val="0"/>
              </a:ext>
            </a:extLst>
          </a:blip>
          <a:srcRect l="10030" t="49207" r="29951" b="49207"/>
          <a:stretch/>
        </p:blipFill>
        <p:spPr>
          <a:xfrm flipV="1">
            <a:off x="812800" y="8824575"/>
            <a:ext cx="11400835" cy="143588"/>
          </a:xfrm>
          <a:prstGeom prst="rect">
            <a:avLst/>
          </a:prstGeom>
        </p:spPr>
      </p:pic>
      <p:pic>
        <p:nvPicPr>
          <p:cNvPr id="10" name="Picture 9" descr="NRDC_twoton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3271" y="4041755"/>
            <a:ext cx="4818258" cy="3723200"/>
          </a:xfrm>
          <a:prstGeom prst="rect">
            <a:avLst/>
          </a:prstGeom>
        </p:spPr>
      </p:pic>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343889" y="8889123"/>
            <a:ext cx="5385515" cy="519289"/>
          </a:xfrm>
          <a:prstGeom prst="rect">
            <a:avLst/>
          </a:prstGeom>
        </p:spPr>
        <p:txBody>
          <a:bodyPr lIns="130046" tIns="65023" rIns="130046" bIns="65023"/>
          <a:lstStyle/>
          <a:p>
            <a:fld id="{86809F5E-542B-4E19-A867-17A0D2CD5306}" type="datetimeFigureOut">
              <a:rPr lang="en-US" smtClean="0"/>
              <a:t>10/5/15</a:t>
            </a:fld>
            <a:endParaRPr lang="en-US"/>
          </a:p>
        </p:txBody>
      </p:sp>
      <p:sp>
        <p:nvSpPr>
          <p:cNvPr id="5" name="Footer Placeholder 4"/>
          <p:cNvSpPr>
            <a:spLocks noGrp="1"/>
          </p:cNvSpPr>
          <p:nvPr>
            <p:ph type="ftr" sz="quarter" idx="11"/>
          </p:nvPr>
        </p:nvSpPr>
        <p:spPr>
          <a:xfrm>
            <a:off x="275397" y="8889123"/>
            <a:ext cx="5385516" cy="519289"/>
          </a:xfrm>
          <a:prstGeom prst="rect">
            <a:avLst/>
          </a:prstGeom>
        </p:spPr>
        <p:txBody>
          <a:bodyPr lIns="130046" tIns="65023" rIns="130046" bIns="65023"/>
          <a:lstStyle/>
          <a:p>
            <a:endParaRPr lang="en-US"/>
          </a:p>
        </p:txBody>
      </p:sp>
      <p:sp>
        <p:nvSpPr>
          <p:cNvPr id="6" name="Slide Number Placeholder 5"/>
          <p:cNvSpPr>
            <a:spLocks noGrp="1"/>
          </p:cNvSpPr>
          <p:nvPr>
            <p:ph type="sldNum" sz="quarter" idx="12"/>
          </p:nvPr>
        </p:nvSpPr>
        <p:spPr>
          <a:xfrm>
            <a:off x="5676214" y="8889121"/>
            <a:ext cx="1652375" cy="519289"/>
          </a:xfrm>
          <a:prstGeom prst="rect">
            <a:avLst/>
          </a:prstGeom>
        </p:spPr>
        <p:txBody>
          <a:bodyPr lIns="130046" tIns="65023" rIns="130046" bIns="65023"/>
          <a:lstStyle/>
          <a:p>
            <a:fld id="{93BCB45F-74E3-4557-B9C1-52F39E93B1A4}"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896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resenters">
    <p:bg>
      <p:bgPr>
        <a:solidFill>
          <a:srgbClr val="1DB3E0"/>
        </a:solidFill>
        <a:effectLst/>
      </p:bgPr>
    </p:bg>
    <p:spTree>
      <p:nvGrpSpPr>
        <p:cNvPr id="1" name=""/>
        <p:cNvGrpSpPr/>
        <p:nvPr/>
      </p:nvGrpSpPr>
      <p:grpSpPr>
        <a:xfrm>
          <a:off x="0" y="0"/>
          <a:ext cx="0" cy="0"/>
          <a:chOff x="0" y="0"/>
          <a:chExt cx="0" cy="0"/>
        </a:xfrm>
      </p:grpSpPr>
      <p:sp>
        <p:nvSpPr>
          <p:cNvPr id="20" name="Shape 20"/>
          <p:cNvSpPr>
            <a:spLocks noGrp="1"/>
          </p:cNvSpPr>
          <p:nvPr>
            <p:ph type="title"/>
          </p:nvPr>
        </p:nvSpPr>
        <p:spPr>
          <a:xfrm>
            <a:off x="952500" y="2241078"/>
            <a:ext cx="11099800" cy="1062024"/>
          </a:xfrm>
          <a:prstGeom prst="rect">
            <a:avLst/>
          </a:prstGeom>
        </p:spPr>
        <p:txBody>
          <a:bodyPr lIns="50800" tIns="50800" rIns="50800" bIns="50800">
            <a:noAutofit/>
          </a:bodyPr>
          <a:lstStyle>
            <a:lvl1pPr algn="ctr">
              <a:defRPr sz="4000" cap="all" spc="400">
                <a:solidFill>
                  <a:srgbClr val="FFFFFF"/>
                </a:solidFill>
                <a:latin typeface="+mj-lt"/>
                <a:ea typeface="+mj-ea"/>
                <a:cs typeface="+mj-cs"/>
                <a:sym typeface="Trebuchet MS"/>
              </a:defRPr>
            </a:lvl1pPr>
          </a:lstStyle>
          <a:p>
            <a:pPr lvl="0">
              <a:defRPr sz="1800" cap="none" spc="0">
                <a:solidFill>
                  <a:srgbClr val="000000"/>
                </a:solidFill>
              </a:defRPr>
            </a:pPr>
            <a:r>
              <a:rPr sz="4000" cap="all" spc="400">
                <a:solidFill>
                  <a:srgbClr val="FFFFFF"/>
                </a:solidFill>
              </a:rPr>
              <a:t>Title Text</a:t>
            </a:r>
          </a:p>
        </p:txBody>
      </p:sp>
      <p:sp>
        <p:nvSpPr>
          <p:cNvPr id="21" name="Shape 21"/>
          <p:cNvSpPr>
            <a:spLocks noGrp="1"/>
          </p:cNvSpPr>
          <p:nvPr>
            <p:ph type="body" idx="1"/>
          </p:nvPr>
        </p:nvSpPr>
        <p:spPr>
          <a:xfrm>
            <a:off x="952500" y="3331633"/>
            <a:ext cx="11099800" cy="605455"/>
          </a:xfrm>
          <a:prstGeom prst="rect">
            <a:avLst/>
          </a:prstGeom>
        </p:spPr>
        <p:txBody>
          <a:bodyPr>
            <a:noAutofit/>
          </a:bodyPr>
          <a:lstStyle>
            <a:lvl1pPr algn="ctr">
              <a:spcBef>
                <a:spcPts val="0"/>
              </a:spcBef>
              <a:defRPr b="1" i="1">
                <a:solidFill>
                  <a:srgbClr val="15294A"/>
                </a:solidFill>
                <a:latin typeface="Georgia"/>
                <a:ea typeface="Georgia"/>
                <a:cs typeface="Georgia"/>
                <a:sym typeface="Georgia"/>
              </a:defRPr>
            </a:lvl1pPr>
            <a:lvl2pPr indent="0" algn="ctr">
              <a:spcBef>
                <a:spcPts val="0"/>
              </a:spcBef>
              <a:defRPr b="1" i="1">
                <a:solidFill>
                  <a:srgbClr val="15294A"/>
                </a:solidFill>
                <a:latin typeface="Georgia"/>
                <a:ea typeface="Georgia"/>
                <a:cs typeface="Georgia"/>
                <a:sym typeface="Georgia"/>
              </a:defRPr>
            </a:lvl2pPr>
            <a:lvl3pPr indent="0" algn="ctr">
              <a:spcBef>
                <a:spcPts val="0"/>
              </a:spcBef>
              <a:defRPr b="1" i="1">
                <a:solidFill>
                  <a:srgbClr val="15294A"/>
                </a:solidFill>
                <a:latin typeface="Georgia"/>
                <a:ea typeface="Georgia"/>
                <a:cs typeface="Georgia"/>
                <a:sym typeface="Georgia"/>
              </a:defRPr>
            </a:lvl3pPr>
            <a:lvl4pPr indent="0" algn="ctr">
              <a:spcBef>
                <a:spcPts val="0"/>
              </a:spcBef>
              <a:defRPr b="1" i="1">
                <a:solidFill>
                  <a:srgbClr val="15294A"/>
                </a:solidFill>
                <a:latin typeface="Georgia"/>
                <a:ea typeface="Georgia"/>
                <a:cs typeface="Georgia"/>
                <a:sym typeface="Georgia"/>
              </a:defRPr>
            </a:lvl4pPr>
            <a:lvl5pPr indent="0" algn="ctr">
              <a:spcBef>
                <a:spcPts val="0"/>
              </a:spcBef>
              <a:defRPr b="1" i="1">
                <a:solidFill>
                  <a:srgbClr val="15294A"/>
                </a:solidFill>
                <a:latin typeface="Georgia"/>
                <a:ea typeface="Georgia"/>
                <a:cs typeface="Georgia"/>
                <a:sym typeface="Georgia"/>
              </a:defRPr>
            </a:lvl5pPr>
          </a:lstStyle>
          <a:p>
            <a:pPr lvl="0">
              <a:defRPr sz="1800" b="0" i="0">
                <a:solidFill>
                  <a:srgbClr val="000000"/>
                </a:solidFill>
              </a:defRPr>
            </a:pPr>
            <a:r>
              <a:rPr sz="2000" b="1" i="1">
                <a:solidFill>
                  <a:srgbClr val="15294A"/>
                </a:solidFill>
              </a:rPr>
              <a:t>Body Level One</a:t>
            </a:r>
          </a:p>
          <a:p>
            <a:pPr lvl="1">
              <a:defRPr sz="1800" b="0" i="0">
                <a:solidFill>
                  <a:srgbClr val="000000"/>
                </a:solidFill>
              </a:defRPr>
            </a:pPr>
            <a:r>
              <a:rPr sz="2000" b="1" i="1">
                <a:solidFill>
                  <a:srgbClr val="15294A"/>
                </a:solidFill>
              </a:rPr>
              <a:t>Body Level Two</a:t>
            </a:r>
          </a:p>
          <a:p>
            <a:pPr lvl="2">
              <a:defRPr sz="1800" b="0" i="0">
                <a:solidFill>
                  <a:srgbClr val="000000"/>
                </a:solidFill>
              </a:defRPr>
            </a:pPr>
            <a:r>
              <a:rPr sz="2000" b="1" i="1">
                <a:solidFill>
                  <a:srgbClr val="15294A"/>
                </a:solidFill>
              </a:rPr>
              <a:t>Body Level Three</a:t>
            </a:r>
          </a:p>
          <a:p>
            <a:pPr lvl="3">
              <a:defRPr sz="1800" b="0" i="0">
                <a:solidFill>
                  <a:srgbClr val="000000"/>
                </a:solidFill>
              </a:defRPr>
            </a:pPr>
            <a:r>
              <a:rPr sz="2000" b="1" i="1">
                <a:solidFill>
                  <a:srgbClr val="15294A"/>
                </a:solidFill>
              </a:rPr>
              <a:t>Body Level Four</a:t>
            </a:r>
          </a:p>
          <a:p>
            <a:pPr lvl="4">
              <a:defRPr sz="1800" b="0" i="0">
                <a:solidFill>
                  <a:srgbClr val="000000"/>
                </a:solidFill>
              </a:defRPr>
            </a:pPr>
            <a:r>
              <a:rPr sz="2000" b="1" i="1">
                <a:solidFill>
                  <a:srgbClr val="15294A"/>
                </a:solidFill>
              </a:rPr>
              <a:t>Body Level Five</a:t>
            </a:r>
          </a:p>
        </p:txBody>
      </p:sp>
      <p:sp>
        <p:nvSpPr>
          <p:cNvPr id="22" name="Shape 22"/>
          <p:cNvSpPr/>
          <p:nvPr/>
        </p:nvSpPr>
        <p:spPr>
          <a:xfrm flipV="1">
            <a:off x="7035800" y="4876799"/>
            <a:ext cx="3800971" cy="2"/>
          </a:xfrm>
          <a:prstGeom prst="line">
            <a:avLst/>
          </a:prstGeom>
          <a:ln w="25400">
            <a:solidFill>
              <a:srgbClr val="FFFFFF"/>
            </a:solidFill>
            <a:miter lim="400000"/>
          </a:ln>
        </p:spPr>
        <p:txBody>
          <a:bodyPr lIns="0" tIns="0" rIns="0" bIns="0" anchor="ctr"/>
          <a:lstStyle/>
          <a:p>
            <a:pPr lvl="0">
              <a:defRPr sz="2400"/>
            </a:pPr>
            <a:endParaRPr/>
          </a:p>
        </p:txBody>
      </p:sp>
      <p:sp>
        <p:nvSpPr>
          <p:cNvPr id="23" name="Shape 23"/>
          <p:cNvSpPr/>
          <p:nvPr/>
        </p:nvSpPr>
        <p:spPr>
          <a:xfrm flipV="1">
            <a:off x="2168029" y="4876799"/>
            <a:ext cx="3800972" cy="2"/>
          </a:xfrm>
          <a:prstGeom prst="line">
            <a:avLst/>
          </a:prstGeom>
          <a:ln w="25400">
            <a:solidFill>
              <a:srgbClr val="FFFFFF"/>
            </a:solidFill>
            <a:miter lim="400000"/>
          </a:ln>
        </p:spPr>
        <p:txBody>
          <a:bodyPr lIns="0" tIns="0" rIns="0" bIns="0" anchor="ctr"/>
          <a:lstStyle/>
          <a:p>
            <a:pPr lvl="0">
              <a:defRPr sz="2400"/>
            </a:pPr>
            <a:endParaRPr/>
          </a:p>
        </p:txBody>
      </p:sp>
      <p:pic>
        <p:nvPicPr>
          <p:cNvPr id="2" name="Picture 1" descr="polaris.ai"/>
          <p:cNvPicPr>
            <a:picLocks noChangeAspect="1"/>
          </p:cNvPicPr>
          <p:nvPr userDrawn="1"/>
        </p:nvPicPr>
        <p:blipFill rotWithShape="1">
          <a:blip r:embed="rId2">
            <a:extLst>
              <a:ext uri="{28A0092B-C50C-407E-A947-70E740481C1C}">
                <a14:useLocalDpi xmlns:a14="http://schemas.microsoft.com/office/drawing/2010/main" val="0"/>
              </a:ext>
            </a:extLst>
          </a:blip>
          <a:srcRect l="42823" t="42823" r="46546" b="42823"/>
          <a:stretch/>
        </p:blipFill>
        <p:spPr>
          <a:xfrm>
            <a:off x="6210024" y="4577268"/>
            <a:ext cx="574169" cy="599064"/>
          </a:xfrm>
          <a:prstGeom prst="rect">
            <a:avLst/>
          </a:prstGeom>
        </p:spPr>
      </p:pic>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OC A">
    <p:bg>
      <p:bgPr>
        <a:solidFill>
          <a:srgbClr val="15294A"/>
        </a:solidFill>
        <a:effectLst/>
      </p:bgPr>
    </p:bg>
    <p:spTree>
      <p:nvGrpSpPr>
        <p:cNvPr id="1" name=""/>
        <p:cNvGrpSpPr/>
        <p:nvPr/>
      </p:nvGrpSpPr>
      <p:grpSpPr>
        <a:xfrm>
          <a:off x="0" y="0"/>
          <a:ext cx="0" cy="0"/>
          <a:chOff x="0" y="0"/>
          <a:chExt cx="0" cy="0"/>
        </a:xfrm>
      </p:grpSpPr>
      <p:pic>
        <p:nvPicPr>
          <p:cNvPr id="25" name="stripes blue.pdf"/>
          <p:cNvPicPr/>
          <p:nvPr/>
        </p:nvPicPr>
        <p:blipFill>
          <a:blip r:embed="rId2">
            <a:extLst/>
          </a:blip>
          <a:srcRect l="29678" t="47098" r="29678" b="47098"/>
          <a:stretch>
            <a:fillRect/>
          </a:stretch>
        </p:blipFill>
        <p:spPr>
          <a:xfrm rot="16200000">
            <a:off x="7865014" y="4589060"/>
            <a:ext cx="9753584" cy="575497"/>
          </a:xfrm>
          <a:prstGeom prst="rect">
            <a:avLst/>
          </a:prstGeom>
          <a:ln w="12700">
            <a:miter lim="400000"/>
          </a:ln>
        </p:spPr>
      </p:pic>
      <p:sp>
        <p:nvSpPr>
          <p:cNvPr id="26" name="Shape 26"/>
          <p:cNvSpPr>
            <a:spLocks noGrp="1"/>
          </p:cNvSpPr>
          <p:nvPr>
            <p:ph type="body" idx="1"/>
          </p:nvPr>
        </p:nvSpPr>
        <p:spPr>
          <a:xfrm>
            <a:off x="5996830" y="1938436"/>
            <a:ext cx="5991248" cy="6948737"/>
          </a:xfrm>
          <a:prstGeom prst="rect">
            <a:avLst/>
          </a:prstGeom>
        </p:spPr>
        <p:txBody>
          <a:bodyPr/>
          <a:lstStyle>
            <a:lvl1pPr marL="444500" indent="-444500">
              <a:spcBef>
                <a:spcPts val="4200"/>
              </a:spcBef>
              <a:buClr>
                <a:srgbClr val="1DB3E0"/>
              </a:buClr>
              <a:buSzPct val="75000"/>
              <a:buChar char="•"/>
              <a:defRPr sz="3600" cap="all">
                <a:solidFill>
                  <a:srgbClr val="FFFFFF"/>
                </a:solidFill>
              </a:defRPr>
            </a:lvl1pPr>
            <a:lvl2pPr marL="444500" indent="-444500">
              <a:spcBef>
                <a:spcPts val="4200"/>
              </a:spcBef>
              <a:buClr>
                <a:srgbClr val="1DB3E0"/>
              </a:buClr>
              <a:buSzPct val="75000"/>
              <a:buChar char="•"/>
              <a:defRPr sz="3600" cap="all">
                <a:solidFill>
                  <a:srgbClr val="FFFFFF"/>
                </a:solidFill>
              </a:defRPr>
            </a:lvl2pPr>
            <a:lvl3pPr marL="444500" indent="-444500">
              <a:spcBef>
                <a:spcPts val="4200"/>
              </a:spcBef>
              <a:buClr>
                <a:srgbClr val="1DB3E0"/>
              </a:buClr>
              <a:buSzPct val="75000"/>
              <a:buChar char="•"/>
              <a:defRPr sz="3600" cap="all">
                <a:solidFill>
                  <a:srgbClr val="FFFFFF"/>
                </a:solidFill>
              </a:defRPr>
            </a:lvl3pPr>
            <a:lvl4pPr marL="444500" indent="-444500">
              <a:spcBef>
                <a:spcPts val="4200"/>
              </a:spcBef>
              <a:buClr>
                <a:srgbClr val="1DB3E0"/>
              </a:buClr>
              <a:buSzPct val="75000"/>
              <a:buChar char="•"/>
              <a:defRPr sz="3600" cap="all">
                <a:solidFill>
                  <a:srgbClr val="FFFFFF"/>
                </a:solidFill>
              </a:defRPr>
            </a:lvl4pPr>
            <a:lvl5pPr marL="444500" indent="-444500">
              <a:spcBef>
                <a:spcPts val="4200"/>
              </a:spcBef>
              <a:buClr>
                <a:srgbClr val="1DB3E0"/>
              </a:buClr>
              <a:buSzPct val="75000"/>
              <a:buChar char="•"/>
              <a:defRPr sz="3600" cap="all">
                <a:solidFill>
                  <a:srgbClr val="FFFFFF"/>
                </a:solidFill>
              </a:defRPr>
            </a:lvl5pPr>
          </a:lstStyle>
          <a:p>
            <a:pPr lvl="0">
              <a:defRPr sz="1800" cap="none">
                <a:solidFill>
                  <a:srgbClr val="000000"/>
                </a:solidFill>
              </a:defRPr>
            </a:pPr>
            <a:r>
              <a:rPr sz="3600" cap="all">
                <a:solidFill>
                  <a:srgbClr val="FFFFFF"/>
                </a:solidFill>
              </a:rPr>
              <a:t>Body Level One</a:t>
            </a:r>
          </a:p>
          <a:p>
            <a:pPr lvl="1">
              <a:defRPr sz="1800" cap="none">
                <a:solidFill>
                  <a:srgbClr val="000000"/>
                </a:solidFill>
              </a:defRPr>
            </a:pPr>
            <a:r>
              <a:rPr sz="3600" cap="all">
                <a:solidFill>
                  <a:srgbClr val="FFFFFF"/>
                </a:solidFill>
              </a:rPr>
              <a:t>Body Level Two</a:t>
            </a:r>
          </a:p>
          <a:p>
            <a:pPr lvl="2">
              <a:defRPr sz="1800" cap="none">
                <a:solidFill>
                  <a:srgbClr val="000000"/>
                </a:solidFill>
              </a:defRPr>
            </a:pPr>
            <a:r>
              <a:rPr sz="3600" cap="all">
                <a:solidFill>
                  <a:srgbClr val="FFFFFF"/>
                </a:solidFill>
              </a:rPr>
              <a:t>Body Level Three</a:t>
            </a:r>
          </a:p>
          <a:p>
            <a:pPr lvl="3">
              <a:defRPr sz="1800" cap="none">
                <a:solidFill>
                  <a:srgbClr val="000000"/>
                </a:solidFill>
              </a:defRPr>
            </a:pPr>
            <a:r>
              <a:rPr sz="3600" cap="all">
                <a:solidFill>
                  <a:srgbClr val="FFFFFF"/>
                </a:solidFill>
              </a:rPr>
              <a:t>Body Level Four</a:t>
            </a:r>
          </a:p>
          <a:p>
            <a:pPr lvl="4">
              <a:defRPr sz="1800" cap="none">
                <a:solidFill>
                  <a:srgbClr val="000000"/>
                </a:solidFill>
              </a:defRPr>
            </a:pPr>
            <a:r>
              <a:rPr sz="3600" cap="all">
                <a:solidFill>
                  <a:srgbClr val="FFFFFF"/>
                </a:solidFill>
              </a:rPr>
              <a:t>Body Level Five</a:t>
            </a:r>
          </a:p>
        </p:txBody>
      </p:sp>
      <p:sp>
        <p:nvSpPr>
          <p:cNvPr id="27" name="Shape 27"/>
          <p:cNvSpPr/>
          <p:nvPr/>
        </p:nvSpPr>
        <p:spPr>
          <a:xfrm>
            <a:off x="5996830" y="812799"/>
            <a:ext cx="4079827"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4000" i="1">
                <a:solidFill>
                  <a:srgbClr val="1DB3E0"/>
                </a:solidFill>
                <a:latin typeface="Georgia"/>
                <a:ea typeface="Georgia"/>
                <a:cs typeface="Georgia"/>
                <a:sym typeface="Georgia"/>
              </a:defRPr>
            </a:lvl1pPr>
          </a:lstStyle>
          <a:p>
            <a:pPr lvl="0">
              <a:defRPr sz="1800" i="0">
                <a:solidFill>
                  <a:srgbClr val="000000"/>
                </a:solidFill>
              </a:defRPr>
            </a:pPr>
            <a:r>
              <a:rPr sz="4000" i="1">
                <a:solidFill>
                  <a:srgbClr val="1DB3E0"/>
                </a:solidFill>
              </a:rPr>
              <a:t>Table of Contents</a:t>
            </a:r>
          </a:p>
        </p:txBody>
      </p:sp>
      <p:sp>
        <p:nvSpPr>
          <p:cNvPr id="3" name="Picture Placeholder 2"/>
          <p:cNvSpPr>
            <a:spLocks noGrp="1"/>
          </p:cNvSpPr>
          <p:nvPr>
            <p:ph type="pic" sz="quarter" idx="10"/>
          </p:nvPr>
        </p:nvSpPr>
        <p:spPr>
          <a:xfrm>
            <a:off x="0" y="0"/>
            <a:ext cx="5576888" cy="9753600"/>
          </a:xfrm>
        </p:spPr>
        <p:txBody>
          <a:bodyPr vert="horz"/>
          <a:lstStyle/>
          <a:p>
            <a:endParaRPr lang="en-US"/>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OC B">
    <p:bg>
      <p:bgPr>
        <a:solidFill>
          <a:srgbClr val="15294A"/>
        </a:solidFill>
        <a:effectLst/>
      </p:bgPr>
    </p:bg>
    <p:spTree>
      <p:nvGrpSpPr>
        <p:cNvPr id="1" name=""/>
        <p:cNvGrpSpPr/>
        <p:nvPr/>
      </p:nvGrpSpPr>
      <p:grpSpPr>
        <a:xfrm>
          <a:off x="0" y="0"/>
          <a:ext cx="0" cy="0"/>
          <a:chOff x="0" y="0"/>
          <a:chExt cx="0" cy="0"/>
        </a:xfrm>
      </p:grpSpPr>
      <p:sp>
        <p:nvSpPr>
          <p:cNvPr id="29" name="Shape 29"/>
          <p:cNvSpPr>
            <a:spLocks noGrp="1"/>
          </p:cNvSpPr>
          <p:nvPr>
            <p:ph type="title"/>
          </p:nvPr>
        </p:nvSpPr>
        <p:spPr>
          <a:xfrm>
            <a:off x="812799" y="1026715"/>
            <a:ext cx="11379201" cy="758082"/>
          </a:xfrm>
          <a:prstGeom prst="rect">
            <a:avLst/>
          </a:prstGeom>
        </p:spPr>
        <p:txBody>
          <a:bodyPr/>
          <a:lstStyle>
            <a:lvl1pPr>
              <a:defRPr>
                <a:solidFill>
                  <a:srgbClr val="FFFFFF"/>
                </a:solidFill>
              </a:defRPr>
            </a:lvl1pPr>
          </a:lstStyle>
          <a:p>
            <a:pPr lvl="0">
              <a:defRPr sz="1800">
                <a:solidFill>
                  <a:srgbClr val="000000"/>
                </a:solidFill>
              </a:defRPr>
            </a:pPr>
            <a:r>
              <a:rPr sz="3600">
                <a:solidFill>
                  <a:srgbClr val="FFFFFF"/>
                </a:solidFill>
              </a:rPr>
              <a:t>Title Text</a:t>
            </a:r>
          </a:p>
        </p:txBody>
      </p:sp>
      <p:sp>
        <p:nvSpPr>
          <p:cNvPr id="30" name="Shape 30"/>
          <p:cNvSpPr>
            <a:spLocks noGrp="1"/>
          </p:cNvSpPr>
          <p:nvPr>
            <p:ph type="body" idx="1"/>
          </p:nvPr>
        </p:nvSpPr>
        <p:spPr>
          <a:xfrm>
            <a:off x="812800" y="2762250"/>
            <a:ext cx="11379200" cy="6286500"/>
          </a:xfrm>
          <a:prstGeom prst="rect">
            <a:avLst/>
          </a:prstGeom>
        </p:spPr>
        <p:txBody>
          <a:bodyPr/>
          <a:lstStyle>
            <a:lvl1pPr>
              <a:spcBef>
                <a:spcPts val="4200"/>
              </a:spcBef>
              <a:defRPr sz="3600" cap="all">
                <a:solidFill>
                  <a:srgbClr val="FFFFFF"/>
                </a:solidFill>
              </a:defRPr>
            </a:lvl1pPr>
            <a:lvl2pPr indent="0">
              <a:spcBef>
                <a:spcPts val="4200"/>
              </a:spcBef>
              <a:defRPr sz="3600" cap="all">
                <a:solidFill>
                  <a:srgbClr val="FFFFFF"/>
                </a:solidFill>
              </a:defRPr>
            </a:lvl2pPr>
            <a:lvl3pPr indent="0">
              <a:spcBef>
                <a:spcPts val="4200"/>
              </a:spcBef>
              <a:defRPr sz="3600" cap="all">
                <a:solidFill>
                  <a:srgbClr val="FFFFFF"/>
                </a:solidFill>
              </a:defRPr>
            </a:lvl3pPr>
            <a:lvl4pPr indent="0">
              <a:spcBef>
                <a:spcPts val="4200"/>
              </a:spcBef>
              <a:defRPr sz="3600" cap="all">
                <a:solidFill>
                  <a:srgbClr val="FFFFFF"/>
                </a:solidFill>
              </a:defRPr>
            </a:lvl4pPr>
            <a:lvl5pPr indent="0">
              <a:spcBef>
                <a:spcPts val="4200"/>
              </a:spcBef>
              <a:defRPr sz="3600" cap="all">
                <a:solidFill>
                  <a:srgbClr val="FFFFFF"/>
                </a:solidFill>
              </a:defRPr>
            </a:lvl5pPr>
          </a:lstStyle>
          <a:p>
            <a:pPr lvl="0">
              <a:defRPr sz="1800" cap="none">
                <a:solidFill>
                  <a:srgbClr val="000000"/>
                </a:solidFill>
              </a:defRPr>
            </a:pPr>
            <a:r>
              <a:rPr sz="3600" cap="all">
                <a:solidFill>
                  <a:srgbClr val="FFFFFF"/>
                </a:solidFill>
              </a:rPr>
              <a:t>Body Level One</a:t>
            </a:r>
          </a:p>
          <a:p>
            <a:pPr lvl="1">
              <a:defRPr sz="1800" cap="none">
                <a:solidFill>
                  <a:srgbClr val="000000"/>
                </a:solidFill>
              </a:defRPr>
            </a:pPr>
            <a:r>
              <a:rPr sz="3600" cap="all">
                <a:solidFill>
                  <a:srgbClr val="FFFFFF"/>
                </a:solidFill>
              </a:rPr>
              <a:t>Body Level Two</a:t>
            </a:r>
          </a:p>
          <a:p>
            <a:pPr lvl="2">
              <a:defRPr sz="1800" cap="none">
                <a:solidFill>
                  <a:srgbClr val="000000"/>
                </a:solidFill>
              </a:defRPr>
            </a:pPr>
            <a:r>
              <a:rPr sz="3600" cap="all">
                <a:solidFill>
                  <a:srgbClr val="FFFFFF"/>
                </a:solidFill>
              </a:rPr>
              <a:t>Body Level Three</a:t>
            </a:r>
          </a:p>
          <a:p>
            <a:pPr lvl="3">
              <a:defRPr sz="1800" cap="none">
                <a:solidFill>
                  <a:srgbClr val="000000"/>
                </a:solidFill>
              </a:defRPr>
            </a:pPr>
            <a:r>
              <a:rPr sz="3600" cap="all">
                <a:solidFill>
                  <a:srgbClr val="FFFFFF"/>
                </a:solidFill>
              </a:rPr>
              <a:t>Body Level Four</a:t>
            </a:r>
          </a:p>
          <a:p>
            <a:pPr lvl="4">
              <a:defRPr sz="1800" cap="none">
                <a:solidFill>
                  <a:srgbClr val="000000"/>
                </a:solidFill>
              </a:defRPr>
            </a:pPr>
            <a:r>
              <a:rPr sz="3600" cap="all">
                <a:solidFill>
                  <a:srgbClr val="FFFFFF"/>
                </a:solidFill>
              </a:rPr>
              <a:t>Body Level Five</a:t>
            </a:r>
          </a:p>
        </p:txBody>
      </p:sp>
      <p:pic>
        <p:nvPicPr>
          <p:cNvPr id="31" name="stripes blue.ai"/>
          <p:cNvPicPr/>
          <p:nvPr/>
        </p:nvPicPr>
        <p:blipFill>
          <a:blip r:embed="rId2">
            <a:extLst/>
          </a:blip>
          <a:srcRect l="29678" t="46841" r="22935" b="47354"/>
          <a:stretch>
            <a:fillRect/>
          </a:stretch>
        </p:blipFill>
        <p:spPr>
          <a:xfrm>
            <a:off x="816514" y="1966738"/>
            <a:ext cx="11371772" cy="575498"/>
          </a:xfrm>
          <a:prstGeom prst="rect">
            <a:avLst/>
          </a:prstGeom>
          <a:ln w="12700">
            <a:miter lim="400000"/>
          </a:ln>
        </p:spPr>
      </p:pic>
      <p:sp>
        <p:nvSpPr>
          <p:cNvPr id="32" name="Shape 32"/>
          <p:cNvSpPr/>
          <p:nvPr/>
        </p:nvSpPr>
        <p:spPr>
          <a:xfrm>
            <a:off x="812800" y="3600846"/>
            <a:ext cx="11404495" cy="1"/>
          </a:xfrm>
          <a:prstGeom prst="line">
            <a:avLst/>
          </a:prstGeom>
          <a:ln w="25400">
            <a:solidFill>
              <a:srgbClr val="1DB3E0"/>
            </a:solidFill>
            <a:miter lim="400000"/>
          </a:ln>
        </p:spPr>
        <p:txBody>
          <a:bodyPr lIns="0" tIns="0" rIns="0" bIns="0" anchor="ctr"/>
          <a:lstStyle/>
          <a:p>
            <a:pPr lvl="0">
              <a:defRPr sz="2400"/>
            </a:pPr>
            <a:endParaRPr/>
          </a:p>
        </p:txBody>
      </p:sp>
      <p:sp>
        <p:nvSpPr>
          <p:cNvPr id="33" name="Shape 33"/>
          <p:cNvSpPr/>
          <p:nvPr/>
        </p:nvSpPr>
        <p:spPr>
          <a:xfrm>
            <a:off x="812800" y="4671956"/>
            <a:ext cx="11404495" cy="1"/>
          </a:xfrm>
          <a:prstGeom prst="line">
            <a:avLst/>
          </a:prstGeom>
          <a:ln w="25400">
            <a:solidFill>
              <a:srgbClr val="1DB3E0"/>
            </a:solidFill>
            <a:miter lim="400000"/>
          </a:ln>
        </p:spPr>
        <p:txBody>
          <a:bodyPr lIns="0" tIns="0" rIns="0" bIns="0" anchor="ctr"/>
          <a:lstStyle/>
          <a:p>
            <a:pPr lvl="0">
              <a:defRPr sz="2400"/>
            </a:pPr>
            <a:endParaRPr/>
          </a:p>
        </p:txBody>
      </p:sp>
      <p:sp>
        <p:nvSpPr>
          <p:cNvPr id="34" name="Shape 34"/>
          <p:cNvSpPr/>
          <p:nvPr/>
        </p:nvSpPr>
        <p:spPr>
          <a:xfrm>
            <a:off x="812800" y="5743066"/>
            <a:ext cx="11404495" cy="1"/>
          </a:xfrm>
          <a:prstGeom prst="line">
            <a:avLst/>
          </a:prstGeom>
          <a:ln w="25400">
            <a:solidFill>
              <a:srgbClr val="1DB3E0"/>
            </a:solidFill>
            <a:miter lim="400000"/>
          </a:ln>
        </p:spPr>
        <p:txBody>
          <a:bodyPr lIns="0" tIns="0" rIns="0" bIns="0" anchor="ctr"/>
          <a:lstStyle/>
          <a:p>
            <a:pPr lvl="0">
              <a:defRPr sz="2400"/>
            </a:pPr>
            <a:endParaRPr/>
          </a:p>
        </p:txBody>
      </p:sp>
      <p:sp>
        <p:nvSpPr>
          <p:cNvPr id="35" name="Shape 35"/>
          <p:cNvSpPr/>
          <p:nvPr/>
        </p:nvSpPr>
        <p:spPr>
          <a:xfrm>
            <a:off x="812800" y="6814176"/>
            <a:ext cx="11404495" cy="1"/>
          </a:xfrm>
          <a:prstGeom prst="line">
            <a:avLst/>
          </a:prstGeom>
          <a:ln w="25400">
            <a:solidFill>
              <a:srgbClr val="1DB3E0"/>
            </a:solidFill>
            <a:miter lim="400000"/>
          </a:ln>
        </p:spPr>
        <p:txBody>
          <a:bodyPr lIns="0" tIns="0" rIns="0" bIns="0" anchor="ctr"/>
          <a:lstStyle/>
          <a:p>
            <a:pPr lvl="0">
              <a:defRPr sz="2400"/>
            </a:pPr>
            <a:endParaRPr/>
          </a:p>
        </p:txBody>
      </p:sp>
      <p:sp>
        <p:nvSpPr>
          <p:cNvPr id="36" name="Shape 36"/>
          <p:cNvSpPr/>
          <p:nvPr/>
        </p:nvSpPr>
        <p:spPr>
          <a:xfrm>
            <a:off x="812800" y="7885286"/>
            <a:ext cx="11404495" cy="1"/>
          </a:xfrm>
          <a:prstGeom prst="line">
            <a:avLst/>
          </a:prstGeom>
          <a:ln w="25400">
            <a:solidFill>
              <a:srgbClr val="1DB3E0"/>
            </a:solidFill>
            <a:miter lim="400000"/>
          </a:ln>
        </p:spPr>
        <p:txBody>
          <a:bodyPr lIns="0" tIns="0" rIns="0" bIns="0" anchor="ctr"/>
          <a:lstStyle/>
          <a:p>
            <a:pPr lvl="0">
              <a:defRPr sz="2400"/>
            </a:pPr>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ivider Blue">
    <p:bg>
      <p:bgPr>
        <a:solidFill>
          <a:srgbClr val="00B2E1"/>
        </a:solidFill>
        <a:effectLst/>
      </p:bgPr>
    </p:bg>
    <p:spTree>
      <p:nvGrpSpPr>
        <p:cNvPr id="1" name=""/>
        <p:cNvGrpSpPr/>
        <p:nvPr/>
      </p:nvGrpSpPr>
      <p:grpSpPr>
        <a:xfrm>
          <a:off x="0" y="0"/>
          <a:ext cx="0" cy="0"/>
          <a:chOff x="0" y="0"/>
          <a:chExt cx="0" cy="0"/>
        </a:xfrm>
      </p:grpSpPr>
      <p:sp>
        <p:nvSpPr>
          <p:cNvPr id="38" name="Shape 38"/>
          <p:cNvSpPr>
            <a:spLocks noGrp="1"/>
          </p:cNvSpPr>
          <p:nvPr>
            <p:ph type="title"/>
          </p:nvPr>
        </p:nvSpPr>
        <p:spPr>
          <a:xfrm>
            <a:off x="1270000" y="3225800"/>
            <a:ext cx="10464800" cy="3302000"/>
          </a:xfrm>
          <a:prstGeom prst="rect">
            <a:avLst/>
          </a:prstGeom>
        </p:spPr>
        <p:txBody>
          <a:bodyPr lIns="50800" tIns="50800" rIns="50800" bIns="50800">
            <a:noAutofit/>
          </a:bodyPr>
          <a:lstStyle>
            <a:lvl1pPr algn="ctr">
              <a:defRPr sz="8000" cap="all">
                <a:solidFill>
                  <a:srgbClr val="FFFFFF"/>
                </a:solidFill>
                <a:latin typeface="+mj-lt"/>
                <a:ea typeface="+mj-ea"/>
                <a:cs typeface="+mj-cs"/>
                <a:sym typeface="Trebuchet MS"/>
              </a:defRPr>
            </a:lvl1pPr>
          </a:lstStyle>
          <a:p>
            <a:pPr lvl="0">
              <a:defRPr sz="1800" cap="none">
                <a:solidFill>
                  <a:srgbClr val="000000"/>
                </a:solidFill>
              </a:defRPr>
            </a:pPr>
            <a:r>
              <a:rPr sz="8000" cap="all">
                <a:solidFill>
                  <a:srgbClr val="FFFFFF"/>
                </a:solidFill>
              </a:rPr>
              <a:t>Title Text</a:t>
            </a:r>
          </a:p>
        </p:txBody>
      </p:sp>
      <p:pic>
        <p:nvPicPr>
          <p:cNvPr id="5" name="Picture 4" descr="WIDE navy stripe bar.ai"/>
          <p:cNvPicPr>
            <a:picLocks noChangeAspect="1"/>
          </p:cNvPicPr>
          <p:nvPr userDrawn="1"/>
        </p:nvPicPr>
        <p:blipFill rotWithShape="1">
          <a:blip r:embed="rId2">
            <a:extLst>
              <a:ext uri="{28A0092B-C50C-407E-A947-70E740481C1C}">
                <a14:useLocalDpi xmlns:a14="http://schemas.microsoft.com/office/drawing/2010/main" val="0"/>
              </a:ext>
            </a:extLst>
          </a:blip>
          <a:srcRect l="10058" t="49207" r="29923" b="49207"/>
          <a:stretch/>
        </p:blipFill>
        <p:spPr>
          <a:xfrm flipV="1">
            <a:off x="812801" y="751231"/>
            <a:ext cx="11400834" cy="143588"/>
          </a:xfrm>
          <a:prstGeom prst="rect">
            <a:avLst/>
          </a:prstGeom>
        </p:spPr>
      </p:pic>
      <p:pic>
        <p:nvPicPr>
          <p:cNvPr id="8" name="Picture 7" descr="WIDE navy stripe bar.ai"/>
          <p:cNvPicPr>
            <a:picLocks noChangeAspect="1"/>
          </p:cNvPicPr>
          <p:nvPr userDrawn="1"/>
        </p:nvPicPr>
        <p:blipFill rotWithShape="1">
          <a:blip r:embed="rId2">
            <a:extLst>
              <a:ext uri="{28A0092B-C50C-407E-A947-70E740481C1C}">
                <a14:useLocalDpi xmlns:a14="http://schemas.microsoft.com/office/drawing/2010/main" val="0"/>
              </a:ext>
            </a:extLst>
          </a:blip>
          <a:srcRect l="10058" t="49207" r="29923" b="49207"/>
          <a:stretch/>
        </p:blipFill>
        <p:spPr>
          <a:xfrm flipV="1">
            <a:off x="812801" y="8836276"/>
            <a:ext cx="11400834" cy="143588"/>
          </a:xfrm>
          <a:prstGeom prst="rect">
            <a:avLst/>
          </a:prstGeom>
        </p:spPr>
      </p:pic>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ivider Blue Stripes">
    <p:bg>
      <p:bgPr>
        <a:solidFill>
          <a:srgbClr val="00B2E1"/>
        </a:solidFill>
        <a:effectLst/>
      </p:bgPr>
    </p:bg>
    <p:spTree>
      <p:nvGrpSpPr>
        <p:cNvPr id="1" name=""/>
        <p:cNvGrpSpPr/>
        <p:nvPr/>
      </p:nvGrpSpPr>
      <p:grpSpPr>
        <a:xfrm>
          <a:off x="0" y="0"/>
          <a:ext cx="0" cy="0"/>
          <a:chOff x="0" y="0"/>
          <a:chExt cx="0" cy="0"/>
        </a:xfrm>
      </p:grpSpPr>
      <p:pic>
        <p:nvPicPr>
          <p:cNvPr id="42" name="Divider_stripes.pdf"/>
          <p:cNvPicPr/>
          <p:nvPr/>
        </p:nvPicPr>
        <p:blipFill>
          <a:blip r:embed="rId2">
            <a:extLst/>
          </a:blip>
          <a:srcRect l="10808" t="15288" r="10808" b="15288"/>
          <a:stretch>
            <a:fillRect/>
          </a:stretch>
        </p:blipFill>
        <p:spPr>
          <a:xfrm>
            <a:off x="813352" y="1173730"/>
            <a:ext cx="11378096" cy="7787139"/>
          </a:xfrm>
          <a:prstGeom prst="rect">
            <a:avLst/>
          </a:prstGeom>
          <a:ln w="12700">
            <a:miter lim="400000"/>
          </a:ln>
        </p:spPr>
      </p:pic>
      <p:sp>
        <p:nvSpPr>
          <p:cNvPr id="43" name="Shape 43"/>
          <p:cNvSpPr>
            <a:spLocks noGrp="1"/>
          </p:cNvSpPr>
          <p:nvPr>
            <p:ph type="title"/>
          </p:nvPr>
        </p:nvSpPr>
        <p:spPr>
          <a:xfrm>
            <a:off x="2601416" y="4082653"/>
            <a:ext cx="7801968" cy="1588294"/>
          </a:xfrm>
          <a:prstGeom prst="rect">
            <a:avLst/>
          </a:prstGeom>
          <a:solidFill>
            <a:srgbClr val="1DB3E0"/>
          </a:solidFill>
        </p:spPr>
        <p:txBody>
          <a:bodyPr>
            <a:noAutofit/>
          </a:bodyPr>
          <a:lstStyle>
            <a:lvl1pPr algn="ctr">
              <a:defRPr sz="8000" cap="all">
                <a:solidFill>
                  <a:srgbClr val="FFFFFF"/>
                </a:solidFill>
                <a:latin typeface="+mj-lt"/>
                <a:ea typeface="+mj-ea"/>
                <a:cs typeface="+mj-cs"/>
                <a:sym typeface="Trebuchet MS"/>
              </a:defRPr>
            </a:lvl1pPr>
          </a:lstStyle>
          <a:p>
            <a:pPr lvl="0">
              <a:defRPr sz="1800" cap="none">
                <a:solidFill>
                  <a:srgbClr val="000000"/>
                </a:solidFill>
              </a:defRPr>
            </a:pPr>
            <a:r>
              <a:rPr sz="8000" cap="all">
                <a:solidFill>
                  <a:srgbClr val="FFFFFF"/>
                </a:solidFill>
              </a:rPr>
              <a:t>Title Text</a:t>
            </a:r>
          </a:p>
        </p:txBody>
      </p:sp>
      <p:pic>
        <p:nvPicPr>
          <p:cNvPr id="5" name="Picture 4" descr="WIDE navy stripe bar.ai"/>
          <p:cNvPicPr>
            <a:picLocks noChangeAspect="1"/>
          </p:cNvPicPr>
          <p:nvPr userDrawn="1"/>
        </p:nvPicPr>
        <p:blipFill rotWithShape="1">
          <a:blip r:embed="rId3">
            <a:extLst>
              <a:ext uri="{28A0092B-C50C-407E-A947-70E740481C1C}">
                <a14:useLocalDpi xmlns:a14="http://schemas.microsoft.com/office/drawing/2010/main" val="0"/>
              </a:ext>
            </a:extLst>
          </a:blip>
          <a:srcRect l="10058" t="49207" r="29923" b="49207"/>
          <a:stretch/>
        </p:blipFill>
        <p:spPr>
          <a:xfrm flipV="1">
            <a:off x="812801" y="751231"/>
            <a:ext cx="11400834" cy="143588"/>
          </a:xfrm>
          <a:prstGeom prst="rect">
            <a:avLst/>
          </a:prstGeom>
        </p:spPr>
      </p:pic>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ivider Photo">
    <p:bg>
      <p:bgPr>
        <a:solidFill>
          <a:srgbClr val="000000"/>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3004800" cy="9753600"/>
          </a:xfrm>
        </p:spPr>
        <p:txBody>
          <a:bodyPr vert="horz"/>
          <a:lstStyle/>
          <a:p>
            <a:endParaRPr lang="en-US"/>
          </a:p>
        </p:txBody>
      </p:sp>
      <p:sp>
        <p:nvSpPr>
          <p:cNvPr id="48" name="Shape 48"/>
          <p:cNvSpPr>
            <a:spLocks noGrp="1"/>
          </p:cNvSpPr>
          <p:nvPr>
            <p:ph type="title"/>
          </p:nvPr>
        </p:nvSpPr>
        <p:spPr>
          <a:xfrm>
            <a:off x="867320" y="3225800"/>
            <a:ext cx="11270160" cy="3302000"/>
          </a:xfrm>
          <a:prstGeom prst="rect">
            <a:avLst/>
          </a:prstGeom>
        </p:spPr>
        <p:txBody>
          <a:bodyPr lIns="50800" tIns="50800" rIns="50800" bIns="50800">
            <a:noAutofit/>
          </a:bodyPr>
          <a:lstStyle>
            <a:lvl1pPr algn="ctr">
              <a:defRPr sz="8000" cap="all">
                <a:solidFill>
                  <a:srgbClr val="FFFFFF"/>
                </a:solidFill>
                <a:latin typeface="+mj-lt"/>
                <a:ea typeface="+mj-ea"/>
                <a:cs typeface="+mj-cs"/>
                <a:sym typeface="Trebuchet MS"/>
              </a:defRPr>
            </a:lvl1pPr>
          </a:lstStyle>
          <a:p>
            <a:pPr lvl="0">
              <a:defRPr sz="1800" cap="none">
                <a:solidFill>
                  <a:srgbClr val="000000"/>
                </a:solidFill>
              </a:defRPr>
            </a:pPr>
            <a:r>
              <a:rPr sz="8000" cap="all">
                <a:solidFill>
                  <a:srgbClr val="FFFFFF"/>
                </a:solidFill>
              </a:rPr>
              <a:t>Title Text</a:t>
            </a:r>
          </a:p>
        </p:txBody>
      </p:sp>
      <p:pic>
        <p:nvPicPr>
          <p:cNvPr id="5" name="Picture 4" descr="WIDE white stripe bar.ai"/>
          <p:cNvPicPr>
            <a:picLocks noChangeAspect="1"/>
          </p:cNvPicPr>
          <p:nvPr userDrawn="1"/>
        </p:nvPicPr>
        <p:blipFill rotWithShape="1">
          <a:blip r:embed="rId2">
            <a:extLst>
              <a:ext uri="{28A0092B-C50C-407E-A947-70E740481C1C}">
                <a14:useLocalDpi xmlns:a14="http://schemas.microsoft.com/office/drawing/2010/main" val="0"/>
              </a:ext>
            </a:extLst>
          </a:blip>
          <a:srcRect l="10158" t="49207" r="30011" b="49207"/>
          <a:stretch/>
        </p:blipFill>
        <p:spPr>
          <a:xfrm flipV="1">
            <a:off x="848370" y="751231"/>
            <a:ext cx="11365266" cy="143588"/>
          </a:xfrm>
          <a:prstGeom prst="rect">
            <a:avLst/>
          </a:prstGeom>
        </p:spPr>
      </p:pic>
      <p:pic>
        <p:nvPicPr>
          <p:cNvPr id="7" name="Picture 6" descr="WIDE white stripe bar.ai"/>
          <p:cNvPicPr>
            <a:picLocks noChangeAspect="1"/>
          </p:cNvPicPr>
          <p:nvPr userDrawn="1"/>
        </p:nvPicPr>
        <p:blipFill rotWithShape="1">
          <a:blip r:embed="rId2">
            <a:extLst>
              <a:ext uri="{28A0092B-C50C-407E-A947-70E740481C1C}">
                <a14:useLocalDpi xmlns:a14="http://schemas.microsoft.com/office/drawing/2010/main" val="0"/>
              </a:ext>
            </a:extLst>
          </a:blip>
          <a:srcRect l="10158" t="49207" r="30011" b="49207"/>
          <a:stretch/>
        </p:blipFill>
        <p:spPr>
          <a:xfrm flipV="1">
            <a:off x="848370" y="8836276"/>
            <a:ext cx="11365266" cy="143588"/>
          </a:xfrm>
          <a:prstGeom prst="rect">
            <a:avLst/>
          </a:prstGeom>
        </p:spPr>
      </p:pic>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a:solidFill>
                  <a:srgbClr val="000000"/>
                </a:solidFill>
              </a:defRPr>
            </a:pPr>
            <a:r>
              <a:rPr sz="3600">
                <a:solidFill>
                  <a:srgbClr val="14284B"/>
                </a:solidFill>
              </a:rPr>
              <a:t>Title Text</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2.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3"/>
          <p:cNvSpPr>
            <a:spLocks noGrp="1"/>
          </p:cNvSpPr>
          <p:nvPr>
            <p:ph type="body" idx="1"/>
          </p:nvPr>
        </p:nvSpPr>
        <p:spPr>
          <a:xfrm>
            <a:off x="836658" y="2202805"/>
            <a:ext cx="11331484" cy="661531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2pPr marL="635000" indent="-254000">
              <a:buSzPct val="75000"/>
              <a:buChar char="•"/>
            </a:lvl2pPr>
            <a:lvl3pPr marL="1016000" indent="-254000">
              <a:buSzPct val="75000"/>
              <a:buChar char="•"/>
            </a:lvl3pPr>
            <a:lvl4pPr marL="1397000" indent="-254000">
              <a:buSzPct val="75000"/>
              <a:buChar char="•"/>
            </a:lvl4pPr>
            <a:lvl5pPr marL="1778000" indent="-254000">
              <a:buSzPct val="75000"/>
              <a:buChar char="•"/>
            </a:lvl5pPr>
          </a:lstStyle>
          <a:p>
            <a:pPr lvl="0">
              <a:defRPr sz="1800">
                <a:solidFill>
                  <a:srgbClr val="000000"/>
                </a:solidFill>
              </a:defRPr>
            </a:pPr>
            <a:r>
              <a:rPr sz="2000">
                <a:solidFill>
                  <a:srgbClr val="58585B"/>
                </a:solidFill>
              </a:rPr>
              <a:t>Body Level One</a:t>
            </a:r>
          </a:p>
          <a:p>
            <a:pPr lvl="1">
              <a:defRPr sz="1800">
                <a:solidFill>
                  <a:srgbClr val="000000"/>
                </a:solidFill>
              </a:defRPr>
            </a:pPr>
            <a:r>
              <a:rPr sz="2000">
                <a:solidFill>
                  <a:srgbClr val="58585B"/>
                </a:solidFill>
              </a:rPr>
              <a:t>Body Level Two</a:t>
            </a:r>
          </a:p>
          <a:p>
            <a:pPr lvl="2">
              <a:defRPr sz="1800">
                <a:solidFill>
                  <a:srgbClr val="000000"/>
                </a:solidFill>
              </a:defRPr>
            </a:pPr>
            <a:r>
              <a:rPr sz="2000">
                <a:solidFill>
                  <a:srgbClr val="58585B"/>
                </a:solidFill>
              </a:rPr>
              <a:t>Body Level Three</a:t>
            </a:r>
          </a:p>
          <a:p>
            <a:pPr lvl="3">
              <a:defRPr sz="1800">
                <a:solidFill>
                  <a:srgbClr val="000000"/>
                </a:solidFill>
              </a:defRPr>
            </a:pPr>
            <a:r>
              <a:rPr sz="2000">
                <a:solidFill>
                  <a:srgbClr val="58585B"/>
                </a:solidFill>
              </a:rPr>
              <a:t>Body Level Four</a:t>
            </a:r>
          </a:p>
          <a:p>
            <a:pPr lvl="4">
              <a:defRPr sz="1800">
                <a:solidFill>
                  <a:srgbClr val="000000"/>
                </a:solidFill>
              </a:defRPr>
            </a:pPr>
            <a:r>
              <a:rPr sz="2000">
                <a:solidFill>
                  <a:srgbClr val="58585B"/>
                </a:solidFill>
              </a:rPr>
              <a:t>Body Level Five</a:t>
            </a:r>
          </a:p>
        </p:txBody>
      </p:sp>
      <p:sp>
        <p:nvSpPr>
          <p:cNvPr id="4" name="Shape 4"/>
          <p:cNvSpPr>
            <a:spLocks noGrp="1"/>
          </p:cNvSpPr>
          <p:nvPr>
            <p:ph type="title"/>
          </p:nvPr>
        </p:nvSpPr>
        <p:spPr>
          <a:xfrm>
            <a:off x="812800" y="958154"/>
            <a:ext cx="11379200" cy="75808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3600">
                <a:solidFill>
                  <a:srgbClr val="14284B"/>
                </a:solidFill>
              </a:rPr>
              <a:t>Title Text</a:t>
            </a:r>
          </a:p>
        </p:txBody>
      </p:sp>
      <p:sp>
        <p:nvSpPr>
          <p:cNvPr id="5" name="Shape 5"/>
          <p:cNvSpPr/>
          <p:nvPr/>
        </p:nvSpPr>
        <p:spPr>
          <a:xfrm flipV="1">
            <a:off x="816460" y="1848246"/>
            <a:ext cx="11397174" cy="1"/>
          </a:xfrm>
          <a:prstGeom prst="line">
            <a:avLst/>
          </a:prstGeom>
          <a:ln w="12700">
            <a:solidFill>
              <a:srgbClr val="14284B"/>
            </a:solidFill>
            <a:miter lim="400000"/>
          </a:ln>
        </p:spPr>
        <p:txBody>
          <a:bodyPr lIns="0" tIns="0" rIns="0" bIns="0" anchor="ctr"/>
          <a:lstStyle/>
          <a:p>
            <a:pPr lvl="0">
              <a:defRPr sz="2400"/>
            </a:pPr>
            <a:endParaRPr/>
          </a:p>
        </p:txBody>
      </p:sp>
      <p:pic>
        <p:nvPicPr>
          <p:cNvPr id="6" name="Picture 5" descr="WIDE navy stripe bar.ai"/>
          <p:cNvPicPr>
            <a:picLocks noChangeAspect="1"/>
          </p:cNvPicPr>
          <p:nvPr userDrawn="1"/>
        </p:nvPicPr>
        <p:blipFill rotWithShape="1">
          <a:blip r:embed="rId22">
            <a:extLst>
              <a:ext uri="{28A0092B-C50C-407E-A947-70E740481C1C}">
                <a14:useLocalDpi xmlns:a14="http://schemas.microsoft.com/office/drawing/2010/main" val="0"/>
              </a:ext>
            </a:extLst>
          </a:blip>
          <a:srcRect l="10058" t="49207" r="29923" b="49207"/>
          <a:stretch/>
        </p:blipFill>
        <p:spPr>
          <a:xfrm flipV="1">
            <a:off x="812801" y="751231"/>
            <a:ext cx="11400834" cy="1435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xmlns:p14="http://schemas.microsoft.com/office/powerpoint/2010/main" spd="med"/>
  <p:txStyles>
    <p:titleStyle>
      <a:lvl1pPr defTabSz="584200">
        <a:defRPr sz="3600">
          <a:solidFill>
            <a:srgbClr val="14284B"/>
          </a:solidFill>
          <a:latin typeface="Georgia"/>
          <a:ea typeface="Georgia"/>
          <a:cs typeface="Georgia"/>
          <a:sym typeface="Georgia"/>
        </a:defRPr>
      </a:lvl1pPr>
      <a:lvl2pPr indent="228600" defTabSz="584200">
        <a:defRPr sz="3600">
          <a:solidFill>
            <a:srgbClr val="14284B"/>
          </a:solidFill>
          <a:latin typeface="Georgia"/>
          <a:ea typeface="Georgia"/>
          <a:cs typeface="Georgia"/>
          <a:sym typeface="Georgia"/>
        </a:defRPr>
      </a:lvl2pPr>
      <a:lvl3pPr indent="457200" defTabSz="584200">
        <a:defRPr sz="3600">
          <a:solidFill>
            <a:srgbClr val="14284B"/>
          </a:solidFill>
          <a:latin typeface="Georgia"/>
          <a:ea typeface="Georgia"/>
          <a:cs typeface="Georgia"/>
          <a:sym typeface="Georgia"/>
        </a:defRPr>
      </a:lvl3pPr>
      <a:lvl4pPr indent="685800" defTabSz="584200">
        <a:defRPr sz="3600">
          <a:solidFill>
            <a:srgbClr val="14284B"/>
          </a:solidFill>
          <a:latin typeface="Georgia"/>
          <a:ea typeface="Georgia"/>
          <a:cs typeface="Georgia"/>
          <a:sym typeface="Georgia"/>
        </a:defRPr>
      </a:lvl4pPr>
      <a:lvl5pPr indent="914400" defTabSz="584200">
        <a:defRPr sz="3600">
          <a:solidFill>
            <a:srgbClr val="14284B"/>
          </a:solidFill>
          <a:latin typeface="Georgia"/>
          <a:ea typeface="Georgia"/>
          <a:cs typeface="Georgia"/>
          <a:sym typeface="Georgia"/>
        </a:defRPr>
      </a:lvl5pPr>
      <a:lvl6pPr indent="1143000" defTabSz="584200">
        <a:defRPr sz="3600">
          <a:solidFill>
            <a:srgbClr val="14284B"/>
          </a:solidFill>
          <a:latin typeface="Georgia"/>
          <a:ea typeface="Georgia"/>
          <a:cs typeface="Georgia"/>
          <a:sym typeface="Georgia"/>
        </a:defRPr>
      </a:lvl6pPr>
      <a:lvl7pPr indent="1371600" defTabSz="584200">
        <a:defRPr sz="3600">
          <a:solidFill>
            <a:srgbClr val="14284B"/>
          </a:solidFill>
          <a:latin typeface="Georgia"/>
          <a:ea typeface="Georgia"/>
          <a:cs typeface="Georgia"/>
          <a:sym typeface="Georgia"/>
        </a:defRPr>
      </a:lvl7pPr>
      <a:lvl8pPr indent="1600200" defTabSz="584200">
        <a:defRPr sz="3600">
          <a:solidFill>
            <a:srgbClr val="14284B"/>
          </a:solidFill>
          <a:latin typeface="Georgia"/>
          <a:ea typeface="Georgia"/>
          <a:cs typeface="Georgia"/>
          <a:sym typeface="Georgia"/>
        </a:defRPr>
      </a:lvl8pPr>
      <a:lvl9pPr indent="1828800" defTabSz="584200">
        <a:defRPr sz="3600">
          <a:solidFill>
            <a:srgbClr val="14284B"/>
          </a:solidFill>
          <a:latin typeface="Georgia"/>
          <a:ea typeface="Georgia"/>
          <a:cs typeface="Georgia"/>
          <a:sym typeface="Georgia"/>
        </a:defRPr>
      </a:lvl9pPr>
    </p:titleStyle>
    <p:bodyStyle>
      <a:lvl1pPr defTabSz="584200">
        <a:spcBef>
          <a:spcPts val="1200"/>
        </a:spcBef>
        <a:defRPr sz="2000">
          <a:solidFill>
            <a:srgbClr val="58585B"/>
          </a:solidFill>
          <a:latin typeface="+mj-lt"/>
          <a:ea typeface="+mj-ea"/>
          <a:cs typeface="+mj-cs"/>
          <a:sym typeface="Trebuchet MS"/>
        </a:defRPr>
      </a:lvl1pPr>
      <a:lvl2pPr indent="228600" defTabSz="584200">
        <a:spcBef>
          <a:spcPts val="1200"/>
        </a:spcBef>
        <a:defRPr sz="2000">
          <a:solidFill>
            <a:srgbClr val="58585B"/>
          </a:solidFill>
          <a:latin typeface="+mj-lt"/>
          <a:ea typeface="+mj-ea"/>
          <a:cs typeface="+mj-cs"/>
          <a:sym typeface="Trebuchet MS"/>
        </a:defRPr>
      </a:lvl2pPr>
      <a:lvl3pPr indent="457200" defTabSz="584200">
        <a:spcBef>
          <a:spcPts val="1200"/>
        </a:spcBef>
        <a:defRPr sz="2000">
          <a:solidFill>
            <a:srgbClr val="58585B"/>
          </a:solidFill>
          <a:latin typeface="+mj-lt"/>
          <a:ea typeface="+mj-ea"/>
          <a:cs typeface="+mj-cs"/>
          <a:sym typeface="Trebuchet MS"/>
        </a:defRPr>
      </a:lvl3pPr>
      <a:lvl4pPr indent="685800" defTabSz="584200">
        <a:spcBef>
          <a:spcPts val="1200"/>
        </a:spcBef>
        <a:defRPr sz="2000">
          <a:solidFill>
            <a:srgbClr val="58585B"/>
          </a:solidFill>
          <a:latin typeface="+mj-lt"/>
          <a:ea typeface="+mj-ea"/>
          <a:cs typeface="+mj-cs"/>
          <a:sym typeface="Trebuchet MS"/>
        </a:defRPr>
      </a:lvl4pPr>
      <a:lvl5pPr indent="914400" defTabSz="584200">
        <a:spcBef>
          <a:spcPts val="1200"/>
        </a:spcBef>
        <a:defRPr sz="2000">
          <a:solidFill>
            <a:srgbClr val="58585B"/>
          </a:solidFill>
          <a:latin typeface="+mj-lt"/>
          <a:ea typeface="+mj-ea"/>
          <a:cs typeface="+mj-cs"/>
          <a:sym typeface="Trebuchet MS"/>
        </a:defRPr>
      </a:lvl5pPr>
      <a:lvl6pPr indent="1143000" defTabSz="584200">
        <a:spcBef>
          <a:spcPts val="1200"/>
        </a:spcBef>
        <a:defRPr sz="2000">
          <a:solidFill>
            <a:srgbClr val="58585B"/>
          </a:solidFill>
          <a:latin typeface="+mj-lt"/>
          <a:ea typeface="+mj-ea"/>
          <a:cs typeface="+mj-cs"/>
          <a:sym typeface="Trebuchet MS"/>
        </a:defRPr>
      </a:lvl6pPr>
      <a:lvl7pPr indent="1371600" defTabSz="584200">
        <a:spcBef>
          <a:spcPts val="1200"/>
        </a:spcBef>
        <a:defRPr sz="2000">
          <a:solidFill>
            <a:srgbClr val="58585B"/>
          </a:solidFill>
          <a:latin typeface="+mj-lt"/>
          <a:ea typeface="+mj-ea"/>
          <a:cs typeface="+mj-cs"/>
          <a:sym typeface="Trebuchet MS"/>
        </a:defRPr>
      </a:lvl7pPr>
      <a:lvl8pPr indent="1600200" defTabSz="584200">
        <a:spcBef>
          <a:spcPts val="1200"/>
        </a:spcBef>
        <a:defRPr sz="2000">
          <a:solidFill>
            <a:srgbClr val="58585B"/>
          </a:solidFill>
          <a:latin typeface="+mj-lt"/>
          <a:ea typeface="+mj-ea"/>
          <a:cs typeface="+mj-cs"/>
          <a:sym typeface="Trebuchet MS"/>
        </a:defRPr>
      </a:lvl8pPr>
      <a:lvl9pPr indent="1828800" defTabSz="584200">
        <a:spcBef>
          <a:spcPts val="1200"/>
        </a:spcBef>
        <a:defRPr sz="2000">
          <a:solidFill>
            <a:srgbClr val="58585B"/>
          </a:solidFill>
          <a:latin typeface="+mj-lt"/>
          <a:ea typeface="+mj-ea"/>
          <a:cs typeface="+mj-cs"/>
          <a:sym typeface="Trebuchet MS"/>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png"/><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hyperlink" Target="http://www.iom.edu/" TargetMode="External"/><Relationship Id="rId4" Type="http://schemas.openxmlformats.org/officeDocument/2006/relationships/image" Target="../media/image14.gif"/><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hyperlink" Target="http://www.cdc.gov/niosh/" TargetMode="External"/><Relationship Id="rId8" Type="http://schemas.openxmlformats.org/officeDocument/2006/relationships/image" Target="../media/image17.gif"/><Relationship Id="rId9" Type="http://schemas.openxmlformats.org/officeDocument/2006/relationships/image" Target="../media/image18.png"/><Relationship Id="rId10" Type="http://schemas.openxmlformats.org/officeDocument/2006/relationships/image" Target="../media/image19.gif"/><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xfrm>
            <a:off x="433754" y="1796578"/>
            <a:ext cx="11992708" cy="2624372"/>
          </a:xfrm>
          <a:prstGeom prst="rect">
            <a:avLst/>
          </a:prstGeom>
        </p:spPr>
        <p:txBody>
          <a:bodyPr/>
          <a:lstStyle/>
          <a:p>
            <a:pPr lvl="0">
              <a:defRPr sz="1800" cap="none">
                <a:solidFill>
                  <a:srgbClr val="000000"/>
                </a:solidFill>
              </a:defRPr>
            </a:pPr>
            <a:r>
              <a:rPr lang="en-US" sz="6600" cap="all" dirty="0" smtClean="0">
                <a:solidFill>
                  <a:srgbClr val="FFFFFF"/>
                </a:solidFill>
              </a:rPr>
              <a:t>Cause for pause</a:t>
            </a:r>
            <a:br>
              <a:rPr lang="en-US" sz="6600" cap="all" dirty="0" smtClean="0">
                <a:solidFill>
                  <a:srgbClr val="FFFFFF"/>
                </a:solidFill>
              </a:rPr>
            </a:br>
            <a:r>
              <a:rPr lang="en-US" sz="3600" cap="none" dirty="0" smtClean="0">
                <a:solidFill>
                  <a:srgbClr val="FFFFFF"/>
                </a:solidFill>
              </a:rPr>
              <a:t>Scientific Research on Fracking’s Health Risks</a:t>
            </a:r>
            <a:endParaRPr lang="en-US" sz="8000" cap="none" dirty="0">
              <a:solidFill>
                <a:srgbClr val="FFFFFF"/>
              </a:solidFill>
            </a:endParaRPr>
          </a:p>
        </p:txBody>
      </p:sp>
      <p:sp>
        <p:nvSpPr>
          <p:cNvPr id="94" name="Shape 94"/>
          <p:cNvSpPr>
            <a:spLocks noGrp="1"/>
          </p:cNvSpPr>
          <p:nvPr>
            <p:ph type="body" idx="1"/>
          </p:nvPr>
        </p:nvSpPr>
        <p:spPr>
          <a:xfrm>
            <a:off x="952500" y="7010401"/>
            <a:ext cx="11099800" cy="2403230"/>
          </a:xfrm>
          <a:prstGeom prst="rect">
            <a:avLst/>
          </a:prstGeom>
        </p:spPr>
        <p:txBody>
          <a:bodyPr/>
          <a:lstStyle/>
          <a:p>
            <a:pPr lvl="0">
              <a:defRPr sz="1800" b="0" i="0" cap="none">
                <a:solidFill>
                  <a:srgbClr val="000000"/>
                </a:solidFill>
              </a:defRPr>
            </a:pPr>
            <a:r>
              <a:rPr lang="en-US" sz="2800" b="1" i="1" cap="all" dirty="0" smtClean="0">
                <a:solidFill>
                  <a:srgbClr val="F2D249"/>
                </a:solidFill>
              </a:rPr>
              <a:t>Ann alexander, senior attorney, </a:t>
            </a:r>
            <a:r>
              <a:rPr lang="en-US" sz="2800" b="1" i="1" cap="all" dirty="0" err="1" smtClean="0">
                <a:solidFill>
                  <a:srgbClr val="F2D249"/>
                </a:solidFill>
              </a:rPr>
              <a:t>nrdc</a:t>
            </a:r>
            <a:r>
              <a:rPr lang="en-US" sz="2800" b="1" i="1" cap="all" dirty="0" smtClean="0">
                <a:solidFill>
                  <a:srgbClr val="F2D249"/>
                </a:solidFill>
              </a:rPr>
              <a:t> </a:t>
            </a:r>
          </a:p>
          <a:p>
            <a:pPr lvl="0">
              <a:defRPr sz="1800" b="0" i="0" cap="none">
                <a:solidFill>
                  <a:srgbClr val="000000"/>
                </a:solidFill>
              </a:defRPr>
            </a:pPr>
            <a:endParaRPr lang="en-US" sz="2000" b="1" i="1" cap="all" dirty="0" smtClean="0">
              <a:solidFill>
                <a:srgbClr val="F2D249"/>
              </a:solidFill>
            </a:endParaRPr>
          </a:p>
          <a:p>
            <a:pPr lvl="0">
              <a:defRPr sz="1800" b="0" i="0" cap="none">
                <a:solidFill>
                  <a:srgbClr val="000000"/>
                </a:solidFill>
              </a:defRPr>
            </a:pPr>
            <a:r>
              <a:rPr lang="en-US" sz="2000" b="1" i="1" cap="all" dirty="0" smtClean="0">
                <a:solidFill>
                  <a:srgbClr val="F2D249"/>
                </a:solidFill>
              </a:rPr>
              <a:t>American medical students association ● climate change </a:t>
            </a:r>
            <a:r>
              <a:rPr lang="en-US" sz="2000" b="1" i="1" cap="all" dirty="0" err="1" smtClean="0">
                <a:solidFill>
                  <a:srgbClr val="F2D249"/>
                </a:solidFill>
              </a:rPr>
              <a:t>weeK</a:t>
            </a:r>
            <a:endParaRPr lang="en-US" sz="2000" b="1" i="1" cap="all" dirty="0" smtClean="0">
              <a:solidFill>
                <a:srgbClr val="F2D249"/>
              </a:solidFill>
            </a:endParaRPr>
          </a:p>
          <a:p>
            <a:pPr lvl="0">
              <a:defRPr sz="1800" b="0" i="0" cap="none">
                <a:solidFill>
                  <a:srgbClr val="000000"/>
                </a:solidFill>
              </a:defRPr>
            </a:pPr>
            <a:r>
              <a:rPr lang="en-US" sz="2000" b="1" i="1" cap="all" dirty="0" err="1" smtClean="0">
                <a:solidFill>
                  <a:srgbClr val="F2D249"/>
                </a:solidFill>
              </a:rPr>
              <a:t>oCTOBER</a:t>
            </a:r>
            <a:r>
              <a:rPr lang="en-US" sz="2000" b="1" i="1" cap="all" dirty="0" smtClean="0">
                <a:solidFill>
                  <a:srgbClr val="F2D249"/>
                </a:solidFill>
              </a:rPr>
              <a:t> 5, 2015</a:t>
            </a:r>
          </a:p>
          <a:p>
            <a:pPr lvl="0">
              <a:defRPr sz="1800" b="0" i="0" cap="none">
                <a:solidFill>
                  <a:srgbClr val="000000"/>
                </a:solidFill>
              </a:defRPr>
            </a:pPr>
            <a:endParaRPr lang="en-US" sz="2000" b="1" i="1" cap="all" dirty="0" smtClean="0">
              <a:solidFill>
                <a:srgbClr val="FFC000"/>
              </a:solidFill>
            </a:endParaRPr>
          </a:p>
          <a:p>
            <a:pPr lvl="0">
              <a:defRPr sz="1800" b="0" i="0" cap="none">
                <a:solidFill>
                  <a:srgbClr val="000000"/>
                </a:solidFill>
              </a:defRPr>
            </a:pPr>
            <a:endParaRPr sz="2000" b="1" i="1" cap="all" dirty="0">
              <a:solidFill>
                <a:srgbClr val="F2D249"/>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	</a:t>
            </a:r>
            <a:endParaRPr lang="en-US" dirty="0"/>
          </a:p>
        </p:txBody>
      </p:sp>
      <p:sp>
        <p:nvSpPr>
          <p:cNvPr id="3" name="Title 2"/>
          <p:cNvSpPr>
            <a:spLocks noGrp="1"/>
          </p:cNvSpPr>
          <p:nvPr>
            <p:ph type="title"/>
          </p:nvPr>
        </p:nvSpPr>
        <p:spPr/>
        <p:txBody>
          <a:bodyPr/>
          <a:lstStyle/>
          <a:p>
            <a:r>
              <a:rPr lang="en-US" b="1" dirty="0" smtClean="0">
                <a:solidFill>
                  <a:srgbClr val="00B0F0"/>
                </a:solidFill>
              </a:rPr>
              <a:t>Birth outcome studies</a:t>
            </a:r>
            <a:endParaRPr lang="en-US" b="1" dirty="0">
              <a:solidFill>
                <a:srgbClr val="00B0F0"/>
              </a:solidFill>
            </a:endParaRPr>
          </a:p>
        </p:txBody>
      </p:sp>
      <p:sp>
        <p:nvSpPr>
          <p:cNvPr id="8" name="Rectangle 7"/>
          <p:cNvSpPr/>
          <p:nvPr/>
        </p:nvSpPr>
        <p:spPr>
          <a:xfrm>
            <a:off x="812799" y="1927337"/>
            <a:ext cx="7862277" cy="1077218"/>
          </a:xfrm>
          <a:prstGeom prst="rect">
            <a:avLst/>
          </a:prstGeom>
          <a:ln w="12700">
            <a:solidFill>
              <a:schemeClr val="tx1"/>
            </a:solidFill>
          </a:ln>
        </p:spPr>
        <p:txBody>
          <a:bodyPr wrap="square">
            <a:spAutoFit/>
          </a:bodyPr>
          <a:lstStyle/>
          <a:p>
            <a:pPr algn="l"/>
            <a:r>
              <a:rPr lang="en-US" sz="1600" b="1" dirty="0"/>
              <a:t>Perinatal Outcomes and </a:t>
            </a:r>
            <a:r>
              <a:rPr lang="en-US" sz="1600" b="1" dirty="0" smtClean="0"/>
              <a:t>Unconventional Natural </a:t>
            </a:r>
            <a:r>
              <a:rPr lang="en-US" sz="1600" b="1" dirty="0"/>
              <a:t>Gas Operations in </a:t>
            </a:r>
            <a:r>
              <a:rPr lang="en-US" sz="1600" b="1" dirty="0" smtClean="0"/>
              <a:t>Southwest Pennsylvania</a:t>
            </a:r>
          </a:p>
          <a:p>
            <a:pPr algn="l"/>
            <a:r>
              <a:rPr lang="en-US" sz="1600" dirty="0" err="1" smtClean="0"/>
              <a:t>Shaina</a:t>
            </a:r>
            <a:r>
              <a:rPr lang="en-US" sz="1600" dirty="0" smtClean="0"/>
              <a:t> </a:t>
            </a:r>
            <a:r>
              <a:rPr lang="en-US" sz="1600" dirty="0"/>
              <a:t>L. </a:t>
            </a:r>
            <a:r>
              <a:rPr lang="en-US" sz="1600" dirty="0" smtClean="0"/>
              <a:t>Stacy, </a:t>
            </a:r>
            <a:r>
              <a:rPr lang="en-US" sz="1600" dirty="0"/>
              <a:t>LuAnn L. </a:t>
            </a:r>
            <a:r>
              <a:rPr lang="en-US" sz="1600" dirty="0" smtClean="0"/>
              <a:t>Brink, </a:t>
            </a:r>
            <a:r>
              <a:rPr lang="en-US" sz="1600" dirty="0"/>
              <a:t>Jacob C. </a:t>
            </a:r>
            <a:r>
              <a:rPr lang="en-US" sz="1600" dirty="0" smtClean="0"/>
              <a:t>Larkin, </a:t>
            </a:r>
            <a:r>
              <a:rPr lang="en-US" sz="1600" dirty="0" err="1"/>
              <a:t>Yoel</a:t>
            </a:r>
            <a:r>
              <a:rPr lang="en-US" sz="1600" dirty="0"/>
              <a:t> </a:t>
            </a:r>
            <a:r>
              <a:rPr lang="en-US" sz="1600" dirty="0" err="1" smtClean="0"/>
              <a:t>Sadovsky</a:t>
            </a:r>
            <a:r>
              <a:rPr lang="en-US" sz="1600" dirty="0" smtClean="0"/>
              <a:t>, Bernard D</a:t>
            </a:r>
            <a:r>
              <a:rPr lang="en-US" sz="1600" dirty="0"/>
              <a:t>. </a:t>
            </a:r>
            <a:r>
              <a:rPr lang="en-US" sz="1600" dirty="0" smtClean="0"/>
              <a:t>Goldstein, </a:t>
            </a:r>
            <a:r>
              <a:rPr lang="en-US" sz="1600" dirty="0"/>
              <a:t>Bruce R. </a:t>
            </a:r>
            <a:r>
              <a:rPr lang="en-US" sz="1600" dirty="0" smtClean="0"/>
              <a:t>Pitt, Evelyn O</a:t>
            </a:r>
            <a:r>
              <a:rPr lang="en-US" sz="1600" dirty="0"/>
              <a:t>. </a:t>
            </a:r>
            <a:r>
              <a:rPr lang="en-US" sz="1600" dirty="0" err="1" smtClean="0"/>
              <a:t>Talbott</a:t>
            </a:r>
            <a:r>
              <a:rPr lang="en-US" sz="1600" dirty="0" smtClean="0"/>
              <a:t> (2015)</a:t>
            </a:r>
            <a:endParaRPr lang="en-US" sz="1600" dirty="0"/>
          </a:p>
        </p:txBody>
      </p:sp>
      <p:sp>
        <p:nvSpPr>
          <p:cNvPr id="9" name="Right Arrow 8"/>
          <p:cNvSpPr/>
          <p:nvPr/>
        </p:nvSpPr>
        <p:spPr>
          <a:xfrm>
            <a:off x="8235460" y="2255632"/>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TextBox 9"/>
          <p:cNvSpPr txBox="1"/>
          <p:nvPr/>
        </p:nvSpPr>
        <p:spPr>
          <a:xfrm>
            <a:off x="9636369" y="2287568"/>
            <a:ext cx="1910862"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Birth weight</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11" name="TextBox 10"/>
          <p:cNvSpPr txBox="1"/>
          <p:nvPr/>
        </p:nvSpPr>
        <p:spPr>
          <a:xfrm>
            <a:off x="836658" y="3383492"/>
            <a:ext cx="7838418" cy="1087477"/>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1" dirty="0" smtClean="0"/>
              <a:t>Birth </a:t>
            </a:r>
            <a:r>
              <a:rPr lang="en-US" sz="1600" b="1" dirty="0"/>
              <a:t>Outcomes and Maternal Residential Proximity to Natural Gas Development in Rural Colorado</a:t>
            </a:r>
            <a:endParaRPr lang="en-US" sz="1600" dirty="0"/>
          </a:p>
          <a:p>
            <a:pPr algn="l"/>
            <a:r>
              <a:rPr lang="en-US" sz="1600" dirty="0"/>
              <a:t>McKenzie, Lisa M., </a:t>
            </a:r>
            <a:r>
              <a:rPr lang="en-US" sz="1600" dirty="0" err="1"/>
              <a:t>Ruixin</a:t>
            </a:r>
            <a:r>
              <a:rPr lang="en-US" sz="1600" dirty="0"/>
              <a:t> </a:t>
            </a:r>
            <a:r>
              <a:rPr lang="en-US" sz="1600" dirty="0" err="1"/>
              <a:t>Guo</a:t>
            </a:r>
            <a:r>
              <a:rPr lang="en-US" sz="1600" dirty="0"/>
              <a:t>, Roxana Z. Witter, David A. </a:t>
            </a:r>
            <a:r>
              <a:rPr lang="en-US" sz="1600" dirty="0" err="1"/>
              <a:t>Savitz</a:t>
            </a:r>
            <a:r>
              <a:rPr lang="en-US" sz="1600" dirty="0"/>
              <a:t>, Lee S. Newman, and John L. </a:t>
            </a:r>
            <a:r>
              <a:rPr lang="en-US" sz="1600" dirty="0" err="1"/>
              <a:t>Adgate</a:t>
            </a:r>
            <a:r>
              <a:rPr lang="en-US" sz="1600" dirty="0"/>
              <a:t> (2014)</a:t>
            </a:r>
            <a:endParaRPr kumimoji="0" lang="en-US" sz="1600" u="none" strike="noStrike" cap="none" spc="0" normalizeH="0" baseline="0" dirty="0">
              <a:ln>
                <a:noFill/>
              </a:ln>
              <a:solidFill>
                <a:srgbClr val="000000"/>
              </a:solidFill>
              <a:effectLst/>
              <a:uFillTx/>
              <a:sym typeface="Helvetica Ligh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5460" y="3674024"/>
            <a:ext cx="1341438"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689123" y="3674024"/>
            <a:ext cx="1957753"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2000" dirty="0" smtClean="0">
                <a:solidFill>
                  <a:srgbClr val="00B0F0"/>
                </a:solidFill>
              </a:rPr>
              <a:t>Birth defects</a:t>
            </a:r>
            <a:endParaRPr kumimoji="0" lang="en-US" sz="2000" b="0" i="0" u="none" strike="noStrike" cap="none" spc="0" normalizeH="0" baseline="0" dirty="0">
              <a:ln>
                <a:noFill/>
              </a:ln>
              <a:solidFill>
                <a:srgbClr val="00B0F0"/>
              </a:solidFill>
              <a:effectLst/>
              <a:uFillTx/>
              <a:sym typeface="Helvetica Light"/>
            </a:endParaRPr>
          </a:p>
        </p:txBody>
      </p:sp>
      <p:sp>
        <p:nvSpPr>
          <p:cNvPr id="15" name="TextBox 14"/>
          <p:cNvSpPr txBox="1"/>
          <p:nvPr/>
        </p:nvSpPr>
        <p:spPr>
          <a:xfrm>
            <a:off x="824728" y="4952432"/>
            <a:ext cx="7838418" cy="595035"/>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1600" b="1" dirty="0" smtClean="0">
                <a:solidFill>
                  <a:srgbClr val="000000"/>
                </a:solidFill>
              </a:rPr>
              <a:t>Princeton/Columbia/MIT study</a:t>
            </a:r>
          </a:p>
          <a:p>
            <a:pPr algn="l" rtl="0" latinLnBrk="1" hangingPunct="0"/>
            <a:r>
              <a:rPr lang="en-US" sz="1600" dirty="0" smtClean="0"/>
              <a:t>Janet Currie, Katherine </a:t>
            </a:r>
            <a:r>
              <a:rPr lang="en-US" sz="1600" dirty="0" err="1" smtClean="0"/>
              <a:t>Meckel</a:t>
            </a:r>
            <a:r>
              <a:rPr lang="en-US" sz="1600" dirty="0" smtClean="0"/>
              <a:t>, John </a:t>
            </a:r>
            <a:r>
              <a:rPr lang="en-US" sz="1600" dirty="0" err="1" smtClean="0"/>
              <a:t>Deutch</a:t>
            </a:r>
            <a:r>
              <a:rPr lang="en-US" sz="1600" dirty="0" smtClean="0"/>
              <a:t>. </a:t>
            </a:r>
            <a:r>
              <a:rPr lang="en-US" sz="1600" dirty="0"/>
              <a:t>and Michael </a:t>
            </a:r>
            <a:r>
              <a:rPr lang="en-US" sz="1600" dirty="0" smtClean="0"/>
              <a:t>Greenstone (2014)</a:t>
            </a:r>
            <a:endParaRPr kumimoji="0" lang="en-US" sz="1600" i="0" u="none" strike="noStrike" cap="none" spc="0" normalizeH="0" baseline="0" dirty="0">
              <a:ln>
                <a:noFill/>
              </a:ln>
              <a:solidFill>
                <a:srgbClr val="000000"/>
              </a:solidFill>
              <a:effectLst/>
              <a:uFillTx/>
              <a:sym typeface="Helvetica Light"/>
            </a:endParaRPr>
          </a:p>
        </p:txBody>
      </p:sp>
      <p:sp>
        <p:nvSpPr>
          <p:cNvPr id="16" name="Block Arc 15"/>
          <p:cNvSpPr>
            <a:spLocks noChangeAspect="1"/>
          </p:cNvSpPr>
          <p:nvPr/>
        </p:nvSpPr>
        <p:spPr>
          <a:xfrm rot="-5400000">
            <a:off x="243040" y="4975628"/>
            <a:ext cx="849615" cy="548640"/>
          </a:xfrm>
          <a:prstGeom prst="blockArc">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Block Arc 17"/>
          <p:cNvSpPr>
            <a:spLocks noChangeAspect="1"/>
          </p:cNvSpPr>
          <p:nvPr/>
        </p:nvSpPr>
        <p:spPr>
          <a:xfrm rot="5400000">
            <a:off x="8437835" y="4975628"/>
            <a:ext cx="849615" cy="548640"/>
          </a:xfrm>
          <a:prstGeom prst="blockArc">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1100" y="4939429"/>
            <a:ext cx="634222"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765322" y="4825140"/>
            <a:ext cx="1957753"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2000" dirty="0" smtClean="0">
                <a:solidFill>
                  <a:srgbClr val="00B0F0"/>
                </a:solidFill>
              </a:rPr>
              <a:t>Birth weight, </a:t>
            </a:r>
          </a:p>
          <a:p>
            <a:pPr marL="0" marR="0" indent="0" algn="l" defTabSz="584200" rtl="0" fontAlgn="auto" latinLnBrk="1" hangingPunct="0">
              <a:lnSpc>
                <a:spcPct val="100000"/>
              </a:lnSpc>
              <a:spcBef>
                <a:spcPts val="0"/>
              </a:spcBef>
              <a:spcAft>
                <a:spcPts val="0"/>
              </a:spcAft>
              <a:buClrTx/>
              <a:buSzTx/>
              <a:buFontTx/>
              <a:buNone/>
              <a:tabLst/>
            </a:pPr>
            <a:r>
              <a:rPr lang="en-US" sz="2000" dirty="0" smtClean="0">
                <a:solidFill>
                  <a:srgbClr val="00B0F0"/>
                </a:solidFill>
              </a:rPr>
              <a:t>Apgar scores</a:t>
            </a:r>
            <a:endParaRPr kumimoji="0" lang="en-US" sz="2000" b="0" i="0" u="none" strike="noStrike" cap="none" spc="0" normalizeH="0" baseline="0" dirty="0">
              <a:ln>
                <a:noFill/>
              </a:ln>
              <a:solidFill>
                <a:srgbClr val="00B0F0"/>
              </a:solidFill>
              <a:effectLst/>
              <a:uFillTx/>
              <a:sym typeface="Helvetica Light"/>
            </a:endParaRPr>
          </a:p>
        </p:txBody>
      </p:sp>
    </p:spTree>
    <p:extLst>
      <p:ext uri="{BB962C8B-B14F-4D97-AF65-F5344CB8AC3E}">
        <p14:creationId xmlns:p14="http://schemas.microsoft.com/office/powerpoint/2010/main" val="8250037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pPr marL="342900" indent="-342900">
              <a:buFont typeface="Arial" charset="0"/>
              <a:buChar char="•"/>
            </a:pPr>
            <a:r>
              <a:rPr lang="en-US" sz="2400" dirty="0" smtClean="0">
                <a:solidFill>
                  <a:srgbClr val="00B0F0"/>
                </a:solidFill>
              </a:rPr>
              <a:t>McKenzie study:  </a:t>
            </a:r>
            <a:r>
              <a:rPr lang="en-US" sz="2400" dirty="0" smtClean="0">
                <a:solidFill>
                  <a:schemeClr val="tx1"/>
                </a:solidFill>
              </a:rPr>
              <a:t>Frequency of congenital heart defects and possibly neural tube defects (but not oral clefts, preterm birth, and low birth weight) associated with well density.</a:t>
            </a:r>
          </a:p>
          <a:p>
            <a:pPr marL="1358900" lvl="2" indent="-342900">
              <a:buFont typeface="Wingdings" pitchFamily="2" charset="2"/>
              <a:buChar char="Ø"/>
            </a:pPr>
            <a:r>
              <a:rPr lang="en-US" sz="2400" dirty="0" smtClean="0">
                <a:solidFill>
                  <a:srgbClr val="00B0F0"/>
                </a:solidFill>
              </a:rPr>
              <a:t>Controlled for demographic, education, and behavioral information available in the vital records</a:t>
            </a:r>
          </a:p>
          <a:p>
            <a:pPr marL="342900" indent="-342900">
              <a:buFont typeface="Arial" charset="0"/>
              <a:buChar char="•"/>
            </a:pPr>
            <a:r>
              <a:rPr lang="en-US" sz="2400" dirty="0">
                <a:solidFill>
                  <a:srgbClr val="00B0F0"/>
                </a:solidFill>
              </a:rPr>
              <a:t>Stacy study</a:t>
            </a:r>
            <a:r>
              <a:rPr lang="en-US" sz="2400" dirty="0"/>
              <a:t>:  </a:t>
            </a:r>
            <a:r>
              <a:rPr lang="en-US" sz="2400" dirty="0">
                <a:solidFill>
                  <a:schemeClr val="tx1"/>
                </a:solidFill>
              </a:rPr>
              <a:t>Frequency of low birth weight and small for gestational age associated with degree of maternal exposure.  </a:t>
            </a:r>
          </a:p>
          <a:p>
            <a:pPr marL="1358900" lvl="2" indent="-342900">
              <a:buFont typeface="Wingdings" pitchFamily="2" charset="2"/>
              <a:buChar char="Ø"/>
            </a:pPr>
            <a:r>
              <a:rPr lang="en-US" sz="2400" dirty="0" smtClean="0">
                <a:solidFill>
                  <a:srgbClr val="00B0F0"/>
                </a:solidFill>
              </a:rPr>
              <a:t>Controlled </a:t>
            </a:r>
            <a:r>
              <a:rPr lang="en-US" sz="2400" dirty="0">
                <a:solidFill>
                  <a:srgbClr val="00B0F0"/>
                </a:solidFill>
              </a:rPr>
              <a:t>for age, education, smoking history, WIC assistance, </a:t>
            </a:r>
            <a:r>
              <a:rPr lang="en-US" sz="2400" dirty="0" smtClean="0">
                <a:solidFill>
                  <a:srgbClr val="00B0F0"/>
                </a:solidFill>
              </a:rPr>
              <a:t>gestational </a:t>
            </a:r>
            <a:r>
              <a:rPr lang="en-US" sz="2400" dirty="0">
                <a:solidFill>
                  <a:srgbClr val="00B0F0"/>
                </a:solidFill>
              </a:rPr>
              <a:t>diabetes, prenatal visits, pre-pregnancy weight, </a:t>
            </a:r>
            <a:r>
              <a:rPr lang="en-US" sz="2400" dirty="0" smtClean="0">
                <a:solidFill>
                  <a:srgbClr val="00B0F0"/>
                </a:solidFill>
              </a:rPr>
              <a:t>child’s </a:t>
            </a:r>
            <a:r>
              <a:rPr lang="en-US" sz="2400" dirty="0">
                <a:solidFill>
                  <a:srgbClr val="00B0F0"/>
                </a:solidFill>
              </a:rPr>
              <a:t>gestational age, child’s </a:t>
            </a:r>
            <a:r>
              <a:rPr lang="en-US" sz="2400" dirty="0" smtClean="0">
                <a:solidFill>
                  <a:srgbClr val="00B0F0"/>
                </a:solidFill>
              </a:rPr>
              <a:t>gender</a:t>
            </a:r>
          </a:p>
          <a:p>
            <a:pPr marL="342900" indent="-342900">
              <a:buFont typeface="Arial" charset="0"/>
              <a:buChar char="•"/>
            </a:pPr>
            <a:r>
              <a:rPr lang="en-US" sz="2400" dirty="0" smtClean="0">
                <a:solidFill>
                  <a:srgbClr val="00B0F0"/>
                </a:solidFill>
              </a:rPr>
              <a:t>Currie study</a:t>
            </a:r>
            <a:r>
              <a:rPr lang="en-US" sz="2400" dirty="0" smtClean="0">
                <a:solidFill>
                  <a:schemeClr val="tx1"/>
                </a:solidFill>
              </a:rPr>
              <a:t>:  Maternal proximity increased </a:t>
            </a:r>
            <a:r>
              <a:rPr lang="en-US" sz="2400" dirty="0">
                <a:solidFill>
                  <a:schemeClr val="tx1"/>
                </a:solidFill>
              </a:rPr>
              <a:t>the likelihood of low birth weight </a:t>
            </a:r>
            <a:r>
              <a:rPr lang="en-US" sz="2400" dirty="0" smtClean="0">
                <a:solidFill>
                  <a:schemeClr val="tx1"/>
                </a:solidFill>
              </a:rPr>
              <a:t>from ~ </a:t>
            </a:r>
            <a:r>
              <a:rPr lang="en-US" sz="2400" dirty="0">
                <a:solidFill>
                  <a:schemeClr val="tx1"/>
                </a:solidFill>
              </a:rPr>
              <a:t>5.6 </a:t>
            </a:r>
            <a:r>
              <a:rPr lang="en-US" sz="2400" dirty="0" smtClean="0">
                <a:solidFill>
                  <a:schemeClr val="tx1"/>
                </a:solidFill>
              </a:rPr>
              <a:t>% </a:t>
            </a:r>
            <a:r>
              <a:rPr lang="en-US" sz="2400" dirty="0">
                <a:solidFill>
                  <a:schemeClr val="tx1"/>
                </a:solidFill>
              </a:rPr>
              <a:t>to </a:t>
            </a:r>
            <a:r>
              <a:rPr lang="en-US" sz="2400" dirty="0" smtClean="0">
                <a:solidFill>
                  <a:schemeClr val="tx1"/>
                </a:solidFill>
              </a:rPr>
              <a:t>&gt;9%; and roughly doubled the chances of a low Apgar score to ~5%</a:t>
            </a:r>
          </a:p>
          <a:p>
            <a:pPr marL="1358900" lvl="2" indent="-342900">
              <a:buFont typeface="Wingdings" pitchFamily="2" charset="2"/>
              <a:buChar char="Ø"/>
            </a:pPr>
            <a:r>
              <a:rPr lang="en-US" sz="2400" dirty="0" smtClean="0">
                <a:solidFill>
                  <a:srgbClr val="00B0F0"/>
                </a:solidFill>
              </a:rPr>
              <a:t>Controlled for, </a:t>
            </a:r>
            <a:r>
              <a:rPr lang="en-US" sz="2400" i="1" dirty="0" smtClean="0">
                <a:solidFill>
                  <a:srgbClr val="00B0F0"/>
                </a:solidFill>
              </a:rPr>
              <a:t>inter alia</a:t>
            </a:r>
            <a:r>
              <a:rPr lang="en-US" sz="2400" dirty="0" smtClean="0">
                <a:solidFill>
                  <a:srgbClr val="00B0F0"/>
                </a:solidFill>
              </a:rPr>
              <a:t>, geographical </a:t>
            </a:r>
            <a:r>
              <a:rPr lang="en-US" sz="2400" dirty="0">
                <a:solidFill>
                  <a:srgbClr val="00B0F0"/>
                </a:solidFill>
              </a:rPr>
              <a:t>differences in mothers' initial health </a:t>
            </a:r>
            <a:r>
              <a:rPr lang="en-US" sz="2400" dirty="0" smtClean="0">
                <a:solidFill>
                  <a:srgbClr val="00B0F0"/>
                </a:solidFill>
              </a:rPr>
              <a:t>characteristics, private vs. public water supply</a:t>
            </a:r>
          </a:p>
          <a:p>
            <a:pPr marL="1358900" lvl="2" indent="-342900">
              <a:buFont typeface="Wingdings" pitchFamily="2" charset="2"/>
              <a:buChar char="Ø"/>
            </a:pPr>
            <a:r>
              <a:rPr lang="en-US" sz="2400" dirty="0" smtClean="0">
                <a:solidFill>
                  <a:srgbClr val="00B0F0"/>
                </a:solidFill>
              </a:rPr>
              <a:t>No correlation with drinking water exposure</a:t>
            </a:r>
          </a:p>
          <a:p>
            <a:endParaRPr lang="en-US" sz="2400" dirty="0">
              <a:solidFill>
                <a:srgbClr val="00B0F0"/>
              </a:solidFill>
            </a:endParaRPr>
          </a:p>
          <a:p>
            <a:endParaRPr lang="en-US" sz="2400" dirty="0">
              <a:solidFill>
                <a:srgbClr val="00B0F0"/>
              </a:solidFill>
            </a:endParaRPr>
          </a:p>
          <a:p>
            <a:endParaRPr lang="en-US" sz="2400" dirty="0">
              <a:solidFill>
                <a:srgbClr val="00B0F0"/>
              </a:solidFill>
            </a:endParaRPr>
          </a:p>
        </p:txBody>
      </p:sp>
      <p:sp>
        <p:nvSpPr>
          <p:cNvPr id="3" name="Title 2"/>
          <p:cNvSpPr>
            <a:spLocks noGrp="1"/>
          </p:cNvSpPr>
          <p:nvPr>
            <p:ph type="title"/>
          </p:nvPr>
        </p:nvSpPr>
        <p:spPr/>
        <p:txBody>
          <a:bodyPr/>
          <a:lstStyle/>
          <a:p>
            <a:r>
              <a:rPr lang="en-US" b="1" dirty="0" smtClean="0">
                <a:solidFill>
                  <a:srgbClr val="00B0F0"/>
                </a:solidFill>
              </a:rPr>
              <a:t>Birth outcome studies:  </a:t>
            </a:r>
            <a:r>
              <a:rPr lang="en-US" b="1" dirty="0" smtClean="0"/>
              <a:t>key findings</a:t>
            </a:r>
            <a:endParaRPr lang="en-US" b="1" dirty="0"/>
          </a:p>
        </p:txBody>
      </p:sp>
      <p:sp>
        <p:nvSpPr>
          <p:cNvPr id="4" name="Block Arc 3"/>
          <p:cNvSpPr>
            <a:spLocks noChangeAspect="1"/>
          </p:cNvSpPr>
          <p:nvPr/>
        </p:nvSpPr>
        <p:spPr>
          <a:xfrm rot="-5400000">
            <a:off x="-316630" y="6518820"/>
            <a:ext cx="2548851" cy="1645920"/>
          </a:xfrm>
          <a:prstGeom prst="blockArc">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5" name="Block Arc 4"/>
          <p:cNvSpPr>
            <a:spLocks noChangeAspect="1"/>
          </p:cNvSpPr>
          <p:nvPr/>
        </p:nvSpPr>
        <p:spPr>
          <a:xfrm rot="5400000">
            <a:off x="10638153" y="6518821"/>
            <a:ext cx="2548851" cy="1645920"/>
          </a:xfrm>
          <a:prstGeom prst="blockArc">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6438189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B0F0"/>
                </a:solidFill>
              </a:rPr>
              <a:t>Water quality studies</a:t>
            </a:r>
            <a:endParaRPr lang="en-US" b="1" dirty="0">
              <a:solidFill>
                <a:srgbClr val="00B0F0"/>
              </a:solidFill>
            </a:endParaRPr>
          </a:p>
        </p:txBody>
      </p:sp>
      <p:sp>
        <p:nvSpPr>
          <p:cNvPr id="4" name="TextBox 3"/>
          <p:cNvSpPr txBox="1"/>
          <p:nvPr/>
        </p:nvSpPr>
        <p:spPr>
          <a:xfrm>
            <a:off x="836659" y="2144022"/>
            <a:ext cx="8201834" cy="841256"/>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1" dirty="0"/>
              <a:t>Methane contamination of drinking water accompanying gas-well drilling and hydraulic fracturing</a:t>
            </a:r>
            <a:endParaRPr lang="en-US" sz="1600" dirty="0"/>
          </a:p>
          <a:p>
            <a:pPr algn="l"/>
            <a:r>
              <a:rPr lang="en-US" sz="1600" dirty="0"/>
              <a:t>Osborn, Stephen G., </a:t>
            </a:r>
            <a:r>
              <a:rPr lang="en-US" sz="1600" dirty="0" err="1"/>
              <a:t>Avner</a:t>
            </a:r>
            <a:r>
              <a:rPr lang="en-US" sz="1600" dirty="0"/>
              <a:t> </a:t>
            </a:r>
            <a:r>
              <a:rPr lang="en-US" sz="1600" dirty="0" err="1"/>
              <a:t>Vengosh</a:t>
            </a:r>
            <a:r>
              <a:rPr lang="en-US" sz="1600" dirty="0"/>
              <a:t>, Nathaniel R. Warner, and Robert B. Jackson (2011)</a:t>
            </a:r>
          </a:p>
        </p:txBody>
      </p:sp>
      <p:sp>
        <p:nvSpPr>
          <p:cNvPr id="6" name="Right Arrow 5"/>
          <p:cNvSpPr/>
          <p:nvPr/>
        </p:nvSpPr>
        <p:spPr>
          <a:xfrm>
            <a:off x="8733691" y="2354336"/>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7" name="TextBox 6"/>
          <p:cNvSpPr txBox="1"/>
          <p:nvPr/>
        </p:nvSpPr>
        <p:spPr>
          <a:xfrm>
            <a:off x="9988060" y="2395004"/>
            <a:ext cx="2825263"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Methane concentrations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8" name="TextBox 7"/>
          <p:cNvSpPr txBox="1"/>
          <p:nvPr/>
        </p:nvSpPr>
        <p:spPr>
          <a:xfrm>
            <a:off x="836659" y="3227350"/>
            <a:ext cx="8225693" cy="841256"/>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1" dirty="0"/>
              <a:t>The effects of shale gas exploration and hydraulic fracturing on the quality of water resources in the United States</a:t>
            </a:r>
            <a:endParaRPr lang="en-US" sz="1600" dirty="0"/>
          </a:p>
          <a:p>
            <a:pPr algn="l"/>
            <a:r>
              <a:rPr lang="en-US" sz="1600" dirty="0" err="1"/>
              <a:t>Vengosh</a:t>
            </a:r>
            <a:r>
              <a:rPr lang="en-US" sz="1600" dirty="0"/>
              <a:t>, </a:t>
            </a:r>
            <a:r>
              <a:rPr lang="en-US" sz="1600" dirty="0" err="1"/>
              <a:t>Avner</a:t>
            </a:r>
            <a:r>
              <a:rPr lang="en-US" sz="1600" dirty="0"/>
              <a:t>, Nathaniel Warner, Rob Jackson, and Tom </a:t>
            </a:r>
            <a:r>
              <a:rPr lang="en-US" sz="1600" dirty="0" err="1"/>
              <a:t>Darrah</a:t>
            </a:r>
            <a:r>
              <a:rPr lang="en-US" sz="1600" dirty="0"/>
              <a:t> (2013)</a:t>
            </a:r>
          </a:p>
        </p:txBody>
      </p:sp>
      <p:sp>
        <p:nvSpPr>
          <p:cNvPr id="9" name="Right Arrow 8"/>
          <p:cNvSpPr/>
          <p:nvPr/>
        </p:nvSpPr>
        <p:spPr>
          <a:xfrm>
            <a:off x="8692659" y="3437664"/>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TextBox 9"/>
          <p:cNvSpPr txBox="1"/>
          <p:nvPr/>
        </p:nvSpPr>
        <p:spPr>
          <a:xfrm>
            <a:off x="9988060" y="3227350"/>
            <a:ext cx="2907325"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2000" dirty="0" smtClean="0">
                <a:solidFill>
                  <a:srgbClr val="00B0F0"/>
                </a:solidFill>
              </a:rPr>
              <a:t>Migration pathways; </a:t>
            </a:r>
          </a:p>
          <a:p>
            <a:pPr marL="0" marR="0" indent="0" algn="l" defTabSz="584200" rtl="0" fontAlgn="auto" latinLnBrk="1" hangingPunct="0">
              <a:lnSpc>
                <a:spcPct val="100000"/>
              </a:lnSpc>
              <a:spcBef>
                <a:spcPts val="0"/>
              </a:spcBef>
              <a:spcAft>
                <a:spcPts val="0"/>
              </a:spcAft>
              <a:buClrTx/>
              <a:buSzTx/>
              <a:buFontTx/>
              <a:buNone/>
              <a:tabLst/>
            </a:pPr>
            <a:r>
              <a:rPr lang="en-US" sz="2000" dirty="0" smtClean="0">
                <a:solidFill>
                  <a:srgbClr val="00B0F0"/>
                </a:solidFill>
              </a:rPr>
              <a:t>methane concentrations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11" name="TextBox 10"/>
          <p:cNvSpPr txBox="1"/>
          <p:nvPr/>
        </p:nvSpPr>
        <p:spPr>
          <a:xfrm>
            <a:off x="812794" y="4229800"/>
            <a:ext cx="8225693" cy="1087477"/>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1" dirty="0"/>
              <a:t>Estrogen and Androgen Receptor Activities of Hydraulic Fracturing Chemicals and Surface and Ground Water in a Drilling-Dense Region</a:t>
            </a:r>
            <a:endParaRPr lang="en-US" sz="1600" dirty="0"/>
          </a:p>
          <a:p>
            <a:pPr algn="l"/>
            <a:r>
              <a:rPr lang="en-US" sz="1600" dirty="0" err="1"/>
              <a:t>Kassotis</a:t>
            </a:r>
            <a:r>
              <a:rPr lang="en-US" sz="1600" dirty="0"/>
              <a:t>, Christopher D., Donald E. </a:t>
            </a:r>
            <a:r>
              <a:rPr lang="en-US" sz="1600" dirty="0" err="1"/>
              <a:t>Tillitt</a:t>
            </a:r>
            <a:r>
              <a:rPr lang="en-US" sz="1600" dirty="0"/>
              <a:t>, J. Wade Davis, Annette M. </a:t>
            </a:r>
            <a:r>
              <a:rPr lang="en-US" sz="1600" dirty="0" err="1"/>
              <a:t>Hormann</a:t>
            </a:r>
            <a:r>
              <a:rPr lang="en-US" sz="1600" dirty="0"/>
              <a:t>, and Susan C. Nagel. (2014)</a:t>
            </a:r>
          </a:p>
        </p:txBody>
      </p:sp>
      <p:sp>
        <p:nvSpPr>
          <p:cNvPr id="12" name="Right Arrow 11"/>
          <p:cNvSpPr/>
          <p:nvPr/>
        </p:nvSpPr>
        <p:spPr>
          <a:xfrm>
            <a:off x="8733691" y="4563224"/>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TextBox 12"/>
          <p:cNvSpPr txBox="1"/>
          <p:nvPr/>
        </p:nvSpPr>
        <p:spPr>
          <a:xfrm>
            <a:off x="10029090" y="4414465"/>
            <a:ext cx="2825263"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2000" dirty="0" smtClean="0">
                <a:solidFill>
                  <a:srgbClr val="00B0F0"/>
                </a:solidFill>
              </a:rPr>
              <a:t>Levels of endocrine</a:t>
            </a:r>
          </a:p>
          <a:p>
            <a:pPr marL="0" marR="0" indent="0" algn="l" defTabSz="584200" rtl="0" fontAlgn="auto" latinLnBrk="1" hangingPunct="0">
              <a:lnSpc>
                <a:spcPct val="100000"/>
              </a:lnSpc>
              <a:spcBef>
                <a:spcPts val="0"/>
              </a:spcBef>
              <a:spcAft>
                <a:spcPts val="0"/>
              </a:spcAft>
              <a:buClrTx/>
              <a:buSzTx/>
              <a:buFontTx/>
              <a:buNone/>
              <a:tabLst/>
            </a:pPr>
            <a:r>
              <a:rPr lang="en-US" sz="2000" dirty="0" smtClean="0">
                <a:solidFill>
                  <a:srgbClr val="00B0F0"/>
                </a:solidFill>
              </a:rPr>
              <a:t>disruptors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14" name="TextBox 13"/>
          <p:cNvSpPr txBox="1"/>
          <p:nvPr/>
        </p:nvSpPr>
        <p:spPr>
          <a:xfrm>
            <a:off x="812793" y="5513905"/>
            <a:ext cx="8225693" cy="1087477"/>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1" dirty="0"/>
              <a:t>An Evaluation of Water Quality in Private Drinking Water Wells Near Natural Gas Extraction Sites in the Barnett Shale Formation</a:t>
            </a:r>
            <a:endParaRPr lang="en-US" sz="1600" dirty="0"/>
          </a:p>
          <a:p>
            <a:pPr algn="l"/>
            <a:r>
              <a:rPr lang="en-US" sz="1600" dirty="0"/>
              <a:t>Fontenot, Brian E., Laura R. Hunt, </a:t>
            </a:r>
            <a:r>
              <a:rPr lang="en-US" sz="1600" dirty="0" err="1"/>
              <a:t>Zacariah</a:t>
            </a:r>
            <a:r>
              <a:rPr lang="en-US" sz="1600" dirty="0"/>
              <a:t> L </a:t>
            </a:r>
            <a:r>
              <a:rPr lang="en-US" sz="1600" dirty="0" err="1"/>
              <a:t>Hildenbrand</a:t>
            </a:r>
            <a:r>
              <a:rPr lang="en-US" sz="1600" dirty="0"/>
              <a:t>., Doug D. Carlton Jr., </a:t>
            </a:r>
            <a:r>
              <a:rPr lang="en-US" sz="1600" dirty="0" err="1"/>
              <a:t>Hyppolite</a:t>
            </a:r>
            <a:r>
              <a:rPr lang="en-US" sz="1600" dirty="0"/>
              <a:t> Oka, Jayme L Walton., Dan Hopkins, et al. (2013</a:t>
            </a:r>
            <a:r>
              <a:rPr lang="en-US" sz="1600" dirty="0" smtClean="0"/>
              <a:t>)</a:t>
            </a:r>
            <a:endParaRPr lang="en-US" sz="1600" dirty="0"/>
          </a:p>
        </p:txBody>
      </p:sp>
      <p:sp>
        <p:nvSpPr>
          <p:cNvPr id="15" name="Right Arrow 14"/>
          <p:cNvSpPr/>
          <p:nvPr/>
        </p:nvSpPr>
        <p:spPr>
          <a:xfrm>
            <a:off x="8762995" y="5847329"/>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TextBox 15"/>
          <p:cNvSpPr txBox="1"/>
          <p:nvPr/>
        </p:nvSpPr>
        <p:spPr>
          <a:xfrm>
            <a:off x="10017364" y="5749246"/>
            <a:ext cx="2946404"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2000" dirty="0" smtClean="0">
                <a:solidFill>
                  <a:srgbClr val="00B0F0"/>
                </a:solidFill>
              </a:rPr>
              <a:t>Levels of TDS, arsenic, </a:t>
            </a:r>
          </a:p>
          <a:p>
            <a:pPr marL="0" marR="0" indent="0" algn="l" defTabSz="584200" rtl="0" fontAlgn="auto" latinLnBrk="1" hangingPunct="0">
              <a:lnSpc>
                <a:spcPct val="100000"/>
              </a:lnSpc>
              <a:spcBef>
                <a:spcPts val="0"/>
              </a:spcBef>
              <a:spcAft>
                <a:spcPts val="0"/>
              </a:spcAft>
              <a:buClrTx/>
              <a:buSzTx/>
              <a:buFontTx/>
              <a:buNone/>
              <a:tabLst/>
            </a:pPr>
            <a:r>
              <a:rPr lang="en-US" sz="2000" dirty="0" smtClean="0">
                <a:solidFill>
                  <a:srgbClr val="00B0F0"/>
                </a:solidFill>
              </a:rPr>
              <a:t>selenium, strontium…</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17" name="TextBox 16"/>
          <p:cNvSpPr txBox="1"/>
          <p:nvPr/>
        </p:nvSpPr>
        <p:spPr>
          <a:xfrm>
            <a:off x="812792" y="6790291"/>
            <a:ext cx="8225693" cy="1087477"/>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1" dirty="0" smtClean="0"/>
              <a:t>Analysis of BTEX Groundwater Concentrations from Surface Spills Associated with Hydraulic Fracturing Operations</a:t>
            </a:r>
            <a:endParaRPr lang="en-US" sz="1600" dirty="0" smtClean="0"/>
          </a:p>
          <a:p>
            <a:pPr algn="l"/>
            <a:r>
              <a:rPr lang="en-US" sz="1600" dirty="0" smtClean="0"/>
              <a:t>Gross, </a:t>
            </a:r>
            <a:r>
              <a:rPr lang="en-US" sz="1600" dirty="0" err="1" smtClean="0"/>
              <a:t>Sherilyn</a:t>
            </a:r>
            <a:r>
              <a:rPr lang="en-US" sz="1600" dirty="0" smtClean="0"/>
              <a:t> A., Heather J. </a:t>
            </a:r>
            <a:r>
              <a:rPr lang="en-US" sz="1600" dirty="0" err="1" smtClean="0"/>
              <a:t>Avens</a:t>
            </a:r>
            <a:r>
              <a:rPr lang="en-US" sz="1600" dirty="0" smtClean="0"/>
              <a:t>, Amber M. </a:t>
            </a:r>
            <a:r>
              <a:rPr lang="en-US" sz="1600" dirty="0" err="1" smtClean="0"/>
              <a:t>Banducci</a:t>
            </a:r>
            <a:r>
              <a:rPr lang="en-US" sz="1600" dirty="0" smtClean="0"/>
              <a:t>, Jennifer </a:t>
            </a:r>
            <a:r>
              <a:rPr lang="en-US" sz="1600" dirty="0" err="1" smtClean="0"/>
              <a:t>Sahmel</a:t>
            </a:r>
            <a:r>
              <a:rPr lang="en-US" sz="1600" dirty="0" smtClean="0"/>
              <a:t>, Julie M. Panko, and Brooke E. </a:t>
            </a:r>
            <a:r>
              <a:rPr lang="en-US" sz="1600" dirty="0" err="1" smtClean="0"/>
              <a:t>Tvermoes</a:t>
            </a:r>
            <a:r>
              <a:rPr lang="en-US" sz="1600" dirty="0" smtClean="0"/>
              <a:t> (2013)</a:t>
            </a:r>
            <a:endParaRPr lang="en-US" sz="1600" dirty="0"/>
          </a:p>
        </p:txBody>
      </p:sp>
      <p:sp>
        <p:nvSpPr>
          <p:cNvPr id="18" name="Right Arrow 17"/>
          <p:cNvSpPr/>
          <p:nvPr/>
        </p:nvSpPr>
        <p:spPr>
          <a:xfrm>
            <a:off x="8692658" y="7123715"/>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TextBox 18"/>
          <p:cNvSpPr txBox="1"/>
          <p:nvPr/>
        </p:nvSpPr>
        <p:spPr>
          <a:xfrm>
            <a:off x="10029090" y="6974956"/>
            <a:ext cx="2934678"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2000" dirty="0" smtClean="0">
                <a:solidFill>
                  <a:srgbClr val="00B0F0"/>
                </a:solidFill>
              </a:rPr>
              <a:t>Levels of BTEX </a:t>
            </a:r>
          </a:p>
          <a:p>
            <a:pPr marL="0" marR="0" indent="0" algn="l" defTabSz="584200" rtl="0" fontAlgn="auto" latinLnBrk="1" hangingPunct="0">
              <a:lnSpc>
                <a:spcPct val="100000"/>
              </a:lnSpc>
              <a:spcBef>
                <a:spcPts val="0"/>
              </a:spcBef>
              <a:spcAft>
                <a:spcPts val="0"/>
              </a:spcAft>
              <a:buClrTx/>
              <a:buSzTx/>
              <a:buFontTx/>
              <a:buNone/>
              <a:tabLst/>
            </a:pPr>
            <a:r>
              <a:rPr lang="en-US" sz="2000" dirty="0" smtClean="0">
                <a:solidFill>
                  <a:srgbClr val="00B0F0"/>
                </a:solidFill>
              </a:rPr>
              <a:t>associated with spills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20" name="TextBox 19"/>
          <p:cNvSpPr txBox="1"/>
          <p:nvPr/>
        </p:nvSpPr>
        <p:spPr>
          <a:xfrm>
            <a:off x="812792" y="8222455"/>
            <a:ext cx="8201834" cy="595035"/>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1" dirty="0"/>
              <a:t>Assessment of the Potential Impacts of Hydraulic Fracturing for Oil and Gas on Drinking Water Resources </a:t>
            </a:r>
            <a:r>
              <a:rPr lang="en-US" sz="1600" b="1" dirty="0" smtClean="0"/>
              <a:t>(US EPA External </a:t>
            </a:r>
            <a:r>
              <a:rPr lang="en-US" sz="1600" b="1" dirty="0"/>
              <a:t>Review Draft</a:t>
            </a:r>
            <a:r>
              <a:rPr lang="en-US" sz="1600" b="1" dirty="0" smtClean="0"/>
              <a:t>) (2015)</a:t>
            </a:r>
            <a:endParaRPr lang="en-US" sz="1600" dirty="0"/>
          </a:p>
        </p:txBody>
      </p:sp>
      <p:sp>
        <p:nvSpPr>
          <p:cNvPr id="21" name="Right Arrow 20"/>
          <p:cNvSpPr/>
          <p:nvPr/>
        </p:nvSpPr>
        <p:spPr>
          <a:xfrm>
            <a:off x="8751685" y="8309658"/>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TextBox 21"/>
          <p:cNvSpPr txBox="1"/>
          <p:nvPr/>
        </p:nvSpPr>
        <p:spPr>
          <a:xfrm>
            <a:off x="10070122" y="8253233"/>
            <a:ext cx="2934678"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2000" dirty="0" smtClean="0">
                <a:solidFill>
                  <a:srgbClr val="00B0F0"/>
                </a:solidFill>
              </a:rPr>
              <a:t>Systemic water impacts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Tree>
    <p:extLst>
      <p:ext uri="{BB962C8B-B14F-4D97-AF65-F5344CB8AC3E}">
        <p14:creationId xmlns:p14="http://schemas.microsoft.com/office/powerpoint/2010/main" val="34812421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6658" y="1944898"/>
            <a:ext cx="11331484" cy="7644580"/>
          </a:xfrm>
        </p:spPr>
        <p:txBody>
          <a:bodyPr>
            <a:normAutofit lnSpcReduction="10000"/>
          </a:bodyPr>
          <a:lstStyle/>
          <a:p>
            <a:pPr marL="342900" indent="-342900">
              <a:buFont typeface="Arial" charset="0"/>
              <a:buChar char="•"/>
            </a:pPr>
            <a:r>
              <a:rPr lang="en-US" sz="2400" dirty="0" smtClean="0">
                <a:solidFill>
                  <a:srgbClr val="00B0F0"/>
                </a:solidFill>
              </a:rPr>
              <a:t>Methane migration:</a:t>
            </a:r>
          </a:p>
          <a:p>
            <a:pPr marL="342900" indent="-342900">
              <a:buFont typeface="Arial" charset="0"/>
              <a:buChar char="•"/>
            </a:pPr>
            <a:endParaRPr lang="en-US" sz="2400" dirty="0" smtClean="0">
              <a:solidFill>
                <a:srgbClr val="00B0F0"/>
              </a:solidFill>
            </a:endParaRPr>
          </a:p>
          <a:p>
            <a:pPr marL="342900" indent="-342900">
              <a:buFont typeface="Arial" charset="0"/>
              <a:buChar char="•"/>
            </a:pPr>
            <a:endParaRPr lang="en-US" sz="2400" dirty="0" smtClean="0">
              <a:solidFill>
                <a:srgbClr val="00B0F0"/>
              </a:solidFill>
            </a:endParaRPr>
          </a:p>
          <a:p>
            <a:pPr marL="342900" indent="-342900">
              <a:buFont typeface="Arial" charset="0"/>
              <a:buChar char="•"/>
            </a:pPr>
            <a:endParaRPr lang="en-US" sz="2400" dirty="0">
              <a:solidFill>
                <a:srgbClr val="00B0F0"/>
              </a:solidFill>
            </a:endParaRPr>
          </a:p>
          <a:p>
            <a:pPr marL="342900" indent="-342900">
              <a:buFont typeface="Arial" charset="0"/>
              <a:buChar char="•"/>
            </a:pPr>
            <a:endParaRPr lang="en-US" sz="2400" dirty="0" smtClean="0">
              <a:solidFill>
                <a:srgbClr val="00B0F0"/>
              </a:solidFill>
            </a:endParaRPr>
          </a:p>
          <a:p>
            <a:pPr marL="342900" indent="-342900">
              <a:buFont typeface="Arial" charset="0"/>
              <a:buChar char="•"/>
            </a:pPr>
            <a:endParaRPr lang="en-US" sz="2400" dirty="0" smtClean="0">
              <a:solidFill>
                <a:srgbClr val="00B0F0"/>
              </a:solidFill>
            </a:endParaRPr>
          </a:p>
          <a:p>
            <a:pPr marL="342900" indent="-342900">
              <a:buFont typeface="Arial" charset="0"/>
              <a:buChar char="•"/>
            </a:pPr>
            <a:endParaRPr lang="en-US" sz="2400" dirty="0">
              <a:solidFill>
                <a:srgbClr val="00B0F0"/>
              </a:solidFill>
            </a:endParaRPr>
          </a:p>
          <a:p>
            <a:pPr marL="342900" indent="-342900">
              <a:buFont typeface="Arial" charset="0"/>
              <a:buChar char="•"/>
            </a:pPr>
            <a:endParaRPr lang="en-US" sz="2400" dirty="0" smtClean="0">
              <a:solidFill>
                <a:srgbClr val="00B0F0"/>
              </a:solidFill>
            </a:endParaRPr>
          </a:p>
          <a:p>
            <a:pPr marL="342900" indent="-342900">
              <a:buFont typeface="Arial" charset="0"/>
              <a:buChar char="•"/>
            </a:pPr>
            <a:r>
              <a:rPr lang="en-US" sz="2400" dirty="0" smtClean="0">
                <a:solidFill>
                  <a:srgbClr val="00B0F0"/>
                </a:solidFill>
              </a:rPr>
              <a:t>Groundwater contamination:</a:t>
            </a:r>
          </a:p>
          <a:p>
            <a:pPr marL="977900" lvl="1" indent="-342900">
              <a:buFont typeface="Wingdings" pitchFamily="2" charset="2"/>
              <a:buChar char="Ø"/>
            </a:pPr>
            <a:r>
              <a:rPr lang="en-US" sz="2400" dirty="0" smtClean="0">
                <a:solidFill>
                  <a:schemeClr val="tx1"/>
                </a:solidFill>
              </a:rPr>
              <a:t>Proximate groundwater sampling revealed greater incidence of androgens and estrogens </a:t>
            </a:r>
          </a:p>
          <a:p>
            <a:pPr marL="977900" lvl="1" indent="-342900">
              <a:buFont typeface="Wingdings" pitchFamily="2" charset="2"/>
              <a:buChar char="Ø"/>
            </a:pPr>
            <a:r>
              <a:rPr lang="en-US" sz="2400" dirty="0" smtClean="0">
                <a:solidFill>
                  <a:schemeClr val="tx1"/>
                </a:solidFill>
              </a:rPr>
              <a:t>Private well samples exceeding MCLs for TDS, arsenic, selenium, strontium, and barium increased with proximity</a:t>
            </a:r>
          </a:p>
          <a:p>
            <a:pPr marL="977900" lvl="1" indent="-342900">
              <a:buFont typeface="Wingdings" pitchFamily="2" charset="2"/>
              <a:buChar char="Ø"/>
            </a:pPr>
            <a:r>
              <a:rPr lang="en-US" sz="2400" dirty="0" smtClean="0">
                <a:solidFill>
                  <a:schemeClr val="tx1"/>
                </a:solidFill>
              </a:rPr>
              <a:t>BTEX levels elevated near spills, but can be reduced via remediation</a:t>
            </a:r>
          </a:p>
          <a:p>
            <a:pPr marL="342900" indent="-342900">
              <a:buFont typeface="Arial" pitchFamily="34" charset="0"/>
              <a:buChar char="•"/>
            </a:pPr>
            <a:r>
              <a:rPr lang="en-US" sz="2400" dirty="0" smtClean="0">
                <a:solidFill>
                  <a:srgbClr val="00B0F0"/>
                </a:solidFill>
              </a:rPr>
              <a:t>Systemic impacts:</a:t>
            </a:r>
          </a:p>
          <a:p>
            <a:pPr marL="977900" lvl="1" indent="-342900">
              <a:buFont typeface="Wingdings" pitchFamily="2" charset="2"/>
              <a:buChar char="Ø"/>
            </a:pPr>
            <a:r>
              <a:rPr lang="en-US" sz="2400" dirty="0" smtClean="0">
                <a:solidFill>
                  <a:schemeClr val="tx1"/>
                </a:solidFill>
              </a:rPr>
              <a:t>EPA:  “Specific instances” of impacts, but no evidence of “widespread</a:t>
            </a:r>
            <a:r>
              <a:rPr lang="en-US" sz="2400" dirty="0">
                <a:solidFill>
                  <a:schemeClr val="tx1"/>
                </a:solidFill>
              </a:rPr>
              <a:t>, systemic </a:t>
            </a:r>
            <a:r>
              <a:rPr lang="en-US" sz="2400" dirty="0" smtClean="0">
                <a:solidFill>
                  <a:schemeClr val="tx1"/>
                </a:solidFill>
              </a:rPr>
              <a:t>impacts” </a:t>
            </a:r>
            <a:r>
              <a:rPr lang="en-US" sz="2400" dirty="0">
                <a:solidFill>
                  <a:schemeClr val="tx1"/>
                </a:solidFill>
              </a:rPr>
              <a:t>on drinking water resources </a:t>
            </a:r>
          </a:p>
          <a:p>
            <a:pPr marL="977900" lvl="1" indent="-342900">
              <a:buFont typeface="Wingdings" pitchFamily="2" charset="2"/>
              <a:buChar char="Ø"/>
            </a:pPr>
            <a:endParaRPr lang="en-US" sz="2400" dirty="0" smtClean="0">
              <a:solidFill>
                <a:schemeClr val="tx1"/>
              </a:solidFill>
            </a:endParaRPr>
          </a:p>
          <a:p>
            <a:endParaRPr lang="en-US" sz="2400" dirty="0">
              <a:solidFill>
                <a:srgbClr val="00B0F0"/>
              </a:solidFill>
            </a:endParaRPr>
          </a:p>
        </p:txBody>
      </p:sp>
      <p:sp>
        <p:nvSpPr>
          <p:cNvPr id="3" name="Title 2"/>
          <p:cNvSpPr>
            <a:spLocks noGrp="1"/>
          </p:cNvSpPr>
          <p:nvPr>
            <p:ph type="title"/>
          </p:nvPr>
        </p:nvSpPr>
        <p:spPr/>
        <p:txBody>
          <a:bodyPr/>
          <a:lstStyle/>
          <a:p>
            <a:r>
              <a:rPr lang="en-US" b="1" dirty="0" smtClean="0">
                <a:solidFill>
                  <a:srgbClr val="00B0F0"/>
                </a:solidFill>
              </a:rPr>
              <a:t>Water quality studies:  </a:t>
            </a:r>
            <a:r>
              <a:rPr lang="en-US" b="1" dirty="0" smtClean="0"/>
              <a:t>key findings</a:t>
            </a:r>
            <a:endParaRPr lang="en-US" b="1" dirty="0"/>
          </a:p>
        </p:txBody>
      </p:sp>
      <p:sp>
        <p:nvSpPr>
          <p:cNvPr id="5" name="TextBox 4"/>
          <p:cNvSpPr txBox="1"/>
          <p:nvPr/>
        </p:nvSpPr>
        <p:spPr>
          <a:xfrm>
            <a:off x="789353" y="2233402"/>
            <a:ext cx="7643447" cy="34265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77900" lvl="1" indent="-342900" algn="l">
              <a:buFont typeface="Wingdings" pitchFamily="2" charset="2"/>
              <a:buChar char="Ø"/>
            </a:pPr>
            <a:r>
              <a:rPr lang="en-US" sz="2400" dirty="0">
                <a:solidFill>
                  <a:schemeClr val="tx1"/>
                </a:solidFill>
              </a:rPr>
              <a:t>In active extraction areas (1+ wells within 1 km), average and max </a:t>
            </a:r>
            <a:r>
              <a:rPr lang="en-US" sz="2400" dirty="0" smtClean="0">
                <a:solidFill>
                  <a:schemeClr val="tx1"/>
                </a:solidFill>
              </a:rPr>
              <a:t>methane concentrations </a:t>
            </a:r>
            <a:r>
              <a:rPr lang="en-US" sz="2400" dirty="0">
                <a:solidFill>
                  <a:schemeClr val="tx1"/>
                </a:solidFill>
              </a:rPr>
              <a:t>in drinking water wells increased with proximity</a:t>
            </a:r>
          </a:p>
          <a:p>
            <a:pPr marL="977900" lvl="1" indent="-342900" algn="l">
              <a:buFont typeface="Wingdings" pitchFamily="2" charset="2"/>
              <a:buChar char="Ø"/>
            </a:pPr>
            <a:r>
              <a:rPr lang="en-US" sz="2400" dirty="0">
                <a:solidFill>
                  <a:schemeClr val="tx1"/>
                </a:solidFill>
              </a:rPr>
              <a:t>Levels of methane were a potential explosion hazard</a:t>
            </a:r>
          </a:p>
          <a:p>
            <a:pPr marL="977900" lvl="1" indent="-342900" algn="l">
              <a:buFont typeface="Wingdings" pitchFamily="2" charset="2"/>
              <a:buChar char="Ø"/>
            </a:pPr>
            <a:r>
              <a:rPr lang="en-US" sz="2400" dirty="0">
                <a:solidFill>
                  <a:schemeClr val="tx1"/>
                </a:solidFill>
              </a:rPr>
              <a:t>Elevated shallow groundwater methane in proximity linked to wells</a:t>
            </a:r>
          </a:p>
          <a:p>
            <a:pPr marL="977900" lvl="1" indent="-342900" algn="l">
              <a:buFont typeface="Wingdings" pitchFamily="2" charset="2"/>
              <a:buChar char="Ø"/>
            </a:pPr>
            <a:r>
              <a:rPr lang="en-US" sz="2400" dirty="0">
                <a:solidFill>
                  <a:schemeClr val="tx1"/>
                </a:solidFill>
              </a:rPr>
              <a:t>Migration pathways exist between shallow and deep groundwater</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3846" y="2092725"/>
            <a:ext cx="4700954"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94850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B0F0"/>
                </a:solidFill>
              </a:rPr>
              <a:t>Public and occupational safety</a:t>
            </a:r>
            <a:endParaRPr lang="en-US" b="1" dirty="0">
              <a:solidFill>
                <a:srgbClr val="00B0F0"/>
              </a:solidFill>
            </a:endParaRPr>
          </a:p>
        </p:txBody>
      </p:sp>
      <p:sp>
        <p:nvSpPr>
          <p:cNvPr id="4" name="TextBox 3"/>
          <p:cNvSpPr txBox="1"/>
          <p:nvPr/>
        </p:nvSpPr>
        <p:spPr>
          <a:xfrm>
            <a:off x="1019908" y="2299143"/>
            <a:ext cx="7655169" cy="595035"/>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1" dirty="0"/>
              <a:t>Shale gas development linked to traffic accidents in Pennsylvania</a:t>
            </a:r>
            <a:endParaRPr lang="en-US" sz="1600" dirty="0"/>
          </a:p>
          <a:p>
            <a:pPr algn="l"/>
            <a:r>
              <a:rPr lang="en-US" sz="1600" dirty="0" err="1"/>
              <a:t>Muehlenbachs</a:t>
            </a:r>
            <a:r>
              <a:rPr lang="en-US" sz="1600" dirty="0"/>
              <a:t>, L.; </a:t>
            </a:r>
            <a:r>
              <a:rPr lang="en-US" sz="1600" dirty="0" err="1"/>
              <a:t>Krupnick</a:t>
            </a:r>
            <a:r>
              <a:rPr lang="en-US" sz="1600" dirty="0"/>
              <a:t>, A. J. (2013)</a:t>
            </a:r>
          </a:p>
        </p:txBody>
      </p:sp>
      <p:sp>
        <p:nvSpPr>
          <p:cNvPr id="5" name="Right Arrow 4"/>
          <p:cNvSpPr/>
          <p:nvPr/>
        </p:nvSpPr>
        <p:spPr>
          <a:xfrm>
            <a:off x="8235460" y="2386346"/>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7" name="TextBox 6"/>
          <p:cNvSpPr txBox="1"/>
          <p:nvPr/>
        </p:nvSpPr>
        <p:spPr>
          <a:xfrm>
            <a:off x="9812214" y="2232458"/>
            <a:ext cx="2098431"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Traffic accidents (community)</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10" name="TextBox 9"/>
          <p:cNvSpPr txBox="1"/>
          <p:nvPr/>
        </p:nvSpPr>
        <p:spPr>
          <a:xfrm>
            <a:off x="1019907" y="3190096"/>
            <a:ext cx="7655169" cy="595035"/>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1" dirty="0"/>
              <a:t>Motor vehicle fatalities among oil and gas extraction </a:t>
            </a:r>
            <a:r>
              <a:rPr lang="en-US" sz="1600" b="1" dirty="0" smtClean="0"/>
              <a:t>workers</a:t>
            </a:r>
            <a:r>
              <a:rPr lang="en-US" sz="1600" b="1" dirty="0"/>
              <a:t> </a:t>
            </a:r>
            <a:endParaRPr lang="en-US" sz="1600" dirty="0"/>
          </a:p>
          <a:p>
            <a:pPr algn="l"/>
            <a:r>
              <a:rPr lang="en-US" sz="1600" dirty="0" err="1"/>
              <a:t>Retzer</a:t>
            </a:r>
            <a:r>
              <a:rPr lang="en-US" sz="1600" dirty="0"/>
              <a:t>, K. D.; Hill, R. D.; Pratt, S. G. (2013</a:t>
            </a:r>
            <a:r>
              <a:rPr lang="en-US" sz="1600" b="1" dirty="0"/>
              <a:t>)</a:t>
            </a:r>
            <a:endParaRPr lang="en-US" sz="1600" dirty="0"/>
          </a:p>
        </p:txBody>
      </p:sp>
      <p:sp>
        <p:nvSpPr>
          <p:cNvPr id="12" name="Right Arrow 11"/>
          <p:cNvSpPr/>
          <p:nvPr/>
        </p:nvSpPr>
        <p:spPr>
          <a:xfrm>
            <a:off x="8282350" y="3277300"/>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TextBox 12"/>
          <p:cNvSpPr txBox="1"/>
          <p:nvPr/>
        </p:nvSpPr>
        <p:spPr>
          <a:xfrm>
            <a:off x="9835658" y="3075098"/>
            <a:ext cx="2098431"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Traffic fatalities</a:t>
            </a:r>
          </a:p>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(workers)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14" name="TextBox 13"/>
          <p:cNvSpPr txBox="1"/>
          <p:nvPr/>
        </p:nvSpPr>
        <p:spPr>
          <a:xfrm>
            <a:off x="1019908" y="4057566"/>
            <a:ext cx="7655169" cy="1087477"/>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1" dirty="0"/>
              <a:t>Occupational exposures to </a:t>
            </a:r>
            <a:r>
              <a:rPr lang="en-US" sz="1600" b="1" dirty="0" err="1"/>
              <a:t>respirable</a:t>
            </a:r>
            <a:r>
              <a:rPr lang="en-US" sz="1600" b="1" dirty="0"/>
              <a:t> crystalline silica during hydraulic fracturing</a:t>
            </a:r>
            <a:endParaRPr lang="en-US" sz="1600" dirty="0"/>
          </a:p>
          <a:p>
            <a:pPr algn="l"/>
            <a:r>
              <a:rPr lang="en-US" sz="1600" dirty="0" err="1"/>
              <a:t>Esswein</a:t>
            </a:r>
            <a:r>
              <a:rPr lang="en-US" sz="1600" dirty="0"/>
              <a:t>, Eric J, Michael </a:t>
            </a:r>
            <a:r>
              <a:rPr lang="en-US" sz="1600" dirty="0" err="1"/>
              <a:t>Breitenstein</a:t>
            </a:r>
            <a:r>
              <a:rPr lang="en-US" sz="1600" dirty="0"/>
              <a:t>, John </a:t>
            </a:r>
            <a:r>
              <a:rPr lang="en-US" sz="1600" dirty="0" err="1"/>
              <a:t>Snawder</a:t>
            </a:r>
            <a:r>
              <a:rPr lang="en-US" sz="1600" dirty="0"/>
              <a:t>, Max Kiefer, and W Karl </a:t>
            </a:r>
            <a:r>
              <a:rPr lang="en-US" sz="1600" dirty="0" err="1"/>
              <a:t>Sieber</a:t>
            </a:r>
            <a:r>
              <a:rPr lang="en-US" sz="1600" dirty="0"/>
              <a:t> (2013</a:t>
            </a:r>
            <a:r>
              <a:rPr lang="en-US" sz="1600" dirty="0" smtClean="0"/>
              <a:t>)</a:t>
            </a:r>
            <a:endParaRPr lang="en-US" sz="1600" dirty="0"/>
          </a:p>
        </p:txBody>
      </p:sp>
      <p:sp>
        <p:nvSpPr>
          <p:cNvPr id="15" name="Right Arrow 14"/>
          <p:cNvSpPr/>
          <p:nvPr/>
        </p:nvSpPr>
        <p:spPr>
          <a:xfrm>
            <a:off x="8317519" y="4390990"/>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TextBox 15"/>
          <p:cNvSpPr txBox="1"/>
          <p:nvPr/>
        </p:nvSpPr>
        <p:spPr>
          <a:xfrm>
            <a:off x="9835658" y="4242231"/>
            <a:ext cx="2098431"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Silica exposure</a:t>
            </a:r>
          </a:p>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(workers)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8" name="TextBox 7"/>
          <p:cNvSpPr txBox="1"/>
          <p:nvPr/>
        </p:nvSpPr>
        <p:spPr>
          <a:xfrm>
            <a:off x="1019908" y="5464336"/>
            <a:ext cx="7655170" cy="841256"/>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1600" b="1" dirty="0"/>
              <a:t>The 2001–Present Induced Earthquake Sequence in the Raton Basin of Northern New Mexico and Southern Colorado</a:t>
            </a:r>
            <a:r>
              <a:rPr lang="en-US" sz="1600" dirty="0"/>
              <a:t> </a:t>
            </a:r>
            <a:endParaRPr lang="en-US" sz="1600" dirty="0" smtClean="0"/>
          </a:p>
          <a:p>
            <a:pPr algn="l" rtl="0" latinLnBrk="1" hangingPunct="0"/>
            <a:r>
              <a:rPr lang="en-US" sz="1600" dirty="0" smtClean="0"/>
              <a:t>Justin </a:t>
            </a:r>
            <a:r>
              <a:rPr lang="en-US" sz="1600" dirty="0"/>
              <a:t>L. Rubinstein, William L. </a:t>
            </a:r>
            <a:r>
              <a:rPr lang="en-US" sz="1600" dirty="0" smtClean="0"/>
              <a:t>Ellsworth, Arthur </a:t>
            </a:r>
            <a:r>
              <a:rPr lang="en-US" sz="1600" dirty="0" err="1" smtClean="0"/>
              <a:t>McGarr</a:t>
            </a:r>
            <a:r>
              <a:rPr lang="en-US" sz="1600" dirty="0" smtClean="0"/>
              <a:t> </a:t>
            </a:r>
            <a:r>
              <a:rPr lang="en-US" sz="1600" dirty="0"/>
              <a:t>and Harley M. </a:t>
            </a:r>
            <a:r>
              <a:rPr lang="en-US" sz="1600" dirty="0" smtClean="0"/>
              <a:t>Benz (2014)</a:t>
            </a:r>
            <a:endParaRPr kumimoji="0" lang="en-US" sz="1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8" name="Right Arrow 17"/>
          <p:cNvSpPr/>
          <p:nvPr/>
        </p:nvSpPr>
        <p:spPr>
          <a:xfrm>
            <a:off x="8399577" y="5587447"/>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TextBox 18"/>
          <p:cNvSpPr txBox="1"/>
          <p:nvPr/>
        </p:nvSpPr>
        <p:spPr>
          <a:xfrm>
            <a:off x="9812214" y="5438688"/>
            <a:ext cx="2274278"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Seismicity/</a:t>
            </a:r>
          </a:p>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injection link (CO)</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9" name="TextBox 8"/>
          <p:cNvSpPr txBox="1"/>
          <p:nvPr/>
        </p:nvSpPr>
        <p:spPr>
          <a:xfrm>
            <a:off x="1019910" y="6665990"/>
            <a:ext cx="7655168" cy="595035"/>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1" dirty="0"/>
              <a:t>Oklahoma’s recent earthquakes and saltwater disposal</a:t>
            </a:r>
          </a:p>
          <a:p>
            <a:pPr algn="l"/>
            <a:r>
              <a:rPr lang="en-US" sz="1600" dirty="0"/>
              <a:t>F. </a:t>
            </a:r>
            <a:r>
              <a:rPr lang="en-US" sz="1600" dirty="0" err="1"/>
              <a:t>Rall</a:t>
            </a:r>
            <a:r>
              <a:rPr lang="en-US" sz="1600" dirty="0"/>
              <a:t> Walsh </a:t>
            </a:r>
            <a:r>
              <a:rPr lang="en-US" sz="1600" dirty="0" smtClean="0"/>
              <a:t>III</a:t>
            </a:r>
            <a:r>
              <a:rPr lang="en-US" sz="1600" dirty="0"/>
              <a:t> and </a:t>
            </a:r>
            <a:r>
              <a:rPr lang="en-US" sz="1600" dirty="0" smtClean="0"/>
              <a:t>Mark </a:t>
            </a:r>
            <a:r>
              <a:rPr lang="en-US" sz="1600" dirty="0"/>
              <a:t>D. </a:t>
            </a:r>
            <a:r>
              <a:rPr lang="en-US" sz="1600" dirty="0" err="1" smtClean="0"/>
              <a:t>Zoback</a:t>
            </a:r>
            <a:r>
              <a:rPr lang="en-US" sz="1600" dirty="0" smtClean="0"/>
              <a:t> (2015)</a:t>
            </a:r>
            <a:endParaRPr lang="en-US" sz="1600" dirty="0"/>
          </a:p>
        </p:txBody>
      </p:sp>
      <p:sp>
        <p:nvSpPr>
          <p:cNvPr id="21" name="Right Arrow 20"/>
          <p:cNvSpPr/>
          <p:nvPr/>
        </p:nvSpPr>
        <p:spPr>
          <a:xfrm>
            <a:off x="8423015" y="6753193"/>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TextBox 21"/>
          <p:cNvSpPr txBox="1"/>
          <p:nvPr/>
        </p:nvSpPr>
        <p:spPr>
          <a:xfrm>
            <a:off x="9835658" y="6542879"/>
            <a:ext cx="2098431"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Seismicity/</a:t>
            </a:r>
          </a:p>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injection link (OK)</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11" name="TextBox 10"/>
          <p:cNvSpPr txBox="1"/>
          <p:nvPr/>
        </p:nvSpPr>
        <p:spPr>
          <a:xfrm>
            <a:off x="1019910" y="8528427"/>
            <a:ext cx="7655170" cy="1087477"/>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fontAlgn="base"/>
            <a:r>
              <a:rPr lang="en-US" sz="1600" b="1" dirty="0"/>
              <a:t>Earthquake hypocenters and focal mechanisms in central Oklahoma reveal a complex system of reactivated subsurface strike-slip faulting</a:t>
            </a:r>
            <a:endParaRPr lang="en-US" sz="1600" dirty="0"/>
          </a:p>
          <a:p>
            <a:pPr algn="l" fontAlgn="base"/>
            <a:r>
              <a:rPr lang="en-US" sz="1600" dirty="0"/>
              <a:t>D. E. McNamara, H. M. Benz, R. B. Herrmann, E. A. Bergman, P. Earle, A. Holland, R. Baldwin, A. </a:t>
            </a:r>
            <a:r>
              <a:rPr lang="en-US" sz="1600" dirty="0" err="1" smtClean="0"/>
              <a:t>Gassner</a:t>
            </a:r>
            <a:r>
              <a:rPr lang="en-US" sz="1600" dirty="0" smtClean="0"/>
              <a:t> (2015)</a:t>
            </a:r>
            <a:endParaRPr lang="en-US" sz="1600" dirty="0"/>
          </a:p>
        </p:txBody>
      </p:sp>
      <p:sp>
        <p:nvSpPr>
          <p:cNvPr id="24" name="Right Arrow 23"/>
          <p:cNvSpPr/>
          <p:nvPr/>
        </p:nvSpPr>
        <p:spPr>
          <a:xfrm>
            <a:off x="8434736" y="8960006"/>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5" name="TextBox 24"/>
          <p:cNvSpPr txBox="1"/>
          <p:nvPr/>
        </p:nvSpPr>
        <p:spPr>
          <a:xfrm>
            <a:off x="9900136" y="8811247"/>
            <a:ext cx="2098431"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Risk of larger</a:t>
            </a:r>
          </a:p>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quakes (OK)</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27" name="TextBox 26"/>
          <p:cNvSpPr txBox="1"/>
          <p:nvPr/>
        </p:nvSpPr>
        <p:spPr>
          <a:xfrm>
            <a:off x="1019910" y="7634497"/>
            <a:ext cx="7655173" cy="595035"/>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fontAlgn="base"/>
            <a:r>
              <a:rPr lang="en-US" sz="1600" b="1" dirty="0">
                <a:solidFill>
                  <a:schemeClr val="tx1"/>
                </a:solidFill>
              </a:rPr>
              <a:t>Earthquakes Induced by Hydraulic Fracturing in Poland Township, </a:t>
            </a:r>
            <a:r>
              <a:rPr lang="en-US" sz="1600" b="1" dirty="0" smtClean="0">
                <a:solidFill>
                  <a:schemeClr val="tx1"/>
                </a:solidFill>
              </a:rPr>
              <a:t>Ohio</a:t>
            </a:r>
          </a:p>
          <a:p>
            <a:pPr algn="l" fontAlgn="base"/>
            <a:r>
              <a:rPr lang="en-US" sz="1600" dirty="0">
                <a:solidFill>
                  <a:schemeClr val="tx1"/>
                </a:solidFill>
              </a:rPr>
              <a:t>Robert J. </a:t>
            </a:r>
            <a:r>
              <a:rPr lang="en-US" sz="1600" dirty="0" err="1">
                <a:solidFill>
                  <a:schemeClr val="tx1"/>
                </a:solidFill>
              </a:rPr>
              <a:t>Skoumal</a:t>
            </a:r>
            <a:r>
              <a:rPr lang="en-US" sz="1600" dirty="0">
                <a:solidFill>
                  <a:schemeClr val="tx1"/>
                </a:solidFill>
              </a:rPr>
              <a:t>, Michael R. </a:t>
            </a:r>
            <a:r>
              <a:rPr lang="en-US" sz="1600" dirty="0" err="1">
                <a:solidFill>
                  <a:schemeClr val="tx1"/>
                </a:solidFill>
              </a:rPr>
              <a:t>Brudzinski</a:t>
            </a:r>
            <a:r>
              <a:rPr lang="en-US" sz="1600" dirty="0">
                <a:solidFill>
                  <a:schemeClr val="tx1"/>
                </a:solidFill>
              </a:rPr>
              <a:t>, and Brian S. </a:t>
            </a:r>
            <a:r>
              <a:rPr lang="en-US" sz="1600" dirty="0" smtClean="0">
                <a:solidFill>
                  <a:schemeClr val="tx1"/>
                </a:solidFill>
              </a:rPr>
              <a:t>Currie (2015)</a:t>
            </a:r>
            <a:endParaRPr lang="en-US" sz="1600" dirty="0">
              <a:solidFill>
                <a:schemeClr val="tx1"/>
              </a:solidFill>
            </a:endParaRPr>
          </a:p>
        </p:txBody>
      </p:sp>
      <p:sp>
        <p:nvSpPr>
          <p:cNvPr id="28" name="Right Arrow 27"/>
          <p:cNvSpPr/>
          <p:nvPr/>
        </p:nvSpPr>
        <p:spPr>
          <a:xfrm>
            <a:off x="8434736" y="7721700"/>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9" name="TextBox 28"/>
          <p:cNvSpPr txBox="1"/>
          <p:nvPr/>
        </p:nvSpPr>
        <p:spPr>
          <a:xfrm>
            <a:off x="9841519" y="7572074"/>
            <a:ext cx="2368066"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Seismicity/</a:t>
            </a:r>
          </a:p>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fracturing link (OH)</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Tree>
    <p:extLst>
      <p:ext uri="{BB962C8B-B14F-4D97-AF65-F5344CB8AC3E}">
        <p14:creationId xmlns:p14="http://schemas.microsoft.com/office/powerpoint/2010/main" val="29266470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342900" indent="-342900">
              <a:buFont typeface="Arial" pitchFamily="34" charset="0"/>
              <a:buChar char="•"/>
            </a:pPr>
            <a:r>
              <a:rPr lang="en-US" sz="2400" dirty="0" smtClean="0">
                <a:solidFill>
                  <a:srgbClr val="00B0F0"/>
                </a:solidFill>
              </a:rPr>
              <a:t>Traffic accidents:</a:t>
            </a:r>
          </a:p>
          <a:p>
            <a:pPr marL="977900" lvl="1" indent="-342900">
              <a:buFont typeface="Wingdings" pitchFamily="2" charset="2"/>
              <a:buChar char="Ø"/>
            </a:pPr>
            <a:r>
              <a:rPr lang="en-US" sz="2400" dirty="0" smtClean="0">
                <a:solidFill>
                  <a:schemeClr val="tx1"/>
                </a:solidFill>
              </a:rPr>
              <a:t>1 additional well drilled per month increase truck accident frequency in counties by &gt; 2%</a:t>
            </a:r>
          </a:p>
          <a:p>
            <a:pPr marL="342900" indent="-342900">
              <a:buFont typeface="Arial" pitchFamily="34" charset="0"/>
              <a:buChar char="•"/>
            </a:pPr>
            <a:r>
              <a:rPr lang="en-US" sz="2400" dirty="0" smtClean="0">
                <a:solidFill>
                  <a:srgbClr val="00B0F0"/>
                </a:solidFill>
              </a:rPr>
              <a:t>Worker safety:</a:t>
            </a:r>
          </a:p>
          <a:p>
            <a:pPr marL="977900" lvl="1" indent="-342900">
              <a:buFont typeface="Wingdings" pitchFamily="2" charset="2"/>
              <a:buChar char="Ø"/>
            </a:pPr>
            <a:r>
              <a:rPr lang="en-US" sz="2400" dirty="0" smtClean="0">
                <a:solidFill>
                  <a:schemeClr val="tx1"/>
                </a:solidFill>
              </a:rPr>
              <a:t>Motor vehicle fatality rate in hydraulic fracturing industry 8.5X that of all private wage and salary workers</a:t>
            </a:r>
          </a:p>
          <a:p>
            <a:pPr marL="977900" lvl="1" indent="-342900">
              <a:buFont typeface="Wingdings" pitchFamily="2" charset="2"/>
              <a:buChar char="Ø"/>
            </a:pPr>
            <a:r>
              <a:rPr lang="en-US" sz="2400" dirty="0" smtClean="0">
                <a:solidFill>
                  <a:schemeClr val="tx1"/>
                </a:solidFill>
              </a:rPr>
              <a:t>Gas industry has fatality rate 2 ½ X construction industry, 7X general industry rate</a:t>
            </a:r>
          </a:p>
          <a:p>
            <a:pPr marL="342900" indent="-342900">
              <a:buFont typeface="Arial" pitchFamily="34" charset="0"/>
              <a:buChar char="•"/>
            </a:pPr>
            <a:r>
              <a:rPr lang="en-US" sz="2400" dirty="0" smtClean="0">
                <a:solidFill>
                  <a:srgbClr val="00B0F0"/>
                </a:solidFill>
              </a:rPr>
              <a:t>Seismicity</a:t>
            </a:r>
          </a:p>
          <a:p>
            <a:pPr marL="977900" lvl="1" indent="-342900">
              <a:buFont typeface="Wingdings" pitchFamily="2" charset="2"/>
              <a:buChar char="Ø"/>
            </a:pPr>
            <a:r>
              <a:rPr lang="en-US" sz="2400" dirty="0" smtClean="0">
                <a:solidFill>
                  <a:schemeClr val="tx1"/>
                </a:solidFill>
              </a:rPr>
              <a:t>Injection correlates with seismicity in CO, OK</a:t>
            </a:r>
          </a:p>
          <a:p>
            <a:pPr marL="977900" lvl="1" indent="-342900">
              <a:buFont typeface="Wingdings" pitchFamily="2" charset="2"/>
              <a:buChar char="Ø"/>
            </a:pPr>
            <a:r>
              <a:rPr lang="en-US" sz="2400" dirty="0" smtClean="0">
                <a:solidFill>
                  <a:schemeClr val="tx1"/>
                </a:solidFill>
              </a:rPr>
              <a:t>Hydraulic fracturing correlates with seismicity in OH</a:t>
            </a:r>
          </a:p>
          <a:p>
            <a:pPr marL="977900" lvl="1" indent="-342900">
              <a:buFont typeface="Wingdings" pitchFamily="2" charset="2"/>
              <a:buChar char="Ø"/>
            </a:pPr>
            <a:r>
              <a:rPr lang="en-US" sz="2400" dirty="0" smtClean="0">
                <a:solidFill>
                  <a:schemeClr val="tx1"/>
                </a:solidFill>
              </a:rPr>
              <a:t>Injection-induced seismicity “increased </a:t>
            </a:r>
            <a:r>
              <a:rPr lang="en-US" sz="2400" dirty="0">
                <a:solidFill>
                  <a:schemeClr val="tx1"/>
                </a:solidFill>
              </a:rPr>
              <a:t>the probability for a damaging </a:t>
            </a:r>
            <a:r>
              <a:rPr lang="en-US" sz="2400" dirty="0" smtClean="0">
                <a:solidFill>
                  <a:schemeClr val="tx1"/>
                </a:solidFill>
              </a:rPr>
              <a:t>earthquake”</a:t>
            </a:r>
          </a:p>
          <a:p>
            <a:pPr marL="977900" lvl="1" indent="-342900">
              <a:buFont typeface="Wingdings" pitchFamily="2" charset="2"/>
              <a:buChar char="Ø"/>
            </a:pPr>
            <a:endParaRPr lang="en-US" sz="2400" dirty="0" smtClean="0">
              <a:solidFill>
                <a:schemeClr val="tx1"/>
              </a:solidFill>
            </a:endParaRPr>
          </a:p>
          <a:p>
            <a:pPr marL="977900" lvl="1" indent="-342900">
              <a:buFont typeface="Wingdings" pitchFamily="2" charset="2"/>
              <a:buChar char="Ø"/>
            </a:pPr>
            <a:endParaRPr lang="en-US" sz="2400" dirty="0" smtClean="0">
              <a:solidFill>
                <a:srgbClr val="00B0F0"/>
              </a:solidFill>
            </a:endParaRPr>
          </a:p>
          <a:p>
            <a:pPr marL="342900" indent="-342900">
              <a:buFont typeface="Arial" pitchFamily="34" charset="0"/>
              <a:buChar char="•"/>
            </a:pPr>
            <a:endParaRPr lang="en-US" sz="2400" dirty="0" smtClean="0">
              <a:solidFill>
                <a:schemeClr val="tx1"/>
              </a:solidFill>
            </a:endParaRPr>
          </a:p>
          <a:p>
            <a:pPr marL="977900" lvl="1" indent="-342900">
              <a:buFont typeface="Wingdings" pitchFamily="2" charset="2"/>
              <a:buChar char="Ø"/>
            </a:pPr>
            <a:endParaRPr lang="en-US" sz="2400" dirty="0">
              <a:solidFill>
                <a:schemeClr val="tx1"/>
              </a:solidFill>
            </a:endParaRPr>
          </a:p>
        </p:txBody>
      </p:sp>
      <p:sp>
        <p:nvSpPr>
          <p:cNvPr id="3" name="Title 2"/>
          <p:cNvSpPr>
            <a:spLocks noGrp="1"/>
          </p:cNvSpPr>
          <p:nvPr>
            <p:ph type="title"/>
          </p:nvPr>
        </p:nvSpPr>
        <p:spPr/>
        <p:txBody>
          <a:bodyPr/>
          <a:lstStyle/>
          <a:p>
            <a:r>
              <a:rPr lang="en-US" b="1" dirty="0" smtClean="0">
                <a:solidFill>
                  <a:srgbClr val="00B0F0"/>
                </a:solidFill>
              </a:rPr>
              <a:t>Public and occupational safety:  </a:t>
            </a:r>
            <a:r>
              <a:rPr lang="en-US" b="1" dirty="0" smtClean="0">
                <a:solidFill>
                  <a:schemeClr val="tx1"/>
                </a:solidFill>
              </a:rPr>
              <a:t>key findings</a:t>
            </a:r>
            <a:endParaRPr lang="en-US" b="1" dirty="0">
              <a:solidFill>
                <a:srgbClr val="00B0F0"/>
              </a:solidFill>
            </a:endParaRPr>
          </a:p>
        </p:txBody>
      </p:sp>
    </p:spTree>
    <p:extLst>
      <p:ext uri="{BB962C8B-B14F-4D97-AF65-F5344CB8AC3E}">
        <p14:creationId xmlns:p14="http://schemas.microsoft.com/office/powerpoint/2010/main" val="304276689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2799" y="958154"/>
            <a:ext cx="11719169" cy="758082"/>
          </a:xfrm>
        </p:spPr>
        <p:txBody>
          <a:bodyPr>
            <a:normAutofit/>
          </a:bodyPr>
          <a:lstStyle/>
          <a:p>
            <a:r>
              <a:rPr lang="en-US" dirty="0" smtClean="0">
                <a:solidFill>
                  <a:srgbClr val="00B0F0"/>
                </a:solidFill>
              </a:rPr>
              <a:t>Oklahoma seismicity data (NYT/OK Geophysical Survey)</a:t>
            </a:r>
            <a:endParaRPr lang="en-US"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435" y="2202805"/>
            <a:ext cx="7859222" cy="7478169"/>
          </a:xfrm>
          <a:prstGeom prst="rect">
            <a:avLst/>
          </a:prstGeom>
        </p:spPr>
      </p:pic>
    </p:spTree>
    <p:extLst>
      <p:ext uri="{BB962C8B-B14F-4D97-AF65-F5344CB8AC3E}">
        <p14:creationId xmlns:p14="http://schemas.microsoft.com/office/powerpoint/2010/main" val="22876951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6658" y="1970468"/>
            <a:ext cx="11331484" cy="7688687"/>
          </a:xfrm>
        </p:spPr>
        <p:txBody>
          <a:bodyPr>
            <a:normAutofit lnSpcReduction="10000"/>
          </a:bodyPr>
          <a:lstStyle/>
          <a:p>
            <a:endParaRPr lang="en-US" dirty="0" smtClean="0"/>
          </a:p>
          <a:p>
            <a:endParaRPr lang="en-US" dirty="0"/>
          </a:p>
          <a:p>
            <a:pPr marL="342900" indent="-342900">
              <a:buFont typeface="Arial" charset="0"/>
              <a:buChar char="•"/>
            </a:pPr>
            <a:r>
              <a:rPr lang="en-US" sz="2400" dirty="0" smtClean="0">
                <a:solidFill>
                  <a:srgbClr val="00B0F0"/>
                </a:solidFill>
              </a:rPr>
              <a:t>Reviewed 944 (non-trade secret protected) </a:t>
            </a:r>
            <a:r>
              <a:rPr lang="en-US" sz="2400" dirty="0">
                <a:solidFill>
                  <a:srgbClr val="00B0F0"/>
                </a:solidFill>
              </a:rPr>
              <a:t>products containing 632 chemicals </a:t>
            </a:r>
            <a:endParaRPr lang="en-US" sz="2400" dirty="0" smtClean="0">
              <a:solidFill>
                <a:srgbClr val="00B0F0"/>
              </a:solidFill>
            </a:endParaRPr>
          </a:p>
          <a:p>
            <a:pPr marL="342900" indent="-342900">
              <a:buFont typeface="Arial" charset="0"/>
              <a:buChar char="•"/>
            </a:pPr>
            <a:r>
              <a:rPr lang="en-US" sz="2400" dirty="0" smtClean="0">
                <a:solidFill>
                  <a:srgbClr val="00B0F0"/>
                </a:solidFill>
              </a:rPr>
              <a:t>75</a:t>
            </a:r>
            <a:r>
              <a:rPr lang="en-US" sz="2400" dirty="0">
                <a:solidFill>
                  <a:srgbClr val="00B0F0"/>
                </a:solidFill>
              </a:rPr>
              <a:t>% </a:t>
            </a:r>
            <a:r>
              <a:rPr lang="en-US" sz="2400" dirty="0" smtClean="0">
                <a:solidFill>
                  <a:srgbClr val="00B0F0"/>
                </a:solidFill>
              </a:rPr>
              <a:t>could </a:t>
            </a:r>
            <a:r>
              <a:rPr lang="en-US" sz="2400" dirty="0">
                <a:solidFill>
                  <a:srgbClr val="00B0F0"/>
                </a:solidFill>
              </a:rPr>
              <a:t>affect </a:t>
            </a:r>
            <a:r>
              <a:rPr lang="en-US" sz="2400" dirty="0" smtClean="0">
                <a:solidFill>
                  <a:srgbClr val="00B0F0"/>
                </a:solidFill>
              </a:rPr>
              <a:t>skin</a:t>
            </a:r>
            <a:r>
              <a:rPr lang="en-US" sz="2400" dirty="0">
                <a:solidFill>
                  <a:srgbClr val="00B0F0"/>
                </a:solidFill>
              </a:rPr>
              <a:t>, eyes</a:t>
            </a:r>
            <a:r>
              <a:rPr lang="en-US" sz="2400" dirty="0" smtClean="0">
                <a:solidFill>
                  <a:srgbClr val="00B0F0"/>
                </a:solidFill>
              </a:rPr>
              <a:t>, </a:t>
            </a:r>
            <a:r>
              <a:rPr lang="en-US" sz="2400" dirty="0">
                <a:solidFill>
                  <a:srgbClr val="00B0F0"/>
                </a:solidFill>
              </a:rPr>
              <a:t>and </a:t>
            </a:r>
            <a:r>
              <a:rPr lang="en-US" sz="2400" dirty="0" smtClean="0">
                <a:solidFill>
                  <a:srgbClr val="00B0F0"/>
                </a:solidFill>
              </a:rPr>
              <a:t>respiratory </a:t>
            </a:r>
            <a:r>
              <a:rPr lang="en-US" sz="2400" dirty="0">
                <a:solidFill>
                  <a:srgbClr val="00B0F0"/>
                </a:solidFill>
              </a:rPr>
              <a:t>and gastrointestinal systems. </a:t>
            </a:r>
            <a:endParaRPr lang="en-US" sz="2400" dirty="0" smtClean="0">
              <a:solidFill>
                <a:srgbClr val="00B0F0"/>
              </a:solidFill>
            </a:endParaRPr>
          </a:p>
          <a:p>
            <a:pPr marL="342900" indent="-342900">
              <a:buFont typeface="Arial" charset="0"/>
              <a:buChar char="•"/>
            </a:pPr>
            <a:r>
              <a:rPr lang="en-US" sz="2400" dirty="0" smtClean="0">
                <a:solidFill>
                  <a:srgbClr val="00B0F0"/>
                </a:solidFill>
              </a:rPr>
              <a:t>~40–50</a:t>
            </a:r>
            <a:r>
              <a:rPr lang="en-US" sz="2400" dirty="0">
                <a:solidFill>
                  <a:srgbClr val="00B0F0"/>
                </a:solidFill>
              </a:rPr>
              <a:t>% could affect the brain/nervous system, immune and cardiovascular systems, and </a:t>
            </a:r>
            <a:r>
              <a:rPr lang="en-US" sz="2400" dirty="0" smtClean="0">
                <a:solidFill>
                  <a:srgbClr val="00B0F0"/>
                </a:solidFill>
              </a:rPr>
              <a:t>kidneys</a:t>
            </a:r>
          </a:p>
          <a:p>
            <a:pPr marL="342900" indent="-342900">
              <a:buFont typeface="Arial" charset="0"/>
              <a:buChar char="•"/>
            </a:pPr>
            <a:r>
              <a:rPr lang="en-US" sz="2400" dirty="0" smtClean="0">
                <a:solidFill>
                  <a:srgbClr val="00B0F0"/>
                </a:solidFill>
              </a:rPr>
              <a:t>37</a:t>
            </a:r>
            <a:r>
              <a:rPr lang="en-US" sz="2400" dirty="0">
                <a:solidFill>
                  <a:srgbClr val="00B0F0"/>
                </a:solidFill>
              </a:rPr>
              <a:t>% could affect the endocrine </a:t>
            </a:r>
            <a:r>
              <a:rPr lang="en-US" sz="2400" dirty="0" smtClean="0">
                <a:solidFill>
                  <a:srgbClr val="00B0F0"/>
                </a:solidFill>
              </a:rPr>
              <a:t>system</a:t>
            </a:r>
          </a:p>
          <a:p>
            <a:pPr marL="342900" indent="-342900">
              <a:buFont typeface="Arial" charset="0"/>
              <a:buChar char="•"/>
            </a:pPr>
            <a:r>
              <a:rPr lang="en-US" sz="2400" dirty="0" smtClean="0">
                <a:solidFill>
                  <a:srgbClr val="00B0F0"/>
                </a:solidFill>
              </a:rPr>
              <a:t>25</a:t>
            </a:r>
            <a:r>
              <a:rPr lang="en-US" sz="2400" dirty="0">
                <a:solidFill>
                  <a:srgbClr val="00B0F0"/>
                </a:solidFill>
              </a:rPr>
              <a:t>% could cause cancer and </a:t>
            </a:r>
            <a:r>
              <a:rPr lang="en-US" sz="2400" dirty="0" smtClean="0">
                <a:solidFill>
                  <a:srgbClr val="00B0F0"/>
                </a:solidFill>
              </a:rPr>
              <a:t>mutations</a:t>
            </a:r>
          </a:p>
          <a:p>
            <a:pPr marL="342900" indent="-342900">
              <a:buFont typeface="Arial" charset="0"/>
              <a:buChar char="•"/>
            </a:pPr>
            <a:endParaRPr lang="en-US" dirty="0">
              <a:solidFill>
                <a:srgbClr val="00B0F0"/>
              </a:solidFill>
            </a:endParaRPr>
          </a:p>
          <a:p>
            <a:pPr marL="342900" indent="-342900">
              <a:buFont typeface="Arial" charset="0"/>
              <a:buChar char="•"/>
            </a:pPr>
            <a:endParaRPr lang="en-US" dirty="0" smtClean="0">
              <a:solidFill>
                <a:srgbClr val="00B0F0"/>
              </a:solidFill>
            </a:endParaRPr>
          </a:p>
          <a:p>
            <a:pPr marL="342900" indent="-342900">
              <a:buFont typeface="Arial" charset="0"/>
              <a:buChar char="•"/>
            </a:pPr>
            <a:endParaRPr lang="en-US" sz="2400" dirty="0" smtClean="0">
              <a:solidFill>
                <a:srgbClr val="00B0F0"/>
              </a:solidFill>
            </a:endParaRPr>
          </a:p>
          <a:p>
            <a:pPr marL="342900" indent="-342900">
              <a:buFont typeface="Arial" charset="0"/>
              <a:buChar char="•"/>
            </a:pPr>
            <a:r>
              <a:rPr lang="en-US" sz="2400" dirty="0" smtClean="0">
                <a:solidFill>
                  <a:srgbClr val="00B0F0"/>
                </a:solidFill>
              </a:rPr>
              <a:t>Reviewed </a:t>
            </a:r>
            <a:r>
              <a:rPr lang="en-US" sz="2400" dirty="0">
                <a:solidFill>
                  <a:srgbClr val="00B0F0"/>
                </a:solidFill>
              </a:rPr>
              <a:t>2,500 </a:t>
            </a:r>
            <a:r>
              <a:rPr lang="en-US" sz="2400" dirty="0" smtClean="0">
                <a:solidFill>
                  <a:srgbClr val="00B0F0"/>
                </a:solidFill>
              </a:rPr>
              <a:t>(mostly non-trade secret protected) products, </a:t>
            </a:r>
            <a:r>
              <a:rPr lang="en-US" sz="2400" dirty="0">
                <a:solidFill>
                  <a:srgbClr val="00B0F0"/>
                </a:solidFill>
              </a:rPr>
              <a:t>750 chemicals </a:t>
            </a:r>
            <a:endParaRPr lang="en-US" sz="2400" dirty="0" smtClean="0">
              <a:solidFill>
                <a:srgbClr val="00B0F0"/>
              </a:solidFill>
            </a:endParaRPr>
          </a:p>
          <a:p>
            <a:pPr marL="342900" indent="-342900">
              <a:buFont typeface="Arial" charset="0"/>
              <a:buChar char="•"/>
            </a:pPr>
            <a:r>
              <a:rPr lang="en-US" sz="2400" dirty="0" smtClean="0">
                <a:solidFill>
                  <a:srgbClr val="00B0F0"/>
                </a:solidFill>
              </a:rPr>
              <a:t>29 chemicals, in 650 products, are either:</a:t>
            </a:r>
          </a:p>
          <a:p>
            <a:pPr marL="1092200" lvl="1" indent="-457200">
              <a:buFont typeface="+mj-lt"/>
              <a:buAutoNum type="arabicPeriod"/>
            </a:pPr>
            <a:r>
              <a:rPr lang="en-US" sz="2400" dirty="0" smtClean="0">
                <a:solidFill>
                  <a:srgbClr val="00B0F0"/>
                </a:solidFill>
              </a:rPr>
              <a:t>Known or possible carcinogens</a:t>
            </a:r>
          </a:p>
          <a:p>
            <a:pPr marL="1092200" lvl="1" indent="-457200">
              <a:buFont typeface="+mj-lt"/>
              <a:buAutoNum type="arabicPeriod"/>
            </a:pPr>
            <a:r>
              <a:rPr lang="en-US" sz="2400" dirty="0" smtClean="0">
                <a:solidFill>
                  <a:srgbClr val="00B0F0"/>
                </a:solidFill>
              </a:rPr>
              <a:t>Regulated under the Safe Drinking Water Act for risks to human health, or</a:t>
            </a:r>
          </a:p>
          <a:p>
            <a:pPr marL="1092200" lvl="1" indent="-457200">
              <a:buFont typeface="+mj-lt"/>
              <a:buAutoNum type="arabicPeriod"/>
            </a:pPr>
            <a:r>
              <a:rPr lang="en-US" sz="2400" dirty="0" smtClean="0">
                <a:solidFill>
                  <a:srgbClr val="00B0F0"/>
                </a:solidFill>
              </a:rPr>
              <a:t>Listed as hazardous air pollutants under the Clean Air Act</a:t>
            </a:r>
            <a:endParaRPr lang="en-US" sz="2400" dirty="0">
              <a:solidFill>
                <a:srgbClr val="00B0F0"/>
              </a:solidFill>
            </a:endParaRPr>
          </a:p>
          <a:p>
            <a:pPr marL="342900" indent="-342900">
              <a:buFont typeface="Arial" charset="0"/>
              <a:buChar char="•"/>
            </a:pPr>
            <a:endParaRPr lang="en-US" dirty="0" smtClean="0"/>
          </a:p>
          <a:p>
            <a:endParaRPr lang="en-US" dirty="0"/>
          </a:p>
        </p:txBody>
      </p:sp>
      <p:sp>
        <p:nvSpPr>
          <p:cNvPr id="3" name="Title 2"/>
          <p:cNvSpPr>
            <a:spLocks noGrp="1"/>
          </p:cNvSpPr>
          <p:nvPr>
            <p:ph type="title"/>
          </p:nvPr>
        </p:nvSpPr>
        <p:spPr/>
        <p:txBody>
          <a:bodyPr/>
          <a:lstStyle/>
          <a:p>
            <a:r>
              <a:rPr lang="en-US" b="1" dirty="0" smtClean="0">
                <a:solidFill>
                  <a:srgbClr val="00B0F0"/>
                </a:solidFill>
              </a:rPr>
              <a:t>Chemicals used in </a:t>
            </a:r>
            <a:r>
              <a:rPr lang="en-US" b="1" dirty="0" err="1" smtClean="0">
                <a:solidFill>
                  <a:srgbClr val="00B0F0"/>
                </a:solidFill>
              </a:rPr>
              <a:t>fracking</a:t>
            </a:r>
            <a:endParaRPr lang="en-US" b="1" dirty="0">
              <a:solidFill>
                <a:srgbClr val="00B0F0"/>
              </a:solidFill>
            </a:endParaRPr>
          </a:p>
        </p:txBody>
      </p:sp>
      <p:sp>
        <p:nvSpPr>
          <p:cNvPr id="5" name="TextBox 4"/>
          <p:cNvSpPr txBox="1"/>
          <p:nvPr/>
        </p:nvSpPr>
        <p:spPr>
          <a:xfrm>
            <a:off x="824728" y="1908913"/>
            <a:ext cx="9104718" cy="841256"/>
          </a:xfrm>
          <a:prstGeom prst="rect">
            <a:avLst/>
          </a:prstGeom>
          <a:noFill/>
          <a:ln w="25400" cap="flat">
            <a:solidFill>
              <a:schemeClr val="tx1">
                <a:lumMod val="95000"/>
                <a:lumOff val="5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400" b="1" dirty="0"/>
              <a:t>Natural Gas Operations from a Public Health Perspective</a:t>
            </a:r>
            <a:endParaRPr lang="en-US" sz="2400" dirty="0"/>
          </a:p>
          <a:p>
            <a:pPr algn="l"/>
            <a:r>
              <a:rPr lang="en-US" sz="2400" dirty="0"/>
              <a:t>T. </a:t>
            </a:r>
            <a:r>
              <a:rPr lang="en-US" sz="2400" dirty="0" err="1"/>
              <a:t>Colborn</a:t>
            </a:r>
            <a:r>
              <a:rPr lang="en-US" sz="2400" dirty="0"/>
              <a:t>, D. Kwiatkowski, K. Schultz, and M. </a:t>
            </a:r>
            <a:r>
              <a:rPr lang="en-US" sz="2400" dirty="0" err="1"/>
              <a:t>Bachran</a:t>
            </a:r>
            <a:r>
              <a:rPr lang="en-US" sz="2400" dirty="0"/>
              <a:t> (2011)</a:t>
            </a:r>
          </a:p>
        </p:txBody>
      </p:sp>
      <p:sp>
        <p:nvSpPr>
          <p:cNvPr id="10" name="TextBox 9"/>
          <p:cNvSpPr txBox="1"/>
          <p:nvPr/>
        </p:nvSpPr>
        <p:spPr>
          <a:xfrm>
            <a:off x="836657" y="5535320"/>
            <a:ext cx="9092789" cy="1210588"/>
          </a:xfrm>
          <a:prstGeom prst="rect">
            <a:avLst/>
          </a:prstGeom>
          <a:noFill/>
          <a:ln w="254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400" b="1" dirty="0" smtClean="0"/>
              <a:t>Chemicals Used in Hydraulic Fracturing</a:t>
            </a:r>
          </a:p>
          <a:p>
            <a:pPr algn="l"/>
            <a:r>
              <a:rPr lang="en-US" sz="2400" dirty="0" smtClean="0"/>
              <a:t>House </a:t>
            </a:r>
            <a:r>
              <a:rPr lang="en-US" sz="2400" dirty="0"/>
              <a:t>of Representatives, </a:t>
            </a:r>
            <a:r>
              <a:rPr lang="en-US" sz="2400" dirty="0" smtClean="0"/>
              <a:t>Energy and Commerce </a:t>
            </a:r>
            <a:r>
              <a:rPr lang="en-US" sz="2400" dirty="0" err="1" smtClean="0"/>
              <a:t>Cmte</a:t>
            </a:r>
            <a:r>
              <a:rPr lang="en-US" sz="2400" dirty="0" smtClean="0"/>
              <a:t>. Minority </a:t>
            </a:r>
            <a:r>
              <a:rPr lang="en-US" sz="2400" dirty="0"/>
              <a:t>Staff (2011)</a:t>
            </a:r>
          </a:p>
        </p:txBody>
      </p:sp>
      <p:sp>
        <p:nvSpPr>
          <p:cNvPr id="6" name="Right Arrow 5"/>
          <p:cNvSpPr/>
          <p:nvPr/>
        </p:nvSpPr>
        <p:spPr>
          <a:xfrm>
            <a:off x="9513276" y="2119227"/>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7" name="Right Arrow 6"/>
          <p:cNvSpPr/>
          <p:nvPr/>
        </p:nvSpPr>
        <p:spPr>
          <a:xfrm>
            <a:off x="9653952" y="5930300"/>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8" name="TextBox 7"/>
          <p:cNvSpPr txBox="1"/>
          <p:nvPr/>
        </p:nvSpPr>
        <p:spPr>
          <a:xfrm>
            <a:off x="10533183" y="2108824"/>
            <a:ext cx="2321170"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000" dirty="0" smtClean="0">
                <a:solidFill>
                  <a:srgbClr val="00B0F0"/>
                </a:solidFill>
              </a:rPr>
              <a:t>Potential effects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9" name="TextBox 8"/>
          <p:cNvSpPr txBox="1"/>
          <p:nvPr/>
        </p:nvSpPr>
        <p:spPr>
          <a:xfrm>
            <a:off x="10683630" y="5930300"/>
            <a:ext cx="2321170"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000" dirty="0" smtClean="0">
                <a:solidFill>
                  <a:srgbClr val="00B0F0"/>
                </a:solidFill>
              </a:rPr>
              <a:t>Potential effects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2" name="TextBox 1"/>
          <p:cNvSpPr txBox="1"/>
          <p:nvPr/>
        </p:nvSpPr>
        <p:spPr>
          <a:xfrm>
            <a:off x="7063153" y="1044785"/>
            <a:ext cx="3335214"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b="1" dirty="0">
                <a:solidFill>
                  <a:srgbClr val="00B0F0"/>
                </a:solidFill>
              </a:rPr>
              <a:t>:  </a:t>
            </a:r>
            <a:r>
              <a:rPr lang="en-US" b="1" dirty="0">
                <a:solidFill>
                  <a:schemeClr val="tx1"/>
                </a:solidFill>
              </a:rPr>
              <a:t>key findings</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77626867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fade">
                                      <p:cBhvr>
                                        <p:cTn id="22" dur="500"/>
                                        <p:tgtEl>
                                          <p:spTgt spid="4">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animEffect transition="in" filter="fade">
                                      <p:cBhvr>
                                        <p:cTn id="25" dur="500"/>
                                        <p:tgtEl>
                                          <p:spTgt spid="4">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12" end="12"/>
                                            </p:txEl>
                                          </p:spTgt>
                                        </p:tgtEl>
                                        <p:attrNameLst>
                                          <p:attrName>style.visibility</p:attrName>
                                        </p:attrNameLst>
                                      </p:cBhvr>
                                      <p:to>
                                        <p:strVal val="visible"/>
                                      </p:to>
                                    </p:set>
                                    <p:animEffect transition="in" filter="fade">
                                      <p:cBhvr>
                                        <p:cTn id="28" dur="500"/>
                                        <p:tgtEl>
                                          <p:spTgt spid="4">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animEffect transition="in" filter="fade">
                                      <p:cBhvr>
                                        <p:cTn id="31" dur="500"/>
                                        <p:tgtEl>
                                          <p:spTgt spid="4">
                                            <p:txEl>
                                              <p:pRg st="13" end="1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4" end="14"/>
                                            </p:txEl>
                                          </p:spTgt>
                                        </p:tgtEl>
                                        <p:attrNameLst>
                                          <p:attrName>style.visibility</p:attrName>
                                        </p:attrNameLst>
                                      </p:cBhvr>
                                      <p:to>
                                        <p:strVal val="visible"/>
                                      </p:to>
                                    </p:set>
                                    <p:animEffect transition="in" filter="fade">
                                      <p:cBhvr>
                                        <p:cTn id="34" dur="500"/>
                                        <p:tgtEl>
                                          <p:spTgt spid="4">
                                            <p:txEl>
                                              <p:pRg st="14" end="14"/>
                                            </p:txEl>
                                          </p:spTgt>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765960" y="2202805"/>
            <a:ext cx="4402181" cy="6812406"/>
          </a:xfrm>
        </p:spPr>
        <p:txBody>
          <a:bodyPr>
            <a:normAutofit/>
          </a:bodyPr>
          <a:lstStyle/>
          <a:p>
            <a:pPr marL="457200" indent="-457200">
              <a:buFont typeface="Arial" charset="0"/>
              <a:buChar char="•"/>
            </a:pPr>
            <a:r>
              <a:rPr lang="en-US" sz="3200" dirty="0" smtClean="0">
                <a:solidFill>
                  <a:schemeClr val="tx1">
                    <a:lumMod val="95000"/>
                    <a:lumOff val="5000"/>
                  </a:schemeClr>
                </a:solidFill>
              </a:rPr>
              <a:t>State trade secret laws allow companies to keep chemical identities secret.</a:t>
            </a:r>
          </a:p>
          <a:p>
            <a:pPr marL="457200" indent="-457200">
              <a:buFont typeface="Arial" charset="0"/>
              <a:buChar char="•"/>
            </a:pPr>
            <a:r>
              <a:rPr lang="en-US" sz="3200" dirty="0" smtClean="0">
                <a:solidFill>
                  <a:schemeClr val="tx1">
                    <a:lumMod val="95000"/>
                    <a:lumOff val="5000"/>
                  </a:schemeClr>
                </a:solidFill>
              </a:rPr>
              <a:t>Limited disclosure to health professionals</a:t>
            </a:r>
          </a:p>
          <a:p>
            <a:pPr marL="457200" indent="-457200">
              <a:buFont typeface="Arial" charset="0"/>
              <a:buChar char="•"/>
            </a:pPr>
            <a:r>
              <a:rPr lang="en-US" sz="3200" dirty="0" smtClean="0">
                <a:solidFill>
                  <a:schemeClr val="tx1">
                    <a:lumMod val="95000"/>
                    <a:lumOff val="5000"/>
                  </a:schemeClr>
                </a:solidFill>
              </a:rPr>
              <a:t>Restrictive and vague re-disclosure provisions create conflicting obligations.</a:t>
            </a:r>
            <a:endParaRPr lang="en-US" sz="3200" dirty="0">
              <a:solidFill>
                <a:schemeClr val="tx1">
                  <a:lumMod val="95000"/>
                  <a:lumOff val="5000"/>
                </a:schemeClr>
              </a:solidFill>
            </a:endParaRPr>
          </a:p>
        </p:txBody>
      </p:sp>
      <p:sp>
        <p:nvSpPr>
          <p:cNvPr id="4" name="Title 3"/>
          <p:cNvSpPr>
            <a:spLocks noGrp="1"/>
          </p:cNvSpPr>
          <p:nvPr>
            <p:ph type="title"/>
          </p:nvPr>
        </p:nvSpPr>
        <p:spPr/>
        <p:txBody>
          <a:bodyPr/>
          <a:lstStyle/>
          <a:p>
            <a:r>
              <a:rPr lang="en-US" b="1" dirty="0" smtClean="0"/>
              <a:t>Disclosure to health professionals:  </a:t>
            </a:r>
            <a:r>
              <a:rPr lang="en-US" b="1" dirty="0" smtClean="0">
                <a:solidFill>
                  <a:srgbClr val="00B0F0"/>
                </a:solidFill>
              </a:rPr>
              <a:t>the big chill</a:t>
            </a:r>
            <a:endParaRPr lang="en-US" b="1" dirty="0">
              <a:solidFill>
                <a:srgbClr val="00B0F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52" y="3031311"/>
            <a:ext cx="7166053" cy="475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1831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B0F0"/>
                </a:solidFill>
              </a:rPr>
              <a:t>Overall health indicia</a:t>
            </a:r>
            <a:r>
              <a:rPr lang="en-US" dirty="0" smtClean="0">
                <a:solidFill>
                  <a:srgbClr val="00B0F0"/>
                </a:solidFill>
              </a:rPr>
              <a:t>	</a:t>
            </a:r>
            <a:endParaRPr lang="en-US" dirty="0">
              <a:solidFill>
                <a:srgbClr val="00B0F0"/>
              </a:solidFill>
            </a:endParaRPr>
          </a:p>
        </p:txBody>
      </p:sp>
      <p:sp>
        <p:nvSpPr>
          <p:cNvPr id="4" name="TextBox 3"/>
          <p:cNvSpPr txBox="1"/>
          <p:nvPr/>
        </p:nvSpPr>
        <p:spPr>
          <a:xfrm>
            <a:off x="836659" y="1826697"/>
            <a:ext cx="8002542" cy="964367"/>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1400" b="1" dirty="0">
                <a:solidFill>
                  <a:srgbClr val="000000"/>
                </a:solidFill>
              </a:rPr>
              <a:t>Unconventional Gas and Oil Drilling Is Associated with Increased Hospital Utilization </a:t>
            </a:r>
            <a:r>
              <a:rPr lang="en-US" sz="1400" b="1" dirty="0" smtClean="0">
                <a:solidFill>
                  <a:srgbClr val="000000"/>
                </a:solidFill>
              </a:rPr>
              <a:t>Rates</a:t>
            </a:r>
          </a:p>
          <a:p>
            <a:pPr algn="l" rtl="0" latinLnBrk="1" hangingPunct="0"/>
            <a:r>
              <a:rPr lang="en-US" sz="1400" b="1" dirty="0" smtClean="0">
                <a:solidFill>
                  <a:srgbClr val="000000"/>
                </a:solidFill>
              </a:rPr>
              <a:t> </a:t>
            </a:r>
            <a:r>
              <a:rPr lang="en-US" sz="1400" dirty="0">
                <a:solidFill>
                  <a:srgbClr val="000000"/>
                </a:solidFill>
              </a:rPr>
              <a:t>Thomas </a:t>
            </a:r>
            <a:r>
              <a:rPr lang="en-US" sz="1400" dirty="0" err="1">
                <a:solidFill>
                  <a:srgbClr val="000000"/>
                </a:solidFill>
              </a:rPr>
              <a:t>Jemielita</a:t>
            </a:r>
            <a:r>
              <a:rPr lang="en-US" sz="1400" dirty="0">
                <a:solidFill>
                  <a:srgbClr val="000000"/>
                </a:solidFill>
              </a:rPr>
              <a:t>, George L. </a:t>
            </a:r>
            <a:r>
              <a:rPr lang="en-US" sz="1400" dirty="0" err="1">
                <a:solidFill>
                  <a:srgbClr val="000000"/>
                </a:solidFill>
              </a:rPr>
              <a:t>Gerton</a:t>
            </a:r>
            <a:r>
              <a:rPr lang="en-US" sz="1400" dirty="0">
                <a:solidFill>
                  <a:srgbClr val="000000"/>
                </a:solidFill>
              </a:rPr>
              <a:t>, Matthew </a:t>
            </a:r>
            <a:r>
              <a:rPr lang="en-US" sz="1400" dirty="0" err="1">
                <a:solidFill>
                  <a:srgbClr val="000000"/>
                </a:solidFill>
              </a:rPr>
              <a:t>Neidell</a:t>
            </a:r>
            <a:r>
              <a:rPr lang="en-US" sz="1400" dirty="0">
                <a:solidFill>
                  <a:srgbClr val="000000"/>
                </a:solidFill>
              </a:rPr>
              <a:t> , Steven </a:t>
            </a:r>
            <a:r>
              <a:rPr lang="en-US" sz="1400" dirty="0" err="1">
                <a:solidFill>
                  <a:srgbClr val="000000"/>
                </a:solidFill>
              </a:rPr>
              <a:t>Chillrud</a:t>
            </a:r>
            <a:r>
              <a:rPr lang="en-US" sz="1400" dirty="0">
                <a:solidFill>
                  <a:srgbClr val="000000"/>
                </a:solidFill>
              </a:rPr>
              <a:t> , </a:t>
            </a:r>
            <a:r>
              <a:rPr lang="en-US" sz="1400" dirty="0" err="1">
                <a:solidFill>
                  <a:srgbClr val="000000"/>
                </a:solidFill>
              </a:rPr>
              <a:t>Beizhan</a:t>
            </a:r>
            <a:r>
              <a:rPr lang="en-US" sz="1400" dirty="0">
                <a:solidFill>
                  <a:srgbClr val="000000"/>
                </a:solidFill>
              </a:rPr>
              <a:t> Yan , Martin </a:t>
            </a:r>
            <a:endParaRPr lang="en-US" sz="1400" dirty="0" smtClean="0">
              <a:solidFill>
                <a:srgbClr val="000000"/>
              </a:solidFill>
            </a:endParaRPr>
          </a:p>
          <a:p>
            <a:pPr algn="l" rtl="0" latinLnBrk="1" hangingPunct="0"/>
            <a:r>
              <a:rPr lang="en-US" sz="1400" dirty="0" err="1" smtClean="0">
                <a:solidFill>
                  <a:srgbClr val="000000"/>
                </a:solidFill>
              </a:rPr>
              <a:t>Stute</a:t>
            </a:r>
            <a:r>
              <a:rPr lang="en-US" sz="1400" dirty="0" smtClean="0">
                <a:solidFill>
                  <a:srgbClr val="000000"/>
                </a:solidFill>
              </a:rPr>
              <a:t> </a:t>
            </a:r>
            <a:r>
              <a:rPr lang="en-US" sz="1400" dirty="0">
                <a:solidFill>
                  <a:srgbClr val="000000"/>
                </a:solidFill>
              </a:rPr>
              <a:t>, Marilyn </a:t>
            </a:r>
            <a:r>
              <a:rPr lang="en-US" sz="1400" dirty="0" err="1">
                <a:solidFill>
                  <a:srgbClr val="000000"/>
                </a:solidFill>
              </a:rPr>
              <a:t>Howarth</a:t>
            </a:r>
            <a:r>
              <a:rPr lang="en-US" sz="1400" dirty="0">
                <a:solidFill>
                  <a:srgbClr val="000000"/>
                </a:solidFill>
              </a:rPr>
              <a:t> , </a:t>
            </a:r>
            <a:r>
              <a:rPr lang="en-US" sz="1400" dirty="0" err="1">
                <a:solidFill>
                  <a:srgbClr val="000000"/>
                </a:solidFill>
              </a:rPr>
              <a:t>Pouné</a:t>
            </a:r>
            <a:r>
              <a:rPr lang="en-US" sz="1400" dirty="0">
                <a:solidFill>
                  <a:srgbClr val="000000"/>
                </a:solidFill>
              </a:rPr>
              <a:t> </a:t>
            </a:r>
            <a:r>
              <a:rPr lang="en-US" sz="1400" dirty="0" err="1">
                <a:solidFill>
                  <a:srgbClr val="000000"/>
                </a:solidFill>
              </a:rPr>
              <a:t>Saberi</a:t>
            </a:r>
            <a:r>
              <a:rPr lang="en-US" sz="1400" dirty="0">
                <a:solidFill>
                  <a:srgbClr val="000000"/>
                </a:solidFill>
              </a:rPr>
              <a:t> , Nicholas </a:t>
            </a:r>
            <a:r>
              <a:rPr lang="en-US" sz="1400" dirty="0" err="1">
                <a:solidFill>
                  <a:srgbClr val="000000"/>
                </a:solidFill>
              </a:rPr>
              <a:t>Fausti</a:t>
            </a:r>
            <a:r>
              <a:rPr lang="en-US" sz="1400" dirty="0">
                <a:solidFill>
                  <a:srgbClr val="000000"/>
                </a:solidFill>
              </a:rPr>
              <a:t> , Trevor M. Penning , Jason Roy , Kathleen J. </a:t>
            </a:r>
            <a:r>
              <a:rPr lang="en-US" sz="1400" dirty="0" err="1" smtClean="0">
                <a:solidFill>
                  <a:srgbClr val="000000"/>
                </a:solidFill>
              </a:rPr>
              <a:t>Propert</a:t>
            </a:r>
            <a:r>
              <a:rPr lang="en-US" sz="1400" dirty="0" smtClean="0">
                <a:solidFill>
                  <a:srgbClr val="000000"/>
                </a:solidFill>
              </a:rPr>
              <a:t> </a:t>
            </a:r>
            <a:r>
              <a:rPr lang="en-US" sz="1400" dirty="0">
                <a:solidFill>
                  <a:srgbClr val="000000"/>
                </a:solidFill>
              </a:rPr>
              <a:t>, </a:t>
            </a:r>
            <a:r>
              <a:rPr lang="en-US" sz="1400" dirty="0" err="1">
                <a:solidFill>
                  <a:srgbClr val="000000"/>
                </a:solidFill>
              </a:rPr>
              <a:t>Reynold</a:t>
            </a:r>
            <a:r>
              <a:rPr lang="en-US" sz="1400" dirty="0">
                <a:solidFill>
                  <a:srgbClr val="000000"/>
                </a:solidFill>
              </a:rPr>
              <a:t> A. </a:t>
            </a:r>
            <a:r>
              <a:rPr lang="en-US" sz="1400" dirty="0" err="1">
                <a:solidFill>
                  <a:srgbClr val="000000"/>
                </a:solidFill>
              </a:rPr>
              <a:t>Panettieri</a:t>
            </a:r>
            <a:r>
              <a:rPr lang="en-US" sz="1400" dirty="0">
                <a:solidFill>
                  <a:srgbClr val="000000"/>
                </a:solidFill>
              </a:rPr>
              <a:t>, </a:t>
            </a:r>
            <a:r>
              <a:rPr lang="en-US" sz="1400" dirty="0" err="1">
                <a:solidFill>
                  <a:srgbClr val="000000"/>
                </a:solidFill>
              </a:rPr>
              <a:t>Jr</a:t>
            </a:r>
            <a:r>
              <a:rPr lang="en-US" sz="1400" dirty="0">
                <a:solidFill>
                  <a:srgbClr val="000000"/>
                </a:solidFill>
              </a:rPr>
              <a:t> (2015)</a:t>
            </a:r>
            <a:endParaRPr kumimoji="0" lang="en-US" sz="1400" b="0" i="0" u="none" strike="noStrike" cap="none" spc="0" normalizeH="0" baseline="0" dirty="0">
              <a:ln>
                <a:noFill/>
              </a:ln>
              <a:solidFill>
                <a:srgbClr val="000000"/>
              </a:solidFill>
              <a:effectLst/>
              <a:uFillTx/>
              <a:sym typeface="Helvetica Light"/>
            </a:endParaRPr>
          </a:p>
        </p:txBody>
      </p:sp>
      <p:sp>
        <p:nvSpPr>
          <p:cNvPr id="5" name="Right Arrow 4"/>
          <p:cNvSpPr/>
          <p:nvPr/>
        </p:nvSpPr>
        <p:spPr>
          <a:xfrm>
            <a:off x="8751276" y="2098566"/>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extBox 5"/>
          <p:cNvSpPr txBox="1"/>
          <p:nvPr/>
        </p:nvSpPr>
        <p:spPr>
          <a:xfrm>
            <a:off x="10005645" y="2108825"/>
            <a:ext cx="2321170"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Hospitalizations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Tree>
    <p:extLst>
      <p:ext uri="{BB962C8B-B14F-4D97-AF65-F5344CB8AC3E}">
        <p14:creationId xmlns:p14="http://schemas.microsoft.com/office/powerpoint/2010/main" val="301795824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body" idx="1"/>
          </p:nvPr>
        </p:nvSpPr>
        <p:spPr>
          <a:prstGeom prst="rect">
            <a:avLst/>
          </a:prstGeom>
        </p:spPr>
        <p:txBody>
          <a:bodyPr>
            <a:normAutofit/>
          </a:bodyPr>
          <a:lstStyle/>
          <a:p>
            <a:pPr marL="342900" lvl="0" indent="-342900">
              <a:buFont typeface="Arial" charset="0"/>
              <a:buChar char="•"/>
              <a:defRPr sz="1800">
                <a:solidFill>
                  <a:srgbClr val="000000"/>
                </a:solidFill>
              </a:defRPr>
            </a:pPr>
            <a:r>
              <a:rPr lang="en-US" sz="4400" dirty="0" smtClean="0">
                <a:solidFill>
                  <a:srgbClr val="00B0F0"/>
                </a:solidFill>
                <a:latin typeface="Trebuchet MS Bold"/>
                <a:ea typeface="Trebuchet MS Bold"/>
                <a:cs typeface="Trebuchet MS Bold"/>
                <a:sym typeface="Trebuchet MS Bold"/>
              </a:rPr>
              <a:t>Overview </a:t>
            </a:r>
            <a:r>
              <a:rPr lang="en-US" sz="4400" b="1" dirty="0" smtClean="0">
                <a:solidFill>
                  <a:schemeClr val="tx1">
                    <a:lumMod val="95000"/>
                    <a:lumOff val="5000"/>
                  </a:schemeClr>
                </a:solidFill>
                <a:latin typeface="Trebuchet MS Bold"/>
                <a:ea typeface="Trebuchet MS Bold"/>
                <a:cs typeface="Trebuchet MS Bold"/>
                <a:sym typeface="Trebuchet MS Bold"/>
              </a:rPr>
              <a:t>of </a:t>
            </a:r>
            <a:r>
              <a:rPr lang="en-US" sz="4400" b="1" dirty="0" err="1" smtClean="0">
                <a:solidFill>
                  <a:schemeClr val="tx1">
                    <a:lumMod val="95000"/>
                    <a:lumOff val="5000"/>
                  </a:schemeClr>
                </a:solidFill>
                <a:latin typeface="Trebuchet MS Bold"/>
                <a:ea typeface="Trebuchet MS Bold"/>
                <a:cs typeface="Trebuchet MS Bold"/>
                <a:sym typeface="Trebuchet MS Bold"/>
              </a:rPr>
              <a:t>fracking</a:t>
            </a:r>
            <a:r>
              <a:rPr lang="en-US" sz="4400" b="1" dirty="0" smtClean="0">
                <a:solidFill>
                  <a:schemeClr val="tx1">
                    <a:lumMod val="95000"/>
                    <a:lumOff val="5000"/>
                  </a:schemeClr>
                </a:solidFill>
                <a:latin typeface="Trebuchet MS Bold"/>
                <a:ea typeface="Trebuchet MS Bold"/>
                <a:cs typeface="Trebuchet MS Bold"/>
                <a:sym typeface="Trebuchet MS Bold"/>
              </a:rPr>
              <a:t> public health risks</a:t>
            </a:r>
            <a:endParaRPr lang="en-US" sz="4400" dirty="0" smtClean="0">
              <a:latin typeface="Trebuchet MS Bold"/>
              <a:ea typeface="Trebuchet MS Bold"/>
              <a:cs typeface="Trebuchet MS Bold"/>
              <a:sym typeface="Trebuchet MS Bold"/>
            </a:endParaRPr>
          </a:p>
          <a:p>
            <a:pPr marL="342900" lvl="0" indent="-342900">
              <a:buFont typeface="Arial" charset="0"/>
              <a:buChar char="•"/>
              <a:defRPr sz="1800">
                <a:solidFill>
                  <a:srgbClr val="000000"/>
                </a:solidFill>
              </a:defRPr>
            </a:pPr>
            <a:r>
              <a:rPr lang="en-US" sz="4400" dirty="0" smtClean="0">
                <a:solidFill>
                  <a:srgbClr val="00B0F0"/>
                </a:solidFill>
                <a:latin typeface="Trebuchet MS Bold"/>
                <a:ea typeface="Trebuchet MS Bold"/>
                <a:cs typeface="Trebuchet MS Bold"/>
                <a:sym typeface="Trebuchet MS Bold"/>
              </a:rPr>
              <a:t>Scientific research </a:t>
            </a:r>
            <a:r>
              <a:rPr lang="en-US" sz="4400" dirty="0" smtClean="0">
                <a:latin typeface="Trebuchet MS Bold"/>
                <a:ea typeface="Trebuchet MS Bold"/>
                <a:cs typeface="Trebuchet MS Bold"/>
                <a:sym typeface="Trebuchet MS Bold"/>
              </a:rPr>
              <a:t>documenting potential risks </a:t>
            </a:r>
          </a:p>
          <a:p>
            <a:pPr marL="342900" lvl="0" indent="-342900">
              <a:buFont typeface="Arial" charset="0"/>
              <a:buChar char="•"/>
              <a:defRPr sz="1800">
                <a:solidFill>
                  <a:srgbClr val="000000"/>
                </a:solidFill>
              </a:defRPr>
            </a:pPr>
            <a:r>
              <a:rPr lang="en-US" sz="4400" dirty="0" smtClean="0">
                <a:solidFill>
                  <a:srgbClr val="00B0F0"/>
                </a:solidFill>
                <a:latin typeface="Trebuchet MS Bold"/>
                <a:ea typeface="Trebuchet MS Bold"/>
                <a:cs typeface="Trebuchet MS Bold"/>
                <a:sym typeface="Trebuchet MS Bold"/>
              </a:rPr>
              <a:t>Policy recommendations </a:t>
            </a:r>
            <a:r>
              <a:rPr lang="en-US" sz="4400" dirty="0" smtClean="0">
                <a:latin typeface="Trebuchet MS Bold"/>
                <a:ea typeface="Trebuchet MS Bold"/>
                <a:cs typeface="Trebuchet MS Bold"/>
                <a:sym typeface="Trebuchet MS Bold"/>
              </a:rPr>
              <a:t>to address the risk</a:t>
            </a:r>
            <a:endParaRPr lang="en-US" sz="4400" dirty="0">
              <a:solidFill>
                <a:srgbClr val="58585B"/>
              </a:solidFill>
              <a:latin typeface="Trebuchet MS Bold"/>
              <a:ea typeface="Trebuchet MS Bold"/>
              <a:cs typeface="Trebuchet MS Bold"/>
              <a:sym typeface="Trebuchet MS Bold"/>
            </a:endParaRPr>
          </a:p>
        </p:txBody>
      </p:sp>
      <p:sp>
        <p:nvSpPr>
          <p:cNvPr id="97" name="Shape 97"/>
          <p:cNvSpPr>
            <a:spLocks noGrp="1"/>
          </p:cNvSpPr>
          <p:nvPr>
            <p:ph type="title"/>
          </p:nvPr>
        </p:nvSpPr>
        <p:spPr>
          <a:xfrm>
            <a:off x="328246" y="527538"/>
            <a:ext cx="12344400" cy="1188698"/>
          </a:xfrm>
          <a:prstGeom prst="rect">
            <a:avLst/>
          </a:prstGeom>
        </p:spPr>
        <p:txBody>
          <a:bodyPr>
            <a:noAutofit/>
          </a:bodyPr>
          <a:lstStyle/>
          <a:p>
            <a:pPr lvl="0">
              <a:defRPr sz="1800">
                <a:solidFill>
                  <a:srgbClr val="000000"/>
                </a:solidFill>
              </a:defRPr>
            </a:pPr>
            <a:r>
              <a:rPr lang="en-US" sz="4400" dirty="0" smtClean="0">
                <a:solidFill>
                  <a:srgbClr val="1DB3E0"/>
                </a:solidFill>
              </a:rPr>
              <a:t/>
            </a:r>
            <a:br>
              <a:rPr lang="en-US" sz="4400" dirty="0" smtClean="0">
                <a:solidFill>
                  <a:srgbClr val="1DB3E0"/>
                </a:solidFill>
              </a:rPr>
            </a:br>
            <a:r>
              <a:rPr lang="en-US" sz="4400" dirty="0" smtClean="0">
                <a:solidFill>
                  <a:srgbClr val="1DB3E0"/>
                </a:solidFill>
              </a:rPr>
              <a:t/>
            </a:r>
            <a:br>
              <a:rPr lang="en-US" sz="4400" dirty="0" smtClean="0">
                <a:solidFill>
                  <a:srgbClr val="1DB3E0"/>
                </a:solidFill>
              </a:rPr>
            </a:br>
            <a:endParaRPr sz="4400" dirty="0">
              <a:solidFill>
                <a:srgbClr val="1DB3E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854" y="3121191"/>
            <a:ext cx="3840512" cy="448056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17533" y="2108825"/>
            <a:ext cx="11331484" cy="6999810"/>
          </a:xfrm>
        </p:spPr>
        <p:txBody>
          <a:bodyPr>
            <a:normAutofit fontScale="92500" lnSpcReduction="20000"/>
          </a:bodyPr>
          <a:lstStyle/>
          <a:p>
            <a:pPr marL="457200" indent="-457200">
              <a:buFont typeface="Arial" charset="0"/>
              <a:buChar char="•"/>
            </a:pPr>
            <a:endParaRPr lang="en-US" sz="2800" dirty="0" smtClean="0">
              <a:solidFill>
                <a:srgbClr val="00B0F0"/>
              </a:solidFill>
            </a:endParaRPr>
          </a:p>
          <a:p>
            <a:endParaRPr lang="en-US" sz="2800" dirty="0" smtClean="0">
              <a:solidFill>
                <a:srgbClr val="00B0F0"/>
              </a:solidFill>
            </a:endParaRPr>
          </a:p>
          <a:p>
            <a:pPr marL="457200" indent="-457200">
              <a:buFont typeface="Arial" charset="0"/>
              <a:buChar char="•"/>
            </a:pPr>
            <a:r>
              <a:rPr lang="en-US" sz="2800" dirty="0" smtClean="0">
                <a:solidFill>
                  <a:srgbClr val="00B0F0"/>
                </a:solidFill>
              </a:rPr>
              <a:t>Findings:  </a:t>
            </a:r>
            <a:endParaRPr lang="en-US" sz="2800" dirty="0" smtClean="0">
              <a:solidFill>
                <a:schemeClr val="tx1"/>
              </a:solidFill>
            </a:endParaRPr>
          </a:p>
          <a:p>
            <a:pPr marL="1092200" lvl="1" indent="-457200">
              <a:buFont typeface="Wingdings" pitchFamily="2" charset="2"/>
              <a:buChar char="Ø"/>
            </a:pPr>
            <a:r>
              <a:rPr lang="en-US" sz="2800" dirty="0">
                <a:solidFill>
                  <a:srgbClr val="00B0F0"/>
                </a:solidFill>
              </a:rPr>
              <a:t>H</a:t>
            </a:r>
            <a:r>
              <a:rPr lang="en-US" sz="2800" dirty="0" smtClean="0">
                <a:solidFill>
                  <a:srgbClr val="00B0F0"/>
                </a:solidFill>
              </a:rPr>
              <a:t>ospitalizations</a:t>
            </a:r>
            <a:r>
              <a:rPr lang="en-US" sz="2800" dirty="0" smtClean="0">
                <a:solidFill>
                  <a:schemeClr val="tx1"/>
                </a:solidFill>
              </a:rPr>
              <a:t> </a:t>
            </a:r>
            <a:r>
              <a:rPr lang="en-US" sz="2800" dirty="0">
                <a:solidFill>
                  <a:schemeClr val="tx1"/>
                </a:solidFill>
              </a:rPr>
              <a:t>for heart conditions, neurological illness, skin conditions, cancer, and urologic </a:t>
            </a:r>
            <a:r>
              <a:rPr lang="en-US" sz="2800" dirty="0" smtClean="0">
                <a:solidFill>
                  <a:schemeClr val="tx1"/>
                </a:solidFill>
              </a:rPr>
              <a:t>problems associated with well density.</a:t>
            </a:r>
          </a:p>
          <a:p>
            <a:pPr marL="1092200" lvl="1" indent="-457200">
              <a:buFont typeface="Wingdings" pitchFamily="2" charset="2"/>
              <a:buChar char="Ø"/>
            </a:pPr>
            <a:r>
              <a:rPr lang="en-US" sz="2800" dirty="0" smtClean="0">
                <a:solidFill>
                  <a:srgbClr val="00B0F0"/>
                </a:solidFill>
              </a:rPr>
              <a:t>Example:</a:t>
            </a:r>
            <a:r>
              <a:rPr lang="en-US" sz="2800" dirty="0" smtClean="0">
                <a:solidFill>
                  <a:schemeClr val="tx1"/>
                </a:solidFill>
              </a:rPr>
              <a:t>  well density &gt; .79/km</a:t>
            </a:r>
            <a:r>
              <a:rPr lang="en-US" sz="2800" baseline="30000" dirty="0" smtClean="0">
                <a:solidFill>
                  <a:schemeClr val="tx1"/>
                </a:solidFill>
              </a:rPr>
              <a:t>2 </a:t>
            </a:r>
            <a:r>
              <a:rPr lang="en-US" sz="2800" dirty="0" smtClean="0">
                <a:solidFill>
                  <a:schemeClr val="tx1"/>
                </a:solidFill>
              </a:rPr>
              <a:t>associated with an excess 9.51 inpatient admissions for heart conditions within a zip code</a:t>
            </a:r>
            <a:endParaRPr lang="en-US" sz="2800" dirty="0">
              <a:solidFill>
                <a:schemeClr val="tx1"/>
              </a:solidFill>
            </a:endParaRPr>
          </a:p>
          <a:p>
            <a:pPr marL="457200" indent="-457200">
              <a:buFont typeface="Arial" charset="0"/>
              <a:buChar char="•"/>
            </a:pPr>
            <a:r>
              <a:rPr lang="en-US" sz="2800" dirty="0" smtClean="0">
                <a:solidFill>
                  <a:srgbClr val="00B0F0"/>
                </a:solidFill>
              </a:rPr>
              <a:t>Method:  </a:t>
            </a:r>
          </a:p>
          <a:p>
            <a:pPr marL="1092200" lvl="1" indent="-457200">
              <a:buFont typeface="Wingdings" pitchFamily="2" charset="2"/>
              <a:buChar char="Ø"/>
            </a:pPr>
            <a:r>
              <a:rPr lang="en-US" sz="2800" dirty="0" smtClean="0">
                <a:solidFill>
                  <a:srgbClr val="00B0F0"/>
                </a:solidFill>
              </a:rPr>
              <a:t>Used databases</a:t>
            </a:r>
            <a:r>
              <a:rPr lang="en-US" sz="2800" dirty="0" smtClean="0"/>
              <a:t> </a:t>
            </a:r>
            <a:r>
              <a:rPr lang="en-US" sz="2800" dirty="0">
                <a:solidFill>
                  <a:schemeClr val="tx1"/>
                </a:solidFill>
              </a:rPr>
              <a:t>that contained over 198,000 </a:t>
            </a:r>
            <a:r>
              <a:rPr lang="en-US" sz="2800" dirty="0" smtClean="0">
                <a:solidFill>
                  <a:schemeClr val="tx1"/>
                </a:solidFill>
              </a:rPr>
              <a:t>hospitalizations</a:t>
            </a:r>
            <a:r>
              <a:rPr lang="en-US" sz="2800" dirty="0">
                <a:solidFill>
                  <a:schemeClr val="tx1"/>
                </a:solidFill>
              </a:rPr>
              <a:t> </a:t>
            </a:r>
            <a:r>
              <a:rPr lang="en-US" sz="2800" dirty="0" smtClean="0">
                <a:solidFill>
                  <a:schemeClr val="tx1"/>
                </a:solidFill>
              </a:rPr>
              <a:t>from 2007-2011</a:t>
            </a:r>
          </a:p>
          <a:p>
            <a:pPr marL="1092200" lvl="1" indent="-457200">
              <a:buFont typeface="Wingdings" pitchFamily="2" charset="2"/>
              <a:buChar char="Ø"/>
            </a:pPr>
            <a:r>
              <a:rPr lang="en-US" sz="2800" dirty="0" smtClean="0">
                <a:solidFill>
                  <a:srgbClr val="00B0F0"/>
                </a:solidFill>
              </a:rPr>
              <a:t>Compared </a:t>
            </a:r>
            <a:r>
              <a:rPr lang="en-US" sz="2800" dirty="0" smtClean="0">
                <a:solidFill>
                  <a:schemeClr val="tx1"/>
                </a:solidFill>
              </a:rPr>
              <a:t>inpatient hospitalization rates against wells per zip code and per km</a:t>
            </a:r>
            <a:r>
              <a:rPr lang="en-US" sz="2800" baseline="30000" dirty="0" smtClean="0">
                <a:solidFill>
                  <a:schemeClr val="tx1"/>
                </a:solidFill>
              </a:rPr>
              <a:t>2</a:t>
            </a:r>
            <a:endParaRPr lang="en-US" sz="2800" dirty="0" smtClean="0">
              <a:solidFill>
                <a:schemeClr val="tx1"/>
              </a:solidFill>
            </a:endParaRPr>
          </a:p>
          <a:p>
            <a:pPr marL="457200" indent="-457200">
              <a:buFont typeface="Arial" pitchFamily="34" charset="0"/>
              <a:buChar char="•"/>
            </a:pPr>
            <a:r>
              <a:rPr lang="en-US" sz="2800" dirty="0" smtClean="0">
                <a:solidFill>
                  <a:srgbClr val="00B0F0"/>
                </a:solidFill>
              </a:rPr>
              <a:t>Limitations (self-identified):</a:t>
            </a:r>
          </a:p>
          <a:p>
            <a:pPr marL="1092200" lvl="1" indent="-457200">
              <a:buFont typeface="Wingdings" pitchFamily="2" charset="2"/>
              <a:buChar char="Ø"/>
            </a:pPr>
            <a:r>
              <a:rPr lang="en-US" sz="2800" dirty="0">
                <a:solidFill>
                  <a:srgbClr val="00B0F0"/>
                </a:solidFill>
              </a:rPr>
              <a:t>	</a:t>
            </a:r>
            <a:r>
              <a:rPr lang="en-US" sz="2800" dirty="0" smtClean="0">
                <a:solidFill>
                  <a:srgbClr val="00B0F0"/>
                </a:solidFill>
              </a:rPr>
              <a:t>Zip code analysis </a:t>
            </a:r>
            <a:r>
              <a:rPr lang="en-US" sz="2800" dirty="0" smtClean="0">
                <a:solidFill>
                  <a:schemeClr val="tx1"/>
                </a:solidFill>
              </a:rPr>
              <a:t>is less precise than evaluating individuals</a:t>
            </a:r>
            <a:endParaRPr lang="en-US" sz="2800" dirty="0" smtClean="0">
              <a:solidFill>
                <a:srgbClr val="00B0F0"/>
              </a:solidFill>
            </a:endParaRPr>
          </a:p>
          <a:p>
            <a:pPr marL="1092200" lvl="1" indent="-457200">
              <a:buFont typeface="Wingdings" pitchFamily="2" charset="2"/>
              <a:buChar char="Ø"/>
            </a:pPr>
            <a:r>
              <a:rPr lang="en-US" sz="2800" dirty="0" smtClean="0">
                <a:solidFill>
                  <a:srgbClr val="00B0F0"/>
                </a:solidFill>
              </a:rPr>
              <a:t> Identifies association only </a:t>
            </a:r>
            <a:r>
              <a:rPr lang="en-US" sz="2800" dirty="0" smtClean="0">
                <a:solidFill>
                  <a:schemeClr val="tx1"/>
                </a:solidFill>
              </a:rPr>
              <a:t>not causation</a:t>
            </a:r>
            <a:endParaRPr lang="en-US" sz="2800" dirty="0" smtClean="0">
              <a:solidFill>
                <a:srgbClr val="00B0F0"/>
              </a:solidFill>
            </a:endParaRPr>
          </a:p>
          <a:p>
            <a:endParaRPr lang="en-US" sz="2800" dirty="0">
              <a:solidFill>
                <a:srgbClr val="00B0F0"/>
              </a:solidFill>
            </a:endParaRPr>
          </a:p>
        </p:txBody>
      </p:sp>
      <p:sp>
        <p:nvSpPr>
          <p:cNvPr id="3" name="Title 2"/>
          <p:cNvSpPr>
            <a:spLocks noGrp="1"/>
          </p:cNvSpPr>
          <p:nvPr>
            <p:ph type="title"/>
          </p:nvPr>
        </p:nvSpPr>
        <p:spPr/>
        <p:txBody>
          <a:bodyPr/>
          <a:lstStyle/>
          <a:p>
            <a:r>
              <a:rPr lang="en-US" b="1" dirty="0" smtClean="0">
                <a:solidFill>
                  <a:srgbClr val="00B0F0"/>
                </a:solidFill>
              </a:rPr>
              <a:t>Overall health indicia:  </a:t>
            </a:r>
            <a:r>
              <a:rPr lang="en-US" b="1" dirty="0" smtClean="0">
                <a:solidFill>
                  <a:schemeClr val="tx1"/>
                </a:solidFill>
              </a:rPr>
              <a:t>key findings</a:t>
            </a:r>
            <a:r>
              <a:rPr lang="en-US" dirty="0" smtClean="0">
                <a:solidFill>
                  <a:srgbClr val="00B0F0"/>
                </a:solidFill>
              </a:rPr>
              <a:t>	</a:t>
            </a:r>
            <a:endParaRPr lang="en-US" dirty="0">
              <a:solidFill>
                <a:srgbClr val="00B0F0"/>
              </a:solidFill>
            </a:endParaRPr>
          </a:p>
        </p:txBody>
      </p:sp>
      <p:sp>
        <p:nvSpPr>
          <p:cNvPr id="4" name="TextBox 3"/>
          <p:cNvSpPr txBox="1"/>
          <p:nvPr/>
        </p:nvSpPr>
        <p:spPr>
          <a:xfrm>
            <a:off x="836659" y="1826697"/>
            <a:ext cx="8002542" cy="964367"/>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1400" b="1" dirty="0">
                <a:solidFill>
                  <a:srgbClr val="000000"/>
                </a:solidFill>
              </a:rPr>
              <a:t>Unconventional Gas and Oil Drilling Is Associated with Increased Hospital Utilization </a:t>
            </a:r>
            <a:r>
              <a:rPr lang="en-US" sz="1400" b="1" dirty="0" smtClean="0">
                <a:solidFill>
                  <a:srgbClr val="000000"/>
                </a:solidFill>
              </a:rPr>
              <a:t>Rates</a:t>
            </a:r>
          </a:p>
          <a:p>
            <a:pPr algn="l" rtl="0" latinLnBrk="1" hangingPunct="0"/>
            <a:r>
              <a:rPr lang="en-US" sz="1400" b="1" dirty="0" smtClean="0">
                <a:solidFill>
                  <a:srgbClr val="000000"/>
                </a:solidFill>
              </a:rPr>
              <a:t> </a:t>
            </a:r>
            <a:r>
              <a:rPr lang="en-US" sz="1400" dirty="0">
                <a:solidFill>
                  <a:srgbClr val="000000"/>
                </a:solidFill>
              </a:rPr>
              <a:t>Thomas </a:t>
            </a:r>
            <a:r>
              <a:rPr lang="en-US" sz="1400" dirty="0" err="1">
                <a:solidFill>
                  <a:srgbClr val="000000"/>
                </a:solidFill>
              </a:rPr>
              <a:t>Jemielita</a:t>
            </a:r>
            <a:r>
              <a:rPr lang="en-US" sz="1400" dirty="0">
                <a:solidFill>
                  <a:srgbClr val="000000"/>
                </a:solidFill>
              </a:rPr>
              <a:t>, George L. </a:t>
            </a:r>
            <a:r>
              <a:rPr lang="en-US" sz="1400" dirty="0" err="1">
                <a:solidFill>
                  <a:srgbClr val="000000"/>
                </a:solidFill>
              </a:rPr>
              <a:t>Gerton</a:t>
            </a:r>
            <a:r>
              <a:rPr lang="en-US" sz="1400" dirty="0">
                <a:solidFill>
                  <a:srgbClr val="000000"/>
                </a:solidFill>
              </a:rPr>
              <a:t>, Matthew </a:t>
            </a:r>
            <a:r>
              <a:rPr lang="en-US" sz="1400" dirty="0" err="1">
                <a:solidFill>
                  <a:srgbClr val="000000"/>
                </a:solidFill>
              </a:rPr>
              <a:t>Neidell</a:t>
            </a:r>
            <a:r>
              <a:rPr lang="en-US" sz="1400" dirty="0">
                <a:solidFill>
                  <a:srgbClr val="000000"/>
                </a:solidFill>
              </a:rPr>
              <a:t> , Steven </a:t>
            </a:r>
            <a:r>
              <a:rPr lang="en-US" sz="1400" dirty="0" err="1">
                <a:solidFill>
                  <a:srgbClr val="000000"/>
                </a:solidFill>
              </a:rPr>
              <a:t>Chillrud</a:t>
            </a:r>
            <a:r>
              <a:rPr lang="en-US" sz="1400" dirty="0">
                <a:solidFill>
                  <a:srgbClr val="000000"/>
                </a:solidFill>
              </a:rPr>
              <a:t> , </a:t>
            </a:r>
            <a:r>
              <a:rPr lang="en-US" sz="1400" dirty="0" err="1">
                <a:solidFill>
                  <a:srgbClr val="000000"/>
                </a:solidFill>
              </a:rPr>
              <a:t>Beizhan</a:t>
            </a:r>
            <a:r>
              <a:rPr lang="en-US" sz="1400" dirty="0">
                <a:solidFill>
                  <a:srgbClr val="000000"/>
                </a:solidFill>
              </a:rPr>
              <a:t> Yan , Martin </a:t>
            </a:r>
            <a:endParaRPr lang="en-US" sz="1400" dirty="0" smtClean="0">
              <a:solidFill>
                <a:srgbClr val="000000"/>
              </a:solidFill>
            </a:endParaRPr>
          </a:p>
          <a:p>
            <a:pPr algn="l" rtl="0" latinLnBrk="1" hangingPunct="0"/>
            <a:r>
              <a:rPr lang="en-US" sz="1400" dirty="0" err="1" smtClean="0">
                <a:solidFill>
                  <a:srgbClr val="000000"/>
                </a:solidFill>
              </a:rPr>
              <a:t>Stute</a:t>
            </a:r>
            <a:r>
              <a:rPr lang="en-US" sz="1400" dirty="0" smtClean="0">
                <a:solidFill>
                  <a:srgbClr val="000000"/>
                </a:solidFill>
              </a:rPr>
              <a:t> </a:t>
            </a:r>
            <a:r>
              <a:rPr lang="en-US" sz="1400" dirty="0">
                <a:solidFill>
                  <a:srgbClr val="000000"/>
                </a:solidFill>
              </a:rPr>
              <a:t>, Marilyn </a:t>
            </a:r>
            <a:r>
              <a:rPr lang="en-US" sz="1400" dirty="0" err="1">
                <a:solidFill>
                  <a:srgbClr val="000000"/>
                </a:solidFill>
              </a:rPr>
              <a:t>Howarth</a:t>
            </a:r>
            <a:r>
              <a:rPr lang="en-US" sz="1400" dirty="0">
                <a:solidFill>
                  <a:srgbClr val="000000"/>
                </a:solidFill>
              </a:rPr>
              <a:t> , </a:t>
            </a:r>
            <a:r>
              <a:rPr lang="en-US" sz="1400" dirty="0" err="1">
                <a:solidFill>
                  <a:srgbClr val="000000"/>
                </a:solidFill>
              </a:rPr>
              <a:t>Pouné</a:t>
            </a:r>
            <a:r>
              <a:rPr lang="en-US" sz="1400" dirty="0">
                <a:solidFill>
                  <a:srgbClr val="000000"/>
                </a:solidFill>
              </a:rPr>
              <a:t> </a:t>
            </a:r>
            <a:r>
              <a:rPr lang="en-US" sz="1400" dirty="0" err="1">
                <a:solidFill>
                  <a:srgbClr val="000000"/>
                </a:solidFill>
              </a:rPr>
              <a:t>Saberi</a:t>
            </a:r>
            <a:r>
              <a:rPr lang="en-US" sz="1400" dirty="0">
                <a:solidFill>
                  <a:srgbClr val="000000"/>
                </a:solidFill>
              </a:rPr>
              <a:t> , Nicholas </a:t>
            </a:r>
            <a:r>
              <a:rPr lang="en-US" sz="1400" dirty="0" err="1">
                <a:solidFill>
                  <a:srgbClr val="000000"/>
                </a:solidFill>
              </a:rPr>
              <a:t>Fausti</a:t>
            </a:r>
            <a:r>
              <a:rPr lang="en-US" sz="1400" dirty="0">
                <a:solidFill>
                  <a:srgbClr val="000000"/>
                </a:solidFill>
              </a:rPr>
              <a:t> , Trevor M. Penning , Jason Roy , Kathleen J. </a:t>
            </a:r>
            <a:r>
              <a:rPr lang="en-US" sz="1400" dirty="0" err="1">
                <a:solidFill>
                  <a:srgbClr val="000000"/>
                </a:solidFill>
              </a:rPr>
              <a:t>Propert</a:t>
            </a:r>
            <a:r>
              <a:rPr lang="en-US" sz="1400" dirty="0">
                <a:solidFill>
                  <a:srgbClr val="000000"/>
                </a:solidFill>
              </a:rPr>
              <a:t> , </a:t>
            </a:r>
            <a:r>
              <a:rPr lang="en-US" sz="1400" dirty="0" err="1">
                <a:solidFill>
                  <a:srgbClr val="000000"/>
                </a:solidFill>
              </a:rPr>
              <a:t>Reynold</a:t>
            </a:r>
            <a:r>
              <a:rPr lang="en-US" sz="1400" dirty="0">
                <a:solidFill>
                  <a:srgbClr val="000000"/>
                </a:solidFill>
              </a:rPr>
              <a:t> A. </a:t>
            </a:r>
            <a:r>
              <a:rPr lang="en-US" sz="1400" dirty="0" err="1">
                <a:solidFill>
                  <a:srgbClr val="000000"/>
                </a:solidFill>
              </a:rPr>
              <a:t>Panettieri</a:t>
            </a:r>
            <a:r>
              <a:rPr lang="en-US" sz="1400" dirty="0">
                <a:solidFill>
                  <a:srgbClr val="000000"/>
                </a:solidFill>
              </a:rPr>
              <a:t>, </a:t>
            </a:r>
            <a:r>
              <a:rPr lang="en-US" sz="1400" dirty="0" err="1">
                <a:solidFill>
                  <a:srgbClr val="000000"/>
                </a:solidFill>
              </a:rPr>
              <a:t>Jr</a:t>
            </a:r>
            <a:r>
              <a:rPr lang="en-US" sz="1400" dirty="0">
                <a:solidFill>
                  <a:srgbClr val="000000"/>
                </a:solidFill>
              </a:rPr>
              <a:t> (2015)</a:t>
            </a:r>
            <a:endParaRPr kumimoji="0" lang="en-US" sz="1400" b="0" i="0" u="none" strike="noStrike" cap="none" spc="0" normalizeH="0" baseline="0" dirty="0">
              <a:ln>
                <a:noFill/>
              </a:ln>
              <a:solidFill>
                <a:srgbClr val="000000"/>
              </a:solidFill>
              <a:effectLst/>
              <a:uFillTx/>
              <a:sym typeface="Helvetica Light"/>
            </a:endParaRPr>
          </a:p>
        </p:txBody>
      </p:sp>
      <p:sp>
        <p:nvSpPr>
          <p:cNvPr id="5" name="Right Arrow 4"/>
          <p:cNvSpPr/>
          <p:nvPr/>
        </p:nvSpPr>
        <p:spPr>
          <a:xfrm>
            <a:off x="8751276" y="2098566"/>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extBox 5"/>
          <p:cNvSpPr txBox="1"/>
          <p:nvPr/>
        </p:nvSpPr>
        <p:spPr>
          <a:xfrm>
            <a:off x="10005645" y="2108825"/>
            <a:ext cx="2321170"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Hospitalizations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Tree>
    <p:extLst>
      <p:ext uri="{BB962C8B-B14F-4D97-AF65-F5344CB8AC3E}">
        <p14:creationId xmlns:p14="http://schemas.microsoft.com/office/powerpoint/2010/main" val="31630209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6658" y="2202805"/>
            <a:ext cx="11331484" cy="7105318"/>
          </a:xfrm>
        </p:spPr>
        <p:txBody>
          <a:bodyPr>
            <a:normAutofit fontScale="92500" lnSpcReduction="10000"/>
          </a:bodyPr>
          <a:lstStyle/>
          <a:p>
            <a:pPr marL="457200" indent="-457200">
              <a:buFont typeface="Arial" pitchFamily="34" charset="0"/>
              <a:buChar char="•"/>
            </a:pPr>
            <a:r>
              <a:rPr lang="en-US" sz="2400" dirty="0" smtClean="0">
                <a:solidFill>
                  <a:srgbClr val="00B0F0"/>
                </a:solidFill>
              </a:rPr>
              <a:t>Air quality:  </a:t>
            </a:r>
            <a:endParaRPr lang="en-US" sz="2400" dirty="0" smtClean="0">
              <a:solidFill>
                <a:schemeClr val="tx1"/>
              </a:solidFill>
            </a:endParaRPr>
          </a:p>
          <a:p>
            <a:pPr marL="1092200" lvl="1" indent="-457200">
              <a:buFont typeface="Wingdings" pitchFamily="2" charset="2"/>
              <a:buChar char="Ø"/>
            </a:pPr>
            <a:r>
              <a:rPr lang="en-US" sz="2400" dirty="0" smtClean="0">
                <a:solidFill>
                  <a:srgbClr val="00B0F0"/>
                </a:solidFill>
              </a:rPr>
              <a:t>Evidence:</a:t>
            </a:r>
            <a:r>
              <a:rPr lang="en-US" sz="2400" dirty="0" smtClean="0">
                <a:solidFill>
                  <a:schemeClr val="tx1"/>
                </a:solidFill>
              </a:rPr>
              <a:t> Fracturing contributes to locally harmful levels of air toxics, O</a:t>
            </a:r>
            <a:r>
              <a:rPr lang="en-US" sz="2400" baseline="-25000" dirty="0" smtClean="0">
                <a:solidFill>
                  <a:schemeClr val="tx1"/>
                </a:solidFill>
              </a:rPr>
              <a:t>3</a:t>
            </a:r>
            <a:r>
              <a:rPr lang="en-US" sz="2400" dirty="0" smtClean="0">
                <a:solidFill>
                  <a:schemeClr val="tx1"/>
                </a:solidFill>
              </a:rPr>
              <a:t> precursors</a:t>
            </a:r>
          </a:p>
          <a:p>
            <a:pPr marL="1092200" lvl="1" indent="-457200">
              <a:buFont typeface="Wingdings" pitchFamily="2" charset="2"/>
              <a:buChar char="Ø"/>
            </a:pPr>
            <a:r>
              <a:rPr lang="en-US" sz="2400" dirty="0" smtClean="0">
                <a:solidFill>
                  <a:srgbClr val="00B0F0"/>
                </a:solidFill>
              </a:rPr>
              <a:t>What we don’t know:</a:t>
            </a:r>
            <a:r>
              <a:rPr lang="en-US" sz="2400" dirty="0" smtClean="0">
                <a:solidFill>
                  <a:schemeClr val="tx1"/>
                </a:solidFill>
              </a:rPr>
              <a:t>  What are the on-site sources of these pollutants?  What are the actual impacts on public health? Can they be mitigated?</a:t>
            </a:r>
          </a:p>
          <a:p>
            <a:pPr marL="342900" indent="-342900">
              <a:buFont typeface="Arial" pitchFamily="34" charset="0"/>
              <a:buChar char="•"/>
            </a:pPr>
            <a:r>
              <a:rPr lang="en-US" sz="2400" dirty="0" smtClean="0">
                <a:solidFill>
                  <a:srgbClr val="00B0F0"/>
                </a:solidFill>
              </a:rPr>
              <a:t>Birth outcomes:</a:t>
            </a:r>
          </a:p>
          <a:p>
            <a:pPr marL="977900" lvl="1" indent="-342900">
              <a:buFont typeface="Wingdings" pitchFamily="2" charset="2"/>
              <a:buChar char="Ø"/>
            </a:pPr>
            <a:r>
              <a:rPr lang="en-US" sz="2400" dirty="0" smtClean="0">
                <a:solidFill>
                  <a:srgbClr val="00B0F0"/>
                </a:solidFill>
              </a:rPr>
              <a:t>  Evidence:  </a:t>
            </a:r>
            <a:r>
              <a:rPr lang="en-US" sz="2400" dirty="0">
                <a:solidFill>
                  <a:schemeClr val="tx1"/>
                </a:solidFill>
              </a:rPr>
              <a:t>P</a:t>
            </a:r>
            <a:r>
              <a:rPr lang="en-US" sz="2400" dirty="0" smtClean="0">
                <a:solidFill>
                  <a:schemeClr val="tx1"/>
                </a:solidFill>
              </a:rPr>
              <a:t>roximity to O&amp;G operations associated with adverse birth outcomes</a:t>
            </a:r>
          </a:p>
          <a:p>
            <a:pPr marL="977900" lvl="1" indent="-342900">
              <a:buFont typeface="Wingdings" pitchFamily="2" charset="2"/>
              <a:buChar char="Ø"/>
            </a:pPr>
            <a:r>
              <a:rPr lang="en-US" sz="2400" dirty="0">
                <a:solidFill>
                  <a:srgbClr val="00B0F0"/>
                </a:solidFill>
              </a:rPr>
              <a:t> </a:t>
            </a:r>
            <a:r>
              <a:rPr lang="en-US" sz="2400" dirty="0" smtClean="0">
                <a:solidFill>
                  <a:srgbClr val="00B0F0"/>
                </a:solidFill>
              </a:rPr>
              <a:t> What we don’t know:  </a:t>
            </a:r>
            <a:r>
              <a:rPr lang="en-US" sz="2400" dirty="0">
                <a:solidFill>
                  <a:schemeClr val="tx1"/>
                </a:solidFill>
              </a:rPr>
              <a:t>D</a:t>
            </a:r>
            <a:r>
              <a:rPr lang="en-US" sz="2400" dirty="0" smtClean="0">
                <a:solidFill>
                  <a:schemeClr val="tx1"/>
                </a:solidFill>
              </a:rPr>
              <a:t>oes the association signify causation? If so, what is the   specific cause and mode of exposure?  </a:t>
            </a:r>
            <a:endParaRPr lang="en-US" sz="2400" dirty="0" smtClean="0">
              <a:solidFill>
                <a:srgbClr val="00B0F0"/>
              </a:solidFill>
            </a:endParaRPr>
          </a:p>
          <a:p>
            <a:pPr marL="342900" indent="-342900">
              <a:buFont typeface="Arial" pitchFamily="34" charset="0"/>
              <a:buChar char="•"/>
            </a:pPr>
            <a:r>
              <a:rPr lang="en-US" sz="2400" dirty="0" smtClean="0">
                <a:solidFill>
                  <a:srgbClr val="00B0F0"/>
                </a:solidFill>
              </a:rPr>
              <a:t>Water quality:</a:t>
            </a:r>
          </a:p>
          <a:p>
            <a:pPr marL="977900" lvl="1" indent="-342900">
              <a:buFont typeface="Wingdings" pitchFamily="2" charset="2"/>
              <a:buChar char="Ø"/>
            </a:pPr>
            <a:r>
              <a:rPr lang="en-US" sz="2400" dirty="0" smtClean="0">
                <a:solidFill>
                  <a:srgbClr val="00B0F0"/>
                </a:solidFill>
              </a:rPr>
              <a:t>Evidence:  </a:t>
            </a:r>
            <a:r>
              <a:rPr lang="en-US" sz="2400" dirty="0" smtClean="0">
                <a:solidFill>
                  <a:schemeClr val="tx1"/>
                </a:solidFill>
              </a:rPr>
              <a:t>Documentation of migration pathways, correlation with local contamination</a:t>
            </a:r>
          </a:p>
          <a:p>
            <a:pPr marL="977900" lvl="1" indent="-342900">
              <a:buFont typeface="Wingdings" pitchFamily="2" charset="2"/>
              <a:buChar char="Ø"/>
            </a:pPr>
            <a:r>
              <a:rPr lang="en-US" sz="2400" dirty="0" smtClean="0">
                <a:solidFill>
                  <a:srgbClr val="00B0F0"/>
                </a:solidFill>
              </a:rPr>
              <a:t>What we don’t know:  </a:t>
            </a:r>
            <a:r>
              <a:rPr lang="en-US" sz="2400" dirty="0" smtClean="0">
                <a:solidFill>
                  <a:schemeClr val="tx1"/>
                </a:solidFill>
              </a:rPr>
              <a:t>Causation, frequency, severity, public health impacts</a:t>
            </a:r>
          </a:p>
          <a:p>
            <a:pPr marL="342900" indent="-342900">
              <a:buFont typeface="Arial" pitchFamily="34" charset="0"/>
              <a:buChar char="•"/>
            </a:pPr>
            <a:r>
              <a:rPr lang="en-US" sz="2400" dirty="0" smtClean="0">
                <a:solidFill>
                  <a:srgbClr val="00B0F0"/>
                </a:solidFill>
              </a:rPr>
              <a:t>Seismicity:</a:t>
            </a:r>
          </a:p>
          <a:p>
            <a:pPr marL="977900" lvl="1" indent="-342900">
              <a:buFont typeface="Wingdings" pitchFamily="2" charset="2"/>
              <a:buChar char="Ø"/>
            </a:pPr>
            <a:r>
              <a:rPr lang="en-US" sz="2400" dirty="0" smtClean="0">
                <a:solidFill>
                  <a:srgbClr val="00B0F0"/>
                </a:solidFill>
              </a:rPr>
              <a:t>Evidence:  </a:t>
            </a:r>
            <a:r>
              <a:rPr lang="en-US" sz="2400" dirty="0" smtClean="0">
                <a:solidFill>
                  <a:schemeClr val="tx1"/>
                </a:solidFill>
              </a:rPr>
              <a:t>Injection and possibly fracturing have caused low-level seismicity</a:t>
            </a:r>
          </a:p>
          <a:p>
            <a:pPr marL="977900" lvl="1" indent="-342900">
              <a:buFont typeface="Wingdings" pitchFamily="2" charset="2"/>
              <a:buChar char="Ø"/>
            </a:pPr>
            <a:r>
              <a:rPr lang="en-US" sz="2400" dirty="0" smtClean="0">
                <a:solidFill>
                  <a:srgbClr val="00B0F0"/>
                </a:solidFill>
              </a:rPr>
              <a:t>What we don’t know:  </a:t>
            </a:r>
            <a:r>
              <a:rPr lang="en-US" sz="2400" dirty="0" smtClean="0">
                <a:solidFill>
                  <a:schemeClr val="tx1"/>
                </a:solidFill>
              </a:rPr>
              <a:t>Is there potential for more severe induced seismicity?  Why some places and not others?</a:t>
            </a:r>
            <a:endParaRPr lang="en-US" sz="2400" dirty="0" smtClean="0">
              <a:solidFill>
                <a:srgbClr val="00B0F0"/>
              </a:solidFill>
            </a:endParaRPr>
          </a:p>
        </p:txBody>
      </p:sp>
      <p:sp>
        <p:nvSpPr>
          <p:cNvPr id="3" name="Title 2"/>
          <p:cNvSpPr>
            <a:spLocks noGrp="1"/>
          </p:cNvSpPr>
          <p:nvPr>
            <p:ph type="title"/>
          </p:nvPr>
        </p:nvSpPr>
        <p:spPr>
          <a:xfrm>
            <a:off x="738554" y="958154"/>
            <a:ext cx="12266246" cy="758082"/>
          </a:xfrm>
        </p:spPr>
        <p:txBody>
          <a:bodyPr/>
          <a:lstStyle/>
          <a:p>
            <a:r>
              <a:rPr lang="en-US" b="1" dirty="0" smtClean="0">
                <a:solidFill>
                  <a:srgbClr val="00B0F0"/>
                </a:solidFill>
              </a:rPr>
              <a:t>What we know:  ongoing research raises concerns </a:t>
            </a:r>
            <a:endParaRPr lang="en-US" b="1" dirty="0">
              <a:solidFill>
                <a:srgbClr val="00B0F0"/>
              </a:solidFill>
            </a:endParaRPr>
          </a:p>
        </p:txBody>
      </p:sp>
    </p:spTree>
    <p:extLst>
      <p:ext uri="{BB962C8B-B14F-4D97-AF65-F5344CB8AC3E}">
        <p14:creationId xmlns:p14="http://schemas.microsoft.com/office/powerpoint/2010/main" val="228040026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Data uncertainty:  air pollution sources</a:t>
            </a:r>
            <a:endParaRPr lang="en-US" b="1" dirty="0">
              <a:solidFill>
                <a:srgbClr val="00B0F0"/>
              </a:solidFill>
            </a:endParaRPr>
          </a:p>
        </p:txBody>
      </p:sp>
      <p:pic>
        <p:nvPicPr>
          <p:cNvPr id="3" name="Picture 3"/>
          <p:cNvPicPr>
            <a:picLocks noChangeAspect="1" noChangeArrowheads="1"/>
          </p:cNvPicPr>
          <p:nvPr/>
        </p:nvPicPr>
        <p:blipFill>
          <a:blip r:embed="rId2" cstate="print"/>
          <a:srcRect/>
          <a:stretch>
            <a:fillRect/>
          </a:stretch>
        </p:blipFill>
        <p:spPr bwMode="auto">
          <a:xfrm>
            <a:off x="541868" y="1842347"/>
            <a:ext cx="10227733" cy="7642142"/>
          </a:xfrm>
          <a:prstGeom prst="rect">
            <a:avLst/>
          </a:prstGeom>
          <a:noFill/>
          <a:ln w="9525">
            <a:noFill/>
            <a:miter lim="800000"/>
            <a:headEnd/>
            <a:tailEnd/>
          </a:ln>
        </p:spPr>
      </p:pic>
    </p:spTree>
    <p:extLst>
      <p:ext uri="{BB962C8B-B14F-4D97-AF65-F5344CB8AC3E}">
        <p14:creationId xmlns:p14="http://schemas.microsoft.com/office/powerpoint/2010/main" val="543188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6" presetClass="entr" presetSubtype="2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4000" dirty="0" smtClean="0">
                <a:solidFill>
                  <a:schemeClr val="tx1"/>
                </a:solidFill>
              </a:rPr>
              <a:t>“If </a:t>
            </a:r>
            <a:r>
              <a:rPr lang="en-US" sz="4000" dirty="0">
                <a:solidFill>
                  <a:schemeClr val="tx1"/>
                </a:solidFill>
              </a:rPr>
              <a:t>an action </a:t>
            </a:r>
            <a:r>
              <a:rPr lang="en-US" sz="4000" dirty="0" smtClean="0">
                <a:solidFill>
                  <a:schemeClr val="tx1"/>
                </a:solidFill>
              </a:rPr>
              <a:t>has </a:t>
            </a:r>
            <a:r>
              <a:rPr lang="en-US" sz="4000" dirty="0">
                <a:solidFill>
                  <a:schemeClr val="tx1"/>
                </a:solidFill>
              </a:rPr>
              <a:t>a suspected risk of causing </a:t>
            </a:r>
            <a:r>
              <a:rPr lang="en-US" sz="4000" dirty="0" smtClean="0">
                <a:solidFill>
                  <a:schemeClr val="tx1"/>
                </a:solidFill>
              </a:rPr>
              <a:t>harm, </a:t>
            </a:r>
            <a:r>
              <a:rPr lang="en-US" sz="4000" dirty="0">
                <a:solidFill>
                  <a:schemeClr val="tx1"/>
                </a:solidFill>
              </a:rPr>
              <a:t>in the absence of scientific consensus that </a:t>
            </a:r>
            <a:r>
              <a:rPr lang="en-US" sz="4000" dirty="0" smtClean="0">
                <a:solidFill>
                  <a:schemeClr val="tx1"/>
                </a:solidFill>
              </a:rPr>
              <a:t>the action is </a:t>
            </a:r>
            <a:r>
              <a:rPr lang="en-US" sz="4000" dirty="0">
                <a:solidFill>
                  <a:schemeClr val="tx1"/>
                </a:solidFill>
              </a:rPr>
              <a:t>not harmful, the burden of proof that it is not</a:t>
            </a:r>
            <a:r>
              <a:rPr lang="en-US" sz="4000" i="1" dirty="0">
                <a:solidFill>
                  <a:schemeClr val="tx1"/>
                </a:solidFill>
              </a:rPr>
              <a:t> </a:t>
            </a:r>
            <a:r>
              <a:rPr lang="en-US" sz="4000" dirty="0">
                <a:solidFill>
                  <a:schemeClr val="tx1"/>
                </a:solidFill>
              </a:rPr>
              <a:t>harmful falls on </a:t>
            </a:r>
            <a:r>
              <a:rPr lang="en-US" sz="4000" dirty="0" smtClean="0">
                <a:solidFill>
                  <a:schemeClr val="tx1"/>
                </a:solidFill>
              </a:rPr>
              <a:t>those </a:t>
            </a:r>
            <a:r>
              <a:rPr lang="en-US" sz="4000" dirty="0">
                <a:solidFill>
                  <a:schemeClr val="tx1"/>
                </a:solidFill>
              </a:rPr>
              <a:t>taking an action</a:t>
            </a:r>
            <a:r>
              <a:rPr lang="en-US" sz="4000" dirty="0" smtClean="0">
                <a:solidFill>
                  <a:schemeClr val="tx1"/>
                </a:solidFill>
              </a:rPr>
              <a:t>.”</a:t>
            </a:r>
            <a:endParaRPr lang="en-US" sz="4000" dirty="0">
              <a:solidFill>
                <a:schemeClr val="tx1"/>
              </a:solidFill>
            </a:endParaRPr>
          </a:p>
        </p:txBody>
      </p:sp>
      <p:sp>
        <p:nvSpPr>
          <p:cNvPr id="2" name="Title 1"/>
          <p:cNvSpPr>
            <a:spLocks noGrp="1"/>
          </p:cNvSpPr>
          <p:nvPr>
            <p:ph type="title"/>
          </p:nvPr>
        </p:nvSpPr>
        <p:spPr/>
        <p:txBody>
          <a:bodyPr/>
          <a:lstStyle/>
          <a:p>
            <a:r>
              <a:rPr lang="en-US" sz="4400" dirty="0" smtClean="0">
                <a:solidFill>
                  <a:srgbClr val="00B0F0"/>
                </a:solidFill>
              </a:rPr>
              <a:t>Precautionary</a:t>
            </a:r>
            <a:r>
              <a:rPr lang="en-US" dirty="0" smtClean="0">
                <a:solidFill>
                  <a:srgbClr val="00B0F0"/>
                </a:solidFill>
              </a:rPr>
              <a:t> </a:t>
            </a:r>
            <a:r>
              <a:rPr lang="en-US" sz="4400" dirty="0" smtClean="0">
                <a:solidFill>
                  <a:srgbClr val="00B0F0"/>
                </a:solidFill>
              </a:rPr>
              <a:t>principle</a:t>
            </a:r>
            <a:endParaRPr lang="en-US" sz="4400" dirty="0">
              <a:solidFill>
                <a:srgbClr val="00B0F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831" y="5770117"/>
            <a:ext cx="2743200" cy="3048000"/>
          </a:xfrm>
          <a:prstGeom prst="rect">
            <a:avLst/>
          </a:prstGeom>
        </p:spPr>
      </p:pic>
    </p:spTree>
    <p:extLst>
      <p:ext uri="{BB962C8B-B14F-4D97-AF65-F5344CB8AC3E}">
        <p14:creationId xmlns:p14="http://schemas.microsoft.com/office/powerpoint/2010/main" val="34330124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endParaRPr lang="en-US" dirty="0" smtClean="0"/>
          </a:p>
          <a:p>
            <a:pPr marL="342900" indent="-342900">
              <a:buFont typeface="Arial" charset="0"/>
              <a:buChar char="•"/>
            </a:pPr>
            <a:r>
              <a:rPr lang="en-US" sz="3200" dirty="0" smtClean="0"/>
              <a:t>“</a:t>
            </a:r>
            <a:r>
              <a:rPr lang="en-US" sz="3200" dirty="0"/>
              <a:t>Unconventional development using </a:t>
            </a:r>
            <a:r>
              <a:rPr lang="en-US" sz="3200" b="1" i="1" dirty="0">
                <a:solidFill>
                  <a:srgbClr val="00B0F0"/>
                </a:solidFill>
              </a:rPr>
              <a:t>advanced </a:t>
            </a:r>
            <a:r>
              <a:rPr lang="en-US" sz="3200" b="1" i="1" dirty="0" err="1">
                <a:solidFill>
                  <a:srgbClr val="00B0F0"/>
                </a:solidFill>
              </a:rPr>
              <a:t>fracking</a:t>
            </a:r>
            <a:r>
              <a:rPr lang="en-US" sz="3200" b="1" i="1" dirty="0">
                <a:solidFill>
                  <a:srgbClr val="00B0F0"/>
                </a:solidFill>
              </a:rPr>
              <a:t> methods </a:t>
            </a:r>
            <a:r>
              <a:rPr lang="en-US" sz="3200" dirty="0"/>
              <a:t>poses threats to </a:t>
            </a:r>
            <a:r>
              <a:rPr lang="en-US" sz="3200" b="1" i="1" dirty="0">
                <a:solidFill>
                  <a:srgbClr val="00B0F0"/>
                </a:solidFill>
              </a:rPr>
              <a:t>water, air, land, and the health of communities</a:t>
            </a:r>
            <a:r>
              <a:rPr lang="en-US" sz="3200" dirty="0" smtClean="0"/>
              <a:t>.”</a:t>
            </a:r>
          </a:p>
          <a:p>
            <a:pPr marL="342900" indent="-342900">
              <a:buFont typeface="Arial" charset="0"/>
              <a:buChar char="•"/>
            </a:pPr>
            <a:r>
              <a:rPr lang="en-US" sz="3200" dirty="0" smtClean="0"/>
              <a:t>“NRDC </a:t>
            </a:r>
            <a:r>
              <a:rPr lang="en-US" sz="3200" dirty="0"/>
              <a:t>supports </a:t>
            </a:r>
            <a:r>
              <a:rPr lang="en-US" sz="3200" b="1" i="1" dirty="0">
                <a:solidFill>
                  <a:srgbClr val="00B0F0"/>
                </a:solidFill>
              </a:rPr>
              <a:t>moratoria</a:t>
            </a:r>
            <a:r>
              <a:rPr lang="en-US" sz="3200" dirty="0"/>
              <a:t> on </a:t>
            </a:r>
            <a:r>
              <a:rPr lang="en-US" sz="3200" dirty="0" err="1"/>
              <a:t>fracking</a:t>
            </a:r>
            <a:r>
              <a:rPr lang="en-US" sz="3200" dirty="0"/>
              <a:t> to give states and communities time </a:t>
            </a:r>
            <a:r>
              <a:rPr lang="en-US" sz="3200" b="1" i="1" dirty="0">
                <a:solidFill>
                  <a:srgbClr val="00B0F0"/>
                </a:solidFill>
              </a:rPr>
              <a:t>to fully evaluate the risks </a:t>
            </a:r>
            <a:r>
              <a:rPr lang="en-US" sz="3200" dirty="0"/>
              <a:t>and determine whether it's possible -- and if so, how -- to protect against them</a:t>
            </a:r>
            <a:r>
              <a:rPr lang="en-US" sz="3200" dirty="0" smtClean="0"/>
              <a:t>.”</a:t>
            </a:r>
          </a:p>
          <a:p>
            <a:pPr marL="342900" indent="-342900">
              <a:buFont typeface="Arial" charset="0"/>
              <a:buChar char="•"/>
            </a:pPr>
            <a:r>
              <a:rPr lang="en-US" sz="3200" dirty="0" smtClean="0"/>
              <a:t>“Where </a:t>
            </a:r>
            <a:r>
              <a:rPr lang="en-US" sz="3200" dirty="0"/>
              <a:t>moratoria are not in place, we are also fighting for </a:t>
            </a:r>
            <a:r>
              <a:rPr lang="en-US" sz="3200" b="1" i="1" dirty="0">
                <a:solidFill>
                  <a:srgbClr val="00B0F0"/>
                </a:solidFill>
              </a:rPr>
              <a:t>state and federal </a:t>
            </a:r>
            <a:r>
              <a:rPr lang="en-US" sz="3200" b="1" i="1" dirty="0" smtClean="0">
                <a:solidFill>
                  <a:srgbClr val="00B0F0"/>
                </a:solidFill>
              </a:rPr>
              <a:t>safeguards</a:t>
            </a:r>
            <a:r>
              <a:rPr lang="en-US" sz="3200" dirty="0" smtClean="0">
                <a:solidFill>
                  <a:schemeClr val="tx1"/>
                </a:solidFill>
              </a:rPr>
              <a:t>…”</a:t>
            </a:r>
          </a:p>
          <a:p>
            <a:pPr marL="342900" indent="-342900">
              <a:buFont typeface="Arial" charset="0"/>
              <a:buChar char="•"/>
            </a:pPr>
            <a:r>
              <a:rPr lang="en-US" sz="3200" dirty="0" smtClean="0"/>
              <a:t>“Communities </a:t>
            </a:r>
            <a:r>
              <a:rPr lang="en-US" sz="3200" dirty="0"/>
              <a:t>should have </a:t>
            </a:r>
            <a:r>
              <a:rPr lang="en-US" sz="3200" b="1" i="1" dirty="0">
                <a:solidFill>
                  <a:srgbClr val="00B0F0"/>
                </a:solidFill>
              </a:rPr>
              <a:t>the right to protect themselves </a:t>
            </a:r>
            <a:r>
              <a:rPr lang="en-US" sz="3200" dirty="0"/>
              <a:t>when their state and federal governments fail </a:t>
            </a:r>
            <a:r>
              <a:rPr lang="en-US" sz="3200" dirty="0" smtClean="0"/>
              <a:t>them…”</a:t>
            </a:r>
          </a:p>
          <a:p>
            <a:pPr marL="342900" indent="-342900">
              <a:buFont typeface="Arial" charset="0"/>
              <a:buChar char="•"/>
            </a:pPr>
            <a:endParaRPr lang="en-US" dirty="0"/>
          </a:p>
        </p:txBody>
      </p:sp>
      <p:sp>
        <p:nvSpPr>
          <p:cNvPr id="3" name="Title 2"/>
          <p:cNvSpPr>
            <a:spLocks noGrp="1"/>
          </p:cNvSpPr>
          <p:nvPr>
            <p:ph type="title"/>
          </p:nvPr>
        </p:nvSpPr>
        <p:spPr/>
        <p:txBody>
          <a:bodyPr>
            <a:normAutofit/>
          </a:bodyPr>
          <a:lstStyle/>
          <a:p>
            <a:r>
              <a:rPr lang="en-US" sz="4400" b="1" dirty="0" smtClean="0">
                <a:solidFill>
                  <a:srgbClr val="00B0F0"/>
                </a:solidFill>
              </a:rPr>
              <a:t>NRDC policy position</a:t>
            </a:r>
            <a:endParaRPr lang="en-US" sz="4400" b="1" dirty="0">
              <a:solidFill>
                <a:srgbClr val="00B0F0"/>
              </a:solidFill>
            </a:endParaRPr>
          </a:p>
        </p:txBody>
      </p:sp>
    </p:spTree>
    <p:extLst>
      <p:ext uri="{BB962C8B-B14F-4D97-AF65-F5344CB8AC3E}">
        <p14:creationId xmlns:p14="http://schemas.microsoft.com/office/powerpoint/2010/main" val="10431979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6658" y="2202804"/>
            <a:ext cx="11331484" cy="7445287"/>
          </a:xfrm>
        </p:spPr>
        <p:txBody>
          <a:bodyPr>
            <a:normAutofit/>
          </a:bodyPr>
          <a:lstStyle/>
          <a:p>
            <a:pPr marL="342900" indent="-342900">
              <a:buFont typeface="Arial" pitchFamily="34" charset="0"/>
              <a:buChar char="•"/>
            </a:pPr>
            <a:r>
              <a:rPr lang="en-US" sz="2400" dirty="0" smtClean="0">
                <a:solidFill>
                  <a:srgbClr val="00B0F0"/>
                </a:solidFill>
              </a:rPr>
              <a:t>Moratorium</a:t>
            </a:r>
            <a:r>
              <a:rPr lang="en-US" sz="2400" dirty="0" smtClean="0"/>
              <a:t> </a:t>
            </a:r>
            <a:r>
              <a:rPr lang="en-US" sz="2400" dirty="0" smtClean="0">
                <a:solidFill>
                  <a:schemeClr val="tx1"/>
                </a:solidFill>
              </a:rPr>
              <a:t>until more is known about risks and ability to mitigate them.</a:t>
            </a:r>
          </a:p>
          <a:p>
            <a:pPr marL="342900" indent="-342900">
              <a:buFont typeface="Arial" pitchFamily="34" charset="0"/>
              <a:buChar char="•"/>
            </a:pPr>
            <a:r>
              <a:rPr lang="en-US" sz="2400" dirty="0" smtClean="0">
                <a:solidFill>
                  <a:srgbClr val="00B0F0"/>
                </a:solidFill>
              </a:rPr>
              <a:t>Heightened air emissions controls:  </a:t>
            </a:r>
            <a:r>
              <a:rPr lang="en-US" sz="2400" dirty="0" smtClean="0">
                <a:solidFill>
                  <a:schemeClr val="tx1"/>
                </a:solidFill>
              </a:rPr>
              <a:t>address both </a:t>
            </a:r>
            <a:r>
              <a:rPr lang="en-US" sz="2400" dirty="0" err="1" smtClean="0">
                <a:solidFill>
                  <a:schemeClr val="tx1"/>
                </a:solidFill>
              </a:rPr>
              <a:t>flowback</a:t>
            </a:r>
            <a:r>
              <a:rPr lang="en-US" sz="2400" dirty="0" smtClean="0">
                <a:solidFill>
                  <a:schemeClr val="tx1"/>
                </a:solidFill>
              </a:rPr>
              <a:t> and fugitive emissions from all sources</a:t>
            </a:r>
          </a:p>
          <a:p>
            <a:pPr marL="342900" indent="-342900">
              <a:buFont typeface="Arial" pitchFamily="34" charset="0"/>
              <a:buChar char="•"/>
            </a:pPr>
            <a:r>
              <a:rPr lang="en-US" sz="2400" dirty="0" smtClean="0">
                <a:solidFill>
                  <a:srgbClr val="00B0F0"/>
                </a:solidFill>
              </a:rPr>
              <a:t>Larger setbacks:  </a:t>
            </a:r>
            <a:r>
              <a:rPr lang="en-US" sz="2400" dirty="0" smtClean="0">
                <a:solidFill>
                  <a:schemeClr val="tx1"/>
                </a:solidFill>
              </a:rPr>
              <a:t>should be based on emerging air quality research</a:t>
            </a:r>
            <a:endParaRPr lang="en-US" sz="2400" dirty="0" smtClean="0">
              <a:solidFill>
                <a:srgbClr val="00B0F0"/>
              </a:solidFill>
            </a:endParaRPr>
          </a:p>
          <a:p>
            <a:pPr marL="342900" indent="-342900">
              <a:buFont typeface="Arial" pitchFamily="34" charset="0"/>
              <a:buChar char="•"/>
            </a:pPr>
            <a:r>
              <a:rPr lang="en-US" sz="2400" dirty="0" smtClean="0">
                <a:solidFill>
                  <a:srgbClr val="00B0F0"/>
                </a:solidFill>
              </a:rPr>
              <a:t>Transparency:</a:t>
            </a:r>
            <a:r>
              <a:rPr lang="en-US" sz="2400" dirty="0" smtClean="0"/>
              <a:t>  </a:t>
            </a:r>
            <a:r>
              <a:rPr lang="en-US" sz="2400" dirty="0" smtClean="0">
                <a:solidFill>
                  <a:schemeClr val="tx1"/>
                </a:solidFill>
              </a:rPr>
              <a:t>end trade secret protection of additives, require extensive </a:t>
            </a:r>
            <a:r>
              <a:rPr lang="en-US" sz="2400" smtClean="0">
                <a:solidFill>
                  <a:schemeClr val="tx1"/>
                </a:solidFill>
              </a:rPr>
              <a:t>application information </a:t>
            </a:r>
            <a:r>
              <a:rPr lang="en-US" sz="2400" dirty="0" smtClean="0">
                <a:solidFill>
                  <a:schemeClr val="tx1"/>
                </a:solidFill>
              </a:rPr>
              <a:t>and full reporting</a:t>
            </a:r>
          </a:p>
          <a:p>
            <a:pPr marL="342900" indent="-342900">
              <a:buFont typeface="Arial" pitchFamily="34" charset="0"/>
              <a:buChar char="•"/>
            </a:pPr>
            <a:r>
              <a:rPr lang="en-US" sz="2400" dirty="0" smtClean="0">
                <a:solidFill>
                  <a:srgbClr val="00B0F0"/>
                </a:solidFill>
              </a:rPr>
              <a:t>Discretion to protect public health:  </a:t>
            </a:r>
            <a:r>
              <a:rPr lang="en-US" sz="2400" dirty="0" smtClean="0">
                <a:solidFill>
                  <a:schemeClr val="tx1"/>
                </a:solidFill>
              </a:rPr>
              <a:t>agency authority to deny permits that may not be protective despite compliance</a:t>
            </a:r>
          </a:p>
          <a:p>
            <a:pPr marL="342900" indent="-342900">
              <a:buFont typeface="Arial" pitchFamily="34" charset="0"/>
              <a:buChar char="•"/>
            </a:pPr>
            <a:r>
              <a:rPr lang="en-US" sz="2400" dirty="0" smtClean="0">
                <a:solidFill>
                  <a:srgbClr val="00B0F0"/>
                </a:solidFill>
              </a:rPr>
              <a:t>Robust enforcement:  </a:t>
            </a:r>
            <a:r>
              <a:rPr lang="en-US" sz="2400" dirty="0" smtClean="0">
                <a:solidFill>
                  <a:schemeClr val="tx1"/>
                </a:solidFill>
              </a:rPr>
              <a:t>includes both sufficient agency resources and public rights to challenge permits and bring citizen suits</a:t>
            </a:r>
          </a:p>
          <a:p>
            <a:pPr marL="342900" indent="-342900">
              <a:buFont typeface="Arial" pitchFamily="34" charset="0"/>
              <a:buChar char="•"/>
            </a:pPr>
            <a:r>
              <a:rPr lang="en-US" sz="2400" dirty="0" smtClean="0">
                <a:solidFill>
                  <a:srgbClr val="00B0F0"/>
                </a:solidFill>
              </a:rPr>
              <a:t>Presumption of liability:  </a:t>
            </a:r>
            <a:r>
              <a:rPr lang="en-US" sz="2400" dirty="0" smtClean="0">
                <a:solidFill>
                  <a:schemeClr val="tx1"/>
                </a:solidFill>
              </a:rPr>
              <a:t>reverse the burden of proof for water contamination</a:t>
            </a:r>
          </a:p>
          <a:p>
            <a:pPr marL="342900" indent="-342900">
              <a:buFont typeface="Arial" pitchFamily="34" charset="0"/>
              <a:buChar char="•"/>
            </a:pPr>
            <a:r>
              <a:rPr lang="en-US" sz="2400" dirty="0" smtClean="0">
                <a:solidFill>
                  <a:srgbClr val="00B0F0"/>
                </a:solidFill>
              </a:rPr>
              <a:t>Collection of baseline data:  </a:t>
            </a:r>
            <a:r>
              <a:rPr lang="en-US" sz="2400" dirty="0" smtClean="0">
                <a:solidFill>
                  <a:schemeClr val="tx1"/>
                </a:solidFill>
              </a:rPr>
              <a:t>mandatory pre- and post-</a:t>
            </a:r>
            <a:r>
              <a:rPr lang="en-US" sz="2400" dirty="0" err="1" smtClean="0">
                <a:solidFill>
                  <a:schemeClr val="tx1"/>
                </a:solidFill>
              </a:rPr>
              <a:t>frac</a:t>
            </a:r>
            <a:r>
              <a:rPr lang="en-US" sz="2400" dirty="0" smtClean="0">
                <a:solidFill>
                  <a:schemeClr val="tx1"/>
                </a:solidFill>
              </a:rPr>
              <a:t> testing</a:t>
            </a:r>
          </a:p>
          <a:p>
            <a:pPr marL="342900" indent="-342900">
              <a:buFont typeface="Arial" pitchFamily="34" charset="0"/>
              <a:buChar char="•"/>
            </a:pPr>
            <a:r>
              <a:rPr lang="en-US" sz="2400" dirty="0" smtClean="0">
                <a:solidFill>
                  <a:srgbClr val="00B0F0"/>
                </a:solidFill>
              </a:rPr>
              <a:t>Federal regulatory programs: </a:t>
            </a:r>
            <a:r>
              <a:rPr lang="en-US" sz="2400" dirty="0" smtClean="0">
                <a:solidFill>
                  <a:schemeClr val="tx1"/>
                </a:solidFill>
              </a:rPr>
              <a:t>an end to exemptions for oil and gas</a:t>
            </a:r>
            <a:endParaRPr lang="en-US" sz="2400" dirty="0" smtClean="0">
              <a:solidFill>
                <a:srgbClr val="00B0F0"/>
              </a:solidFill>
            </a:endParaRPr>
          </a:p>
          <a:p>
            <a:pPr marL="342900" indent="-342900">
              <a:buFont typeface="Arial" pitchFamily="34" charset="0"/>
              <a:buChar char="•"/>
            </a:pPr>
            <a:r>
              <a:rPr lang="en-US" sz="2400" dirty="0" smtClean="0">
                <a:solidFill>
                  <a:srgbClr val="00B0F0"/>
                </a:solidFill>
              </a:rPr>
              <a:t>Community self-determination:  </a:t>
            </a:r>
            <a:r>
              <a:rPr lang="en-US" sz="2400" dirty="0" smtClean="0">
                <a:solidFill>
                  <a:schemeClr val="tx1"/>
                </a:solidFill>
              </a:rPr>
              <a:t>communities should retain traditional authority to limit, zone, and prohibit risky activities within their borders</a:t>
            </a:r>
            <a:endParaRPr lang="en-US" sz="2400" dirty="0">
              <a:solidFill>
                <a:srgbClr val="00B0F0"/>
              </a:solidFill>
            </a:endParaRPr>
          </a:p>
        </p:txBody>
      </p:sp>
      <p:sp>
        <p:nvSpPr>
          <p:cNvPr id="3" name="Title 2"/>
          <p:cNvSpPr>
            <a:spLocks noGrp="1"/>
          </p:cNvSpPr>
          <p:nvPr>
            <p:ph type="title"/>
          </p:nvPr>
        </p:nvSpPr>
        <p:spPr/>
        <p:txBody>
          <a:bodyPr>
            <a:normAutofit/>
          </a:bodyPr>
          <a:lstStyle/>
          <a:p>
            <a:r>
              <a:rPr lang="en-US" sz="4400" b="1" dirty="0" smtClean="0">
                <a:solidFill>
                  <a:srgbClr val="00B0F0"/>
                </a:solidFill>
              </a:rPr>
              <a:t>Some policy recommendations</a:t>
            </a:r>
            <a:endParaRPr lang="en-US" sz="4400" b="1" dirty="0">
              <a:solidFill>
                <a:srgbClr val="00B0F0"/>
              </a:solidFill>
            </a:endParaRPr>
          </a:p>
        </p:txBody>
      </p:sp>
    </p:spTree>
    <p:extLst>
      <p:ext uri="{BB962C8B-B14F-4D97-AF65-F5344CB8AC3E}">
        <p14:creationId xmlns:p14="http://schemas.microsoft.com/office/powerpoint/2010/main" val="329524852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xfrm>
            <a:off x="433754" y="1796578"/>
            <a:ext cx="11992708" cy="2624372"/>
          </a:xfrm>
          <a:prstGeom prst="rect">
            <a:avLst/>
          </a:prstGeom>
        </p:spPr>
        <p:txBody>
          <a:bodyPr/>
          <a:lstStyle/>
          <a:p>
            <a:pPr lvl="0">
              <a:defRPr sz="1800" cap="none">
                <a:solidFill>
                  <a:srgbClr val="000000"/>
                </a:solidFill>
              </a:defRPr>
            </a:pPr>
            <a:r>
              <a:rPr lang="en-US" sz="5400" cap="none" dirty="0" smtClean="0">
                <a:solidFill>
                  <a:srgbClr val="FFFFFF"/>
                </a:solidFill>
              </a:rPr>
              <a:t>Thank you</a:t>
            </a:r>
            <a:endParaRPr lang="en-US" sz="13800" cap="none" dirty="0">
              <a:solidFill>
                <a:srgbClr val="FFFFFF"/>
              </a:solidFill>
            </a:endParaRPr>
          </a:p>
        </p:txBody>
      </p:sp>
      <p:sp>
        <p:nvSpPr>
          <p:cNvPr id="94" name="Shape 94"/>
          <p:cNvSpPr>
            <a:spLocks noGrp="1"/>
          </p:cNvSpPr>
          <p:nvPr>
            <p:ph type="body" idx="1"/>
          </p:nvPr>
        </p:nvSpPr>
        <p:spPr>
          <a:prstGeom prst="rect">
            <a:avLst/>
          </a:prstGeom>
        </p:spPr>
        <p:txBody>
          <a:bodyPr/>
          <a:lstStyle/>
          <a:p>
            <a:pPr lvl="0">
              <a:defRPr sz="1800" b="0" i="0" cap="none">
                <a:solidFill>
                  <a:srgbClr val="000000"/>
                </a:solidFill>
              </a:defRPr>
            </a:pPr>
            <a:r>
              <a:rPr lang="en-US" sz="3600" b="1" i="1" cap="none" dirty="0" smtClean="0">
                <a:solidFill>
                  <a:srgbClr val="F2D249"/>
                </a:solidFill>
              </a:rPr>
              <a:t>questions?</a:t>
            </a:r>
            <a:endParaRPr lang="en-US" sz="3600" b="1" i="1" cap="none" dirty="0">
              <a:solidFill>
                <a:srgbClr val="F2D249"/>
              </a:solidFill>
            </a:endParaRPr>
          </a:p>
        </p:txBody>
      </p:sp>
    </p:spTree>
    <p:extLst>
      <p:ext uri="{BB962C8B-B14F-4D97-AF65-F5344CB8AC3E}">
        <p14:creationId xmlns:p14="http://schemas.microsoft.com/office/powerpoint/2010/main" val="146428211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4">
                                            <p:txEl>
                                              <p:pRg st="0" end="0"/>
                                            </p:txEl>
                                          </p:spTgt>
                                        </p:tgtEl>
                                        <p:attrNameLst>
                                          <p:attrName>style.visibility</p:attrName>
                                        </p:attrNameLst>
                                      </p:cBhvr>
                                      <p:to>
                                        <p:strVal val="visible"/>
                                      </p:to>
                                    </p:set>
                                    <p:animEffect transition="in" filter="fade">
                                      <p:cBhvr>
                                        <p:cTn id="11" dur="500"/>
                                        <p:tgtEl>
                                          <p:spTgt spid="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xfrm>
            <a:off x="433754" y="1805354"/>
            <a:ext cx="11992708" cy="2860430"/>
          </a:xfrm>
          <a:prstGeom prst="rect">
            <a:avLst/>
          </a:prstGeom>
        </p:spPr>
        <p:txBody>
          <a:bodyPr/>
          <a:lstStyle/>
          <a:p>
            <a:pPr lvl="0">
              <a:defRPr sz="1800" cap="none">
                <a:solidFill>
                  <a:srgbClr val="000000"/>
                </a:solidFill>
              </a:defRPr>
            </a:pPr>
            <a:r>
              <a:rPr lang="en-US" sz="5400" cap="all" dirty="0" smtClean="0">
                <a:solidFill>
                  <a:srgbClr val="FFFFFF"/>
                </a:solidFill>
              </a:rPr>
              <a:t>moving forward on Methane:</a:t>
            </a:r>
            <a:r>
              <a:rPr lang="en-US" sz="6600" cap="all" dirty="0" smtClean="0">
                <a:solidFill>
                  <a:srgbClr val="FFFFFF"/>
                </a:solidFill>
              </a:rPr>
              <a:t/>
            </a:r>
            <a:br>
              <a:rPr lang="en-US" sz="6600" cap="all" dirty="0" smtClean="0">
                <a:solidFill>
                  <a:srgbClr val="FFFFFF"/>
                </a:solidFill>
              </a:rPr>
            </a:br>
            <a:r>
              <a:rPr lang="en-US" sz="3600" cap="none" dirty="0" smtClean="0">
                <a:solidFill>
                  <a:srgbClr val="FFFFFF"/>
                </a:solidFill>
              </a:rPr>
              <a:t>Climate and Health Benefits from Cleaning Up </a:t>
            </a:r>
            <a:br>
              <a:rPr lang="en-US" sz="3600" cap="none" dirty="0" smtClean="0">
                <a:solidFill>
                  <a:srgbClr val="FFFFFF"/>
                </a:solidFill>
              </a:rPr>
            </a:br>
            <a:r>
              <a:rPr lang="en-US" sz="3600" cap="none" dirty="0" smtClean="0">
                <a:solidFill>
                  <a:srgbClr val="FFFFFF"/>
                </a:solidFill>
              </a:rPr>
              <a:t>the Oil and Gas Industry</a:t>
            </a:r>
            <a:endParaRPr lang="en-US" sz="3600" cap="none" dirty="0">
              <a:solidFill>
                <a:srgbClr val="FFFFFF"/>
              </a:solidFill>
            </a:endParaRPr>
          </a:p>
        </p:txBody>
      </p:sp>
      <p:sp>
        <p:nvSpPr>
          <p:cNvPr id="94" name="Shape 94"/>
          <p:cNvSpPr>
            <a:spLocks noGrp="1"/>
          </p:cNvSpPr>
          <p:nvPr>
            <p:ph type="body" idx="1"/>
          </p:nvPr>
        </p:nvSpPr>
        <p:spPr>
          <a:xfrm>
            <a:off x="952500" y="7010401"/>
            <a:ext cx="11099800" cy="2403230"/>
          </a:xfrm>
          <a:prstGeom prst="rect">
            <a:avLst/>
          </a:prstGeom>
        </p:spPr>
        <p:txBody>
          <a:bodyPr/>
          <a:lstStyle/>
          <a:p>
            <a:pPr lvl="0">
              <a:defRPr sz="1800" b="0" i="0" cap="none">
                <a:solidFill>
                  <a:srgbClr val="000000"/>
                </a:solidFill>
              </a:defRPr>
            </a:pPr>
            <a:r>
              <a:rPr lang="en-US" sz="2400" b="1" i="1" cap="all" dirty="0" err="1" smtClean="0">
                <a:solidFill>
                  <a:srgbClr val="F2D249"/>
                </a:solidFill>
              </a:rPr>
              <a:t>Meleah</a:t>
            </a:r>
            <a:r>
              <a:rPr lang="en-US" sz="2400" b="1" i="1" cap="all" dirty="0" smtClean="0">
                <a:solidFill>
                  <a:srgbClr val="F2D249"/>
                </a:solidFill>
              </a:rPr>
              <a:t> </a:t>
            </a:r>
            <a:r>
              <a:rPr lang="en-US" sz="2400" b="1" i="1" cap="all" dirty="0" err="1" smtClean="0">
                <a:solidFill>
                  <a:srgbClr val="F2D249"/>
                </a:solidFill>
              </a:rPr>
              <a:t>Geertsma</a:t>
            </a:r>
            <a:r>
              <a:rPr lang="en-US" sz="2400" b="1" i="1" cap="all" dirty="0" smtClean="0">
                <a:solidFill>
                  <a:srgbClr val="F2D249"/>
                </a:solidFill>
              </a:rPr>
              <a:t>, J.D., M.P.H.</a:t>
            </a:r>
          </a:p>
          <a:p>
            <a:pPr lvl="0">
              <a:defRPr sz="1800" b="0" i="0" cap="none">
                <a:solidFill>
                  <a:srgbClr val="000000"/>
                </a:solidFill>
              </a:defRPr>
            </a:pPr>
            <a:r>
              <a:rPr lang="en-US" sz="2400" b="1" i="1" cap="all" dirty="0" smtClean="0">
                <a:solidFill>
                  <a:srgbClr val="F2D249"/>
                </a:solidFill>
              </a:rPr>
              <a:t>senior attorney, </a:t>
            </a:r>
            <a:r>
              <a:rPr lang="en-US" sz="2400" b="1" i="1" cap="all" dirty="0" err="1" smtClean="0">
                <a:solidFill>
                  <a:srgbClr val="F2D249"/>
                </a:solidFill>
              </a:rPr>
              <a:t>nrdc</a:t>
            </a:r>
            <a:r>
              <a:rPr lang="en-US" sz="2400" b="1" i="1" cap="all" dirty="0" smtClean="0">
                <a:solidFill>
                  <a:srgbClr val="F2D249"/>
                </a:solidFill>
              </a:rPr>
              <a:t> </a:t>
            </a:r>
          </a:p>
          <a:p>
            <a:pPr lvl="0">
              <a:defRPr sz="1800" b="0" i="0" cap="none">
                <a:solidFill>
                  <a:srgbClr val="000000"/>
                </a:solidFill>
              </a:defRPr>
            </a:pPr>
            <a:endParaRPr lang="en-US" sz="2000" b="1" i="1" cap="all" dirty="0" smtClean="0">
              <a:solidFill>
                <a:srgbClr val="F2D249"/>
              </a:solidFill>
            </a:endParaRPr>
          </a:p>
          <a:p>
            <a:pPr lvl="0">
              <a:defRPr sz="1800" b="0" i="0" cap="none">
                <a:solidFill>
                  <a:srgbClr val="000000"/>
                </a:solidFill>
              </a:defRPr>
            </a:pPr>
            <a:r>
              <a:rPr lang="en-US" sz="2000" b="1" i="1" cap="all" dirty="0" smtClean="0">
                <a:solidFill>
                  <a:srgbClr val="F2D249"/>
                </a:solidFill>
              </a:rPr>
              <a:t>American medical students association ● climate change </a:t>
            </a:r>
            <a:r>
              <a:rPr lang="en-US" sz="2000" b="1" i="1" cap="all" dirty="0" err="1" smtClean="0">
                <a:solidFill>
                  <a:srgbClr val="F2D249"/>
                </a:solidFill>
              </a:rPr>
              <a:t>weeK</a:t>
            </a:r>
            <a:endParaRPr lang="en-US" sz="2000" b="1" i="1" cap="all" dirty="0" smtClean="0">
              <a:solidFill>
                <a:srgbClr val="F2D249"/>
              </a:solidFill>
            </a:endParaRPr>
          </a:p>
          <a:p>
            <a:pPr lvl="0">
              <a:defRPr sz="1800" b="0" i="0" cap="none">
                <a:solidFill>
                  <a:srgbClr val="000000"/>
                </a:solidFill>
              </a:defRPr>
            </a:pPr>
            <a:r>
              <a:rPr lang="en-US" sz="2000" b="1" i="1" cap="all" dirty="0" err="1" smtClean="0">
                <a:solidFill>
                  <a:srgbClr val="F2D249"/>
                </a:solidFill>
              </a:rPr>
              <a:t>oCTOBER</a:t>
            </a:r>
            <a:r>
              <a:rPr lang="en-US" sz="2000" b="1" i="1" cap="all" dirty="0" smtClean="0">
                <a:solidFill>
                  <a:srgbClr val="F2D249"/>
                </a:solidFill>
              </a:rPr>
              <a:t> 5, 2015</a:t>
            </a:r>
          </a:p>
          <a:p>
            <a:pPr lvl="0">
              <a:defRPr sz="1800" b="0" i="0" cap="none">
                <a:solidFill>
                  <a:srgbClr val="000000"/>
                </a:solidFill>
              </a:defRPr>
            </a:pPr>
            <a:endParaRPr lang="en-US" sz="2000" b="1" i="1" cap="all" dirty="0" smtClean="0">
              <a:solidFill>
                <a:srgbClr val="FFC000"/>
              </a:solidFill>
            </a:endParaRPr>
          </a:p>
          <a:p>
            <a:pPr lvl="0">
              <a:defRPr sz="1800" b="0" i="0" cap="none">
                <a:solidFill>
                  <a:srgbClr val="000000"/>
                </a:solidFill>
              </a:defRPr>
            </a:pPr>
            <a:endParaRPr sz="2000" b="1" i="1" cap="all" dirty="0">
              <a:solidFill>
                <a:srgbClr val="F2D249"/>
              </a:solidFill>
            </a:endParaRPr>
          </a:p>
        </p:txBody>
      </p:sp>
    </p:spTree>
    <p:extLst>
      <p:ext uri="{BB962C8B-B14F-4D97-AF65-F5344CB8AC3E}">
        <p14:creationId xmlns:p14="http://schemas.microsoft.com/office/powerpoint/2010/main" val="394239160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body" idx="1"/>
          </p:nvPr>
        </p:nvSpPr>
        <p:spPr>
          <a:prstGeom prst="rect">
            <a:avLst/>
          </a:prstGeom>
        </p:spPr>
        <p:txBody>
          <a:bodyPr>
            <a:normAutofit/>
          </a:bodyPr>
          <a:lstStyle/>
          <a:p>
            <a:pPr marL="342900" lvl="0" indent="-342900">
              <a:buFont typeface="Arial" charset="0"/>
              <a:buChar char="•"/>
              <a:defRPr sz="1800">
                <a:solidFill>
                  <a:srgbClr val="000000"/>
                </a:solidFill>
              </a:defRPr>
            </a:pPr>
            <a:r>
              <a:rPr lang="en-US" sz="3600" dirty="0" smtClean="0">
                <a:solidFill>
                  <a:srgbClr val="00B0F0"/>
                </a:solidFill>
                <a:latin typeface="Trebuchet MS Bold"/>
                <a:ea typeface="Trebuchet MS Bold"/>
                <a:cs typeface="Trebuchet MS Bold"/>
                <a:sym typeface="Trebuchet MS Bold"/>
              </a:rPr>
              <a:t>Lawyers, scientists, policy analysts, etc. focused on reducing greenhouse gases and other air pollutants in the U.S. and internationally </a:t>
            </a:r>
          </a:p>
          <a:p>
            <a:pPr lvl="0">
              <a:defRPr sz="1800">
                <a:solidFill>
                  <a:srgbClr val="000000"/>
                </a:solidFill>
              </a:defRPr>
            </a:pPr>
            <a:endParaRPr lang="en-US" sz="3600" dirty="0" smtClean="0">
              <a:solidFill>
                <a:srgbClr val="00B0F0"/>
              </a:solidFill>
              <a:latin typeface="Trebuchet MS Bold"/>
              <a:ea typeface="Trebuchet MS Bold"/>
              <a:cs typeface="Trebuchet MS Bold"/>
              <a:sym typeface="Trebuchet MS Bold"/>
            </a:endParaRPr>
          </a:p>
          <a:p>
            <a:pPr marL="342900" lvl="0" indent="-342900">
              <a:buFont typeface="Arial" charset="0"/>
              <a:buChar char="•"/>
              <a:defRPr sz="1800">
                <a:solidFill>
                  <a:srgbClr val="000000"/>
                </a:solidFill>
              </a:defRPr>
            </a:pPr>
            <a:r>
              <a:rPr lang="en-US" sz="3600" dirty="0" smtClean="0">
                <a:solidFill>
                  <a:srgbClr val="00B0F0"/>
                </a:solidFill>
                <a:latin typeface="Trebuchet MS Bold"/>
                <a:ea typeface="Trebuchet MS Bold"/>
                <a:cs typeface="Trebuchet MS Bold"/>
                <a:sym typeface="Trebuchet MS Bold"/>
              </a:rPr>
              <a:t>Priority: cleaning up and transforming the power sector by moving away from dirty fossil fuels</a:t>
            </a:r>
            <a:endParaRPr lang="en-US" sz="3600" dirty="0" smtClean="0">
              <a:latin typeface="Trebuchet MS Bold"/>
              <a:ea typeface="Trebuchet MS Bold"/>
              <a:cs typeface="Trebuchet MS Bold"/>
              <a:sym typeface="Trebuchet MS Bold"/>
            </a:endParaRPr>
          </a:p>
        </p:txBody>
      </p:sp>
      <p:sp>
        <p:nvSpPr>
          <p:cNvPr id="97" name="Shape 97"/>
          <p:cNvSpPr>
            <a:spLocks noGrp="1"/>
          </p:cNvSpPr>
          <p:nvPr>
            <p:ph type="title"/>
          </p:nvPr>
        </p:nvSpPr>
        <p:spPr>
          <a:xfrm>
            <a:off x="328246" y="527538"/>
            <a:ext cx="12344400" cy="1188698"/>
          </a:xfrm>
          <a:prstGeom prst="rect">
            <a:avLst/>
          </a:prstGeom>
        </p:spPr>
        <p:txBody>
          <a:bodyPr>
            <a:noAutofit/>
          </a:bodyPr>
          <a:lstStyle/>
          <a:p>
            <a:pPr lvl="0">
              <a:defRPr sz="1800">
                <a:solidFill>
                  <a:srgbClr val="000000"/>
                </a:solidFill>
              </a:defRPr>
            </a:pPr>
            <a:r>
              <a:rPr lang="en-US" sz="4400" dirty="0" smtClean="0">
                <a:solidFill>
                  <a:srgbClr val="1DB3E0"/>
                </a:solidFill>
              </a:rPr>
              <a:t/>
            </a:r>
            <a:br>
              <a:rPr lang="en-US" sz="4400" dirty="0" smtClean="0">
                <a:solidFill>
                  <a:srgbClr val="1DB3E0"/>
                </a:solidFill>
              </a:rPr>
            </a:br>
            <a:r>
              <a:rPr lang="en-US" sz="4400" dirty="0" smtClean="0">
                <a:solidFill>
                  <a:srgbClr val="1DB3E0"/>
                </a:solidFill>
              </a:rPr>
              <a:t/>
            </a:r>
            <a:br>
              <a:rPr lang="en-US" sz="4400" dirty="0" smtClean="0">
                <a:solidFill>
                  <a:srgbClr val="1DB3E0"/>
                </a:solidFill>
              </a:rPr>
            </a:br>
            <a:r>
              <a:rPr lang="en-US" sz="4400" dirty="0" smtClean="0">
                <a:solidFill>
                  <a:srgbClr val="1DB3E0"/>
                </a:solidFill>
              </a:rPr>
              <a:t>	</a:t>
            </a:r>
            <a:r>
              <a:rPr lang="en-US" sz="4000" dirty="0" smtClean="0">
                <a:solidFill>
                  <a:srgbClr val="1DB3E0"/>
                </a:solidFill>
              </a:rPr>
              <a:t>NRDC’s Climate and Clean Air Program</a:t>
            </a:r>
            <a:r>
              <a:rPr lang="en-US" sz="4400" dirty="0" smtClean="0">
                <a:solidFill>
                  <a:schemeClr val="tx1"/>
                </a:solidFill>
              </a:rPr>
              <a:t/>
            </a:r>
            <a:br>
              <a:rPr lang="en-US" sz="4400" dirty="0" smtClean="0">
                <a:solidFill>
                  <a:schemeClr val="tx1"/>
                </a:solidFill>
              </a:rPr>
            </a:br>
            <a:endParaRPr sz="4400" dirty="0">
              <a:solidFill>
                <a:srgbClr val="1DB3E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854" y="3121191"/>
            <a:ext cx="3840512" cy="4480560"/>
          </a:xfrm>
          <a:prstGeom prst="rect">
            <a:avLst/>
          </a:prstGeom>
        </p:spPr>
      </p:pic>
    </p:spTree>
    <p:extLst>
      <p:ext uri="{BB962C8B-B14F-4D97-AF65-F5344CB8AC3E}">
        <p14:creationId xmlns:p14="http://schemas.microsoft.com/office/powerpoint/2010/main" val="56666524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sz="3200" dirty="0" smtClean="0">
                <a:solidFill>
                  <a:srgbClr val="00B0F0"/>
                </a:solidFill>
              </a:rPr>
              <a:t>National </a:t>
            </a:r>
            <a:r>
              <a:rPr lang="en-US" sz="3200" dirty="0">
                <a:solidFill>
                  <a:srgbClr val="00B0F0"/>
                </a:solidFill>
              </a:rPr>
              <a:t>Climate Assessment </a:t>
            </a:r>
            <a:r>
              <a:rPr lang="en-US" dirty="0"/>
              <a:t>(http://nca2014.globalchange.gov/report/sectors/human-health#intro-section-2 </a:t>
            </a:r>
            <a:r>
              <a:rPr lang="en-US" dirty="0" smtClean="0"/>
              <a:t>)</a:t>
            </a:r>
          </a:p>
          <a:p>
            <a:endParaRPr lang="en-US" dirty="0" smtClean="0"/>
          </a:p>
          <a:p>
            <a:pPr marL="977900" lvl="1" indent="-342900">
              <a:buFont typeface="Arial" panose="020B0604020202020204" pitchFamily="34" charset="0"/>
              <a:buChar char="•"/>
            </a:pPr>
            <a:r>
              <a:rPr lang="en-US" sz="2400" dirty="0" smtClean="0"/>
              <a:t>Air Pollution </a:t>
            </a:r>
          </a:p>
          <a:p>
            <a:pPr marL="977900" lvl="1" indent="-342900">
              <a:buFont typeface="Arial" panose="020B0604020202020204" pitchFamily="34" charset="0"/>
              <a:buChar char="•"/>
            </a:pPr>
            <a:r>
              <a:rPr lang="en-US" sz="2400" dirty="0" smtClean="0"/>
              <a:t>Allergens </a:t>
            </a:r>
          </a:p>
          <a:p>
            <a:pPr marL="977900" lvl="1" indent="-342900">
              <a:buFont typeface="Arial" panose="020B0604020202020204" pitchFamily="34" charset="0"/>
              <a:buChar char="•"/>
            </a:pPr>
            <a:r>
              <a:rPr lang="en-US" sz="2400" dirty="0" smtClean="0"/>
              <a:t>Wildfires </a:t>
            </a:r>
          </a:p>
          <a:p>
            <a:pPr marL="977900" lvl="1" indent="-342900">
              <a:buFont typeface="Arial" panose="020B0604020202020204" pitchFamily="34" charset="0"/>
              <a:buChar char="•"/>
            </a:pPr>
            <a:r>
              <a:rPr lang="en-US" sz="2400" dirty="0" smtClean="0"/>
              <a:t>Temperature Extremes </a:t>
            </a:r>
          </a:p>
          <a:p>
            <a:pPr marL="977900" lvl="1" indent="-342900">
              <a:buFont typeface="Arial" panose="020B0604020202020204" pitchFamily="34" charset="0"/>
              <a:buChar char="•"/>
            </a:pPr>
            <a:r>
              <a:rPr lang="en-US" sz="2400" dirty="0" smtClean="0"/>
              <a:t>Precipitation Extremes </a:t>
            </a:r>
          </a:p>
          <a:p>
            <a:pPr marL="977900" lvl="1" indent="-342900">
              <a:buFont typeface="Arial" panose="020B0604020202020204" pitchFamily="34" charset="0"/>
              <a:buChar char="•"/>
            </a:pPr>
            <a:r>
              <a:rPr lang="en-US" sz="2400" dirty="0" smtClean="0"/>
              <a:t>Vector-borne Diseases </a:t>
            </a:r>
          </a:p>
          <a:p>
            <a:pPr marL="977900" lvl="1" indent="-342900">
              <a:buFont typeface="Arial" panose="020B0604020202020204" pitchFamily="34" charset="0"/>
              <a:buChar char="•"/>
            </a:pPr>
            <a:r>
              <a:rPr lang="en-US" sz="2400" dirty="0" smtClean="0"/>
              <a:t>Food- and Waterborne Diarrheal Disease</a:t>
            </a:r>
          </a:p>
          <a:p>
            <a:pPr marL="977900" lvl="1" indent="-342900">
              <a:buFont typeface="Arial" panose="020B0604020202020204" pitchFamily="34" charset="0"/>
              <a:buChar char="•"/>
            </a:pPr>
            <a:r>
              <a:rPr lang="en-US" sz="2400" dirty="0" smtClean="0"/>
              <a:t>Food Security</a:t>
            </a:r>
          </a:p>
          <a:p>
            <a:pPr marL="977900" lvl="1" indent="-342900">
              <a:buFont typeface="Arial" panose="020B0604020202020204" pitchFamily="34" charset="0"/>
              <a:buChar char="•"/>
            </a:pPr>
            <a:r>
              <a:rPr lang="en-US" sz="2400" dirty="0" smtClean="0"/>
              <a:t>Mental Health and Stress-Related Disorders</a:t>
            </a:r>
          </a:p>
          <a:p>
            <a:pPr lvl="1" indent="0">
              <a:buNone/>
            </a:pPr>
            <a:endParaRPr lang="en-US" dirty="0"/>
          </a:p>
          <a:p>
            <a:pPr lvl="1" indent="0">
              <a:buNone/>
            </a:pPr>
            <a:r>
              <a:rPr lang="en-US" dirty="0" smtClean="0"/>
              <a:t>For more: see </a:t>
            </a:r>
            <a:r>
              <a:rPr lang="en-US" dirty="0" smtClean="0">
                <a:solidFill>
                  <a:srgbClr val="00B0F0"/>
                </a:solidFill>
              </a:rPr>
              <a:t>Kim </a:t>
            </a:r>
            <a:r>
              <a:rPr lang="en-US" dirty="0">
                <a:solidFill>
                  <a:srgbClr val="00B0F0"/>
                </a:solidFill>
              </a:rPr>
              <a:t>Knowlton’s </a:t>
            </a:r>
            <a:r>
              <a:rPr lang="en-US" dirty="0" smtClean="0">
                <a:solidFill>
                  <a:srgbClr val="00B0F0"/>
                </a:solidFill>
              </a:rPr>
              <a:t>blog</a:t>
            </a:r>
            <a:r>
              <a:rPr lang="en-US" dirty="0">
                <a:solidFill>
                  <a:srgbClr val="00B0F0"/>
                </a:solidFill>
              </a:rPr>
              <a:t>, http://switchboard.nrdc.org/blogs/kknowlton/</a:t>
            </a:r>
            <a:endParaRPr lang="en-US" dirty="0" smtClean="0">
              <a:solidFill>
                <a:srgbClr val="00B0F0"/>
              </a:solidFill>
            </a:endParaRPr>
          </a:p>
          <a:p>
            <a:pPr marL="342900" indent="-342900">
              <a:buFont typeface="Arial" panose="020B0604020202020204" pitchFamily="34" charset="0"/>
              <a:buChar char="•"/>
            </a:pPr>
            <a:endParaRPr lang="en-US" dirty="0" smtClean="0"/>
          </a:p>
          <a:p>
            <a:endParaRPr lang="en-US" dirty="0"/>
          </a:p>
        </p:txBody>
      </p:sp>
      <p:sp>
        <p:nvSpPr>
          <p:cNvPr id="3" name="Title 2"/>
          <p:cNvSpPr>
            <a:spLocks noGrp="1"/>
          </p:cNvSpPr>
          <p:nvPr>
            <p:ph type="title"/>
          </p:nvPr>
        </p:nvSpPr>
        <p:spPr/>
        <p:txBody>
          <a:bodyPr/>
          <a:lstStyle/>
          <a:p>
            <a:r>
              <a:rPr lang="en-US" dirty="0" smtClean="0">
                <a:solidFill>
                  <a:srgbClr val="00B0F0"/>
                </a:solidFill>
              </a:rPr>
              <a:t>Health Impacts from Climate Change</a:t>
            </a:r>
            <a:endParaRPr lang="en-US" dirty="0">
              <a:solidFill>
                <a:srgbClr val="00B0F0"/>
              </a:solidFill>
            </a:endParaRPr>
          </a:p>
        </p:txBody>
      </p:sp>
    </p:spTree>
    <p:extLst>
      <p:ext uri="{BB962C8B-B14F-4D97-AF65-F5344CB8AC3E}">
        <p14:creationId xmlns:p14="http://schemas.microsoft.com/office/powerpoint/2010/main" val="355098759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solidFill>
                  <a:srgbClr val="00B0F0"/>
                </a:solidFill>
              </a:rPr>
              <a:t>Who we are</a:t>
            </a:r>
            <a:endParaRPr lang="en-US" sz="4400" dirty="0">
              <a:solidFill>
                <a:srgbClr val="00B0F0"/>
              </a:solidFill>
            </a:endParaRPr>
          </a:p>
        </p:txBody>
      </p:sp>
      <p:sp>
        <p:nvSpPr>
          <p:cNvPr id="5" name="TextBox 4"/>
          <p:cNvSpPr txBox="1"/>
          <p:nvPr/>
        </p:nvSpPr>
        <p:spPr>
          <a:xfrm>
            <a:off x="211016" y="2624414"/>
            <a:ext cx="6975232" cy="1210588"/>
          </a:xfrm>
          <a:prstGeom prst="rect">
            <a:avLst/>
          </a:prstGeom>
          <a:noFill/>
          <a:ln w="3810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b="1" dirty="0" smtClean="0">
                <a:solidFill>
                  <a:srgbClr val="000000"/>
                </a:solidFill>
              </a:rPr>
              <a:t>Members and online activists:</a:t>
            </a:r>
          </a:p>
          <a:p>
            <a:pPr marL="0" marR="0" indent="0" algn="ctr"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B0F0"/>
                </a:solidFill>
                <a:effectLst/>
                <a:uFillTx/>
                <a:sym typeface="Helvetica Light"/>
              </a:rPr>
              <a:t>2</a:t>
            </a:r>
            <a:r>
              <a:rPr kumimoji="0" lang="en-US" sz="3600" b="1" i="0" u="none" strike="noStrike" cap="none" spc="0" normalizeH="0" dirty="0" smtClean="0">
                <a:ln>
                  <a:noFill/>
                </a:ln>
                <a:solidFill>
                  <a:srgbClr val="00B0F0"/>
                </a:solidFill>
                <a:effectLst/>
                <a:uFillTx/>
                <a:sym typeface="Helvetica Light"/>
              </a:rPr>
              <a:t> million +</a:t>
            </a:r>
            <a:endParaRPr kumimoji="0" lang="en-US" sz="3600" b="1" i="0" u="none" strike="noStrike" cap="none" spc="0" normalizeH="0" baseline="0" dirty="0">
              <a:ln>
                <a:noFill/>
              </a:ln>
              <a:solidFill>
                <a:srgbClr val="00B0F0"/>
              </a:solidFill>
              <a:effectLst/>
              <a:uFillTx/>
              <a:sym typeface="Helvetica Light"/>
            </a:endParaRPr>
          </a:p>
        </p:txBody>
      </p:sp>
      <p:sp>
        <p:nvSpPr>
          <p:cNvPr id="6" name="TextBox 5"/>
          <p:cNvSpPr txBox="1"/>
          <p:nvPr/>
        </p:nvSpPr>
        <p:spPr>
          <a:xfrm>
            <a:off x="7303479" y="1849857"/>
            <a:ext cx="5486398" cy="2318583"/>
          </a:xfrm>
          <a:prstGeom prst="rect">
            <a:avLst/>
          </a:prstGeom>
          <a:noFill/>
          <a:ln w="3810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sym typeface="Helvetica Light"/>
              </a:rPr>
              <a:t>Staff: </a:t>
            </a:r>
          </a:p>
          <a:p>
            <a:pPr marL="0" marR="0" indent="0" algn="ctr" defTabSz="584200" rtl="0" fontAlgn="auto" latinLnBrk="1" hangingPunct="0">
              <a:lnSpc>
                <a:spcPct val="100000"/>
              </a:lnSpc>
              <a:spcBef>
                <a:spcPts val="0"/>
              </a:spcBef>
              <a:spcAft>
                <a:spcPts val="0"/>
              </a:spcAft>
              <a:buClrTx/>
              <a:buSzTx/>
              <a:buFontTx/>
              <a:buNone/>
              <a:tabLst/>
            </a:pPr>
            <a:r>
              <a:rPr lang="en-US" b="1" dirty="0" smtClean="0">
                <a:solidFill>
                  <a:srgbClr val="00B0F0"/>
                </a:solidFill>
              </a:rPr>
              <a:t>Close to 500, mix</a:t>
            </a:r>
          </a:p>
          <a:p>
            <a:pPr marL="0" marR="0" indent="0" algn="ctr" defTabSz="584200" rtl="0" fontAlgn="auto" latinLnBrk="1" hangingPunct="0">
              <a:lnSpc>
                <a:spcPct val="100000"/>
              </a:lnSpc>
              <a:spcBef>
                <a:spcPts val="0"/>
              </a:spcBef>
              <a:spcAft>
                <a:spcPts val="0"/>
              </a:spcAft>
              <a:buClrTx/>
              <a:buSzTx/>
              <a:buFontTx/>
              <a:buNone/>
              <a:tabLst/>
            </a:pPr>
            <a:r>
              <a:rPr lang="en-US" b="1" dirty="0" smtClean="0">
                <a:solidFill>
                  <a:srgbClr val="00B0F0"/>
                </a:solidFill>
              </a:rPr>
              <a:t> of scientists, attorneys, policy advocates</a:t>
            </a:r>
            <a:endParaRPr kumimoji="0" lang="en-US" sz="3600" b="1" i="0" u="none" strike="noStrike" cap="none" spc="0" normalizeH="0" baseline="0" dirty="0">
              <a:ln>
                <a:noFill/>
              </a:ln>
              <a:solidFill>
                <a:srgbClr val="00B0F0"/>
              </a:solidFill>
              <a:effectLst/>
              <a:uFillTx/>
              <a:sym typeface="Helvetica Light"/>
            </a:endParaRPr>
          </a:p>
        </p:txBody>
      </p:sp>
      <p:sp>
        <p:nvSpPr>
          <p:cNvPr id="7" name="TextBox 6"/>
          <p:cNvSpPr txBox="1"/>
          <p:nvPr/>
        </p:nvSpPr>
        <p:spPr>
          <a:xfrm>
            <a:off x="574431" y="4866371"/>
            <a:ext cx="5978770" cy="2318583"/>
          </a:xfrm>
          <a:prstGeom prst="rect">
            <a:avLst/>
          </a:prstGeom>
          <a:noFill/>
          <a:ln w="3810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sym typeface="Helvetica Light"/>
              </a:rPr>
              <a:t>Offices:</a:t>
            </a:r>
          </a:p>
          <a:p>
            <a:pPr marL="0" marR="0" indent="0" algn="ctr" defTabSz="584200" rtl="0" fontAlgn="auto" latinLnBrk="1" hangingPunct="0">
              <a:lnSpc>
                <a:spcPct val="100000"/>
              </a:lnSpc>
              <a:spcBef>
                <a:spcPts val="0"/>
              </a:spcBef>
              <a:spcAft>
                <a:spcPts val="0"/>
              </a:spcAft>
              <a:buClrTx/>
              <a:buSzTx/>
              <a:buFontTx/>
              <a:buNone/>
              <a:tabLst/>
            </a:pPr>
            <a:r>
              <a:rPr lang="en-US" b="1" dirty="0" smtClean="0">
                <a:solidFill>
                  <a:srgbClr val="00B0F0"/>
                </a:solidFill>
              </a:rPr>
              <a:t>New York, Washington </a:t>
            </a:r>
          </a:p>
          <a:p>
            <a:pPr marL="0" marR="0" indent="0" algn="ctr" defTabSz="584200" rtl="0" fontAlgn="auto" latinLnBrk="1" hangingPunct="0">
              <a:lnSpc>
                <a:spcPct val="100000"/>
              </a:lnSpc>
              <a:spcBef>
                <a:spcPts val="0"/>
              </a:spcBef>
              <a:spcAft>
                <a:spcPts val="0"/>
              </a:spcAft>
              <a:buClrTx/>
              <a:buSzTx/>
              <a:buFontTx/>
              <a:buNone/>
              <a:tabLst/>
            </a:pPr>
            <a:r>
              <a:rPr lang="en-US" b="1" dirty="0" smtClean="0">
                <a:solidFill>
                  <a:srgbClr val="00B0F0"/>
                </a:solidFill>
              </a:rPr>
              <a:t>DC, San Francisco, Santa Monica, Chicago, Beijing</a:t>
            </a:r>
            <a:endParaRPr kumimoji="0" lang="en-US" sz="3600" b="1" i="0" u="none" strike="noStrike" cap="none" spc="0" normalizeH="0" baseline="0" dirty="0">
              <a:ln>
                <a:noFill/>
              </a:ln>
              <a:solidFill>
                <a:srgbClr val="00B0F0"/>
              </a:solidFill>
              <a:effectLst/>
              <a:uFillTx/>
              <a:sym typeface="Helvetica Light"/>
            </a:endParaRPr>
          </a:p>
        </p:txBody>
      </p:sp>
      <p:sp>
        <p:nvSpPr>
          <p:cNvPr id="8" name="TextBox 7"/>
          <p:cNvSpPr txBox="1"/>
          <p:nvPr/>
        </p:nvSpPr>
        <p:spPr>
          <a:xfrm>
            <a:off x="7303479" y="4394703"/>
            <a:ext cx="5216768" cy="5088573"/>
          </a:xfrm>
          <a:prstGeom prst="rect">
            <a:avLst/>
          </a:prstGeom>
          <a:noFill/>
          <a:ln w="3810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sym typeface="Helvetica Light"/>
              </a:rPr>
              <a:t>Issues and</a:t>
            </a:r>
            <a:r>
              <a:rPr kumimoji="0" lang="en-US" sz="3600" b="1" i="0" u="none" strike="noStrike" cap="none" spc="0" normalizeH="0" dirty="0" smtClean="0">
                <a:ln>
                  <a:noFill/>
                </a:ln>
                <a:solidFill>
                  <a:srgbClr val="000000"/>
                </a:solidFill>
                <a:effectLst/>
                <a:uFillTx/>
                <a:sym typeface="Helvetica Light"/>
              </a:rPr>
              <a:t> p</a:t>
            </a:r>
            <a:r>
              <a:rPr kumimoji="0" lang="en-US" sz="3600" b="1" i="0" u="none" strike="noStrike" cap="none" spc="0" normalizeH="0" baseline="0" dirty="0" smtClean="0">
                <a:ln>
                  <a:noFill/>
                </a:ln>
                <a:solidFill>
                  <a:srgbClr val="000000"/>
                </a:solidFill>
                <a:effectLst/>
                <a:uFillTx/>
                <a:sym typeface="Helvetica Light"/>
              </a:rPr>
              <a:t>riorities:</a:t>
            </a:r>
          </a:p>
          <a:p>
            <a:pPr marL="571500" lvl="2" indent="-571500" algn="l" rtl="0" latinLnBrk="1" hangingPunct="0">
              <a:buFont typeface="Arial" charset="0"/>
              <a:buChar char="•"/>
            </a:pPr>
            <a:r>
              <a:rPr lang="en-US" b="1" dirty="0" smtClean="0">
                <a:solidFill>
                  <a:srgbClr val="00B0F0"/>
                </a:solidFill>
              </a:rPr>
              <a:t>Climate change</a:t>
            </a:r>
          </a:p>
          <a:p>
            <a:pPr marL="571500" lvl="2" indent="-571500" algn="l" rtl="0" latinLnBrk="1" hangingPunct="0">
              <a:buFont typeface="Arial" charset="0"/>
              <a:buChar char="•"/>
            </a:pPr>
            <a:r>
              <a:rPr kumimoji="0" lang="en-US" b="1" i="0" u="none" strike="noStrike" cap="none" spc="0" normalizeH="0" baseline="0" dirty="0" smtClean="0">
                <a:ln>
                  <a:noFill/>
                </a:ln>
                <a:solidFill>
                  <a:srgbClr val="00B0F0"/>
                </a:solidFill>
                <a:effectLst/>
                <a:uFillTx/>
                <a:sym typeface="Helvetica Light"/>
              </a:rPr>
              <a:t>Green energy</a:t>
            </a:r>
          </a:p>
          <a:p>
            <a:pPr marL="571500" lvl="2" indent="-571500" algn="l" rtl="0" latinLnBrk="1" hangingPunct="0">
              <a:buFont typeface="Arial" charset="0"/>
              <a:buChar char="•"/>
            </a:pPr>
            <a:r>
              <a:rPr lang="en-US" b="1" dirty="0" smtClean="0">
                <a:solidFill>
                  <a:srgbClr val="00B0F0"/>
                </a:solidFill>
              </a:rPr>
              <a:t>Oceans</a:t>
            </a:r>
          </a:p>
          <a:p>
            <a:pPr marL="571500" lvl="2" indent="-571500" algn="l" rtl="0" latinLnBrk="1" hangingPunct="0">
              <a:buFont typeface="Arial" charset="0"/>
              <a:buChar char="•"/>
            </a:pPr>
            <a:r>
              <a:rPr kumimoji="0" lang="en-US" b="1" i="0" u="none" strike="noStrike" cap="none" spc="0" normalizeH="0" baseline="0" dirty="0" smtClean="0">
                <a:ln>
                  <a:noFill/>
                </a:ln>
                <a:solidFill>
                  <a:srgbClr val="00B0F0"/>
                </a:solidFill>
                <a:effectLst/>
                <a:uFillTx/>
                <a:sym typeface="Helvetica Light"/>
              </a:rPr>
              <a:t>Wildlife/wild places</a:t>
            </a:r>
          </a:p>
          <a:p>
            <a:pPr marL="571500" lvl="2" indent="-571500" algn="l" rtl="0" latinLnBrk="1" hangingPunct="0">
              <a:buFont typeface="Arial" charset="0"/>
              <a:buChar char="•"/>
            </a:pPr>
            <a:r>
              <a:rPr lang="en-US" b="1" dirty="0" smtClean="0">
                <a:solidFill>
                  <a:srgbClr val="00B0F0"/>
                </a:solidFill>
              </a:rPr>
              <a:t>Preventing pollution</a:t>
            </a:r>
          </a:p>
          <a:p>
            <a:pPr marL="571500" lvl="2" indent="-571500" algn="l" rtl="0" latinLnBrk="1" hangingPunct="0">
              <a:buFont typeface="Arial" charset="0"/>
              <a:buChar char="•"/>
            </a:pPr>
            <a:r>
              <a:rPr lang="en-US" b="1" dirty="0" smtClean="0">
                <a:solidFill>
                  <a:srgbClr val="00B0F0"/>
                </a:solidFill>
              </a:rPr>
              <a:t>Water</a:t>
            </a:r>
          </a:p>
          <a:p>
            <a:pPr marL="571500" lvl="2" indent="-571500" algn="l" rtl="0" latinLnBrk="1" hangingPunct="0">
              <a:buFont typeface="Arial" charset="0"/>
              <a:buChar char="•"/>
            </a:pPr>
            <a:r>
              <a:rPr lang="en-US" b="1" dirty="0" smtClean="0">
                <a:solidFill>
                  <a:srgbClr val="00B0F0"/>
                </a:solidFill>
              </a:rPr>
              <a:t>Sustainable </a:t>
            </a:r>
          </a:p>
          <a:p>
            <a:pPr lvl="3" indent="0" algn="l" rtl="0" latinLnBrk="1" hangingPunct="0"/>
            <a:r>
              <a:rPr lang="en-US" b="1" dirty="0">
                <a:solidFill>
                  <a:srgbClr val="00B0F0"/>
                </a:solidFill>
              </a:rPr>
              <a:t>	</a:t>
            </a:r>
            <a:r>
              <a:rPr lang="en-US" b="1" dirty="0" smtClean="0">
                <a:solidFill>
                  <a:srgbClr val="00B0F0"/>
                </a:solidFill>
              </a:rPr>
              <a:t>Communities</a:t>
            </a:r>
            <a:endParaRPr kumimoji="0" lang="en-US" b="1" i="0" u="none" strike="noStrike" cap="none" spc="0" normalizeH="0" baseline="0" dirty="0">
              <a:ln>
                <a:noFill/>
              </a:ln>
              <a:solidFill>
                <a:srgbClr val="00B0F0"/>
              </a:solidFill>
              <a:effectLst/>
              <a:uFillTx/>
              <a:sym typeface="Helvetica Light"/>
            </a:endParaRPr>
          </a:p>
        </p:txBody>
      </p:sp>
    </p:spTree>
    <p:extLst>
      <p:ext uri="{BB962C8B-B14F-4D97-AF65-F5344CB8AC3E}">
        <p14:creationId xmlns:p14="http://schemas.microsoft.com/office/powerpoint/2010/main" val="211534180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2215" y="2391507"/>
            <a:ext cx="8464062" cy="6131169"/>
          </a:xfrm>
        </p:spPr>
      </p:pic>
      <p:sp>
        <p:nvSpPr>
          <p:cNvPr id="3" name="Title 2"/>
          <p:cNvSpPr>
            <a:spLocks noGrp="1"/>
          </p:cNvSpPr>
          <p:nvPr>
            <p:ph type="title"/>
          </p:nvPr>
        </p:nvSpPr>
        <p:spPr/>
        <p:txBody>
          <a:bodyPr/>
          <a:lstStyle/>
          <a:p>
            <a:r>
              <a:rPr lang="en-US" dirty="0" smtClean="0">
                <a:solidFill>
                  <a:srgbClr val="00B0F0"/>
                </a:solidFill>
              </a:rPr>
              <a:t>Overview of the Gas Industry</a:t>
            </a:r>
            <a:endParaRPr lang="en-US" dirty="0">
              <a:solidFill>
                <a:srgbClr val="00B0F0"/>
              </a:solidFill>
            </a:endParaRPr>
          </a:p>
        </p:txBody>
      </p:sp>
    </p:spTree>
    <p:extLst>
      <p:ext uri="{BB962C8B-B14F-4D97-AF65-F5344CB8AC3E}">
        <p14:creationId xmlns:p14="http://schemas.microsoft.com/office/powerpoint/2010/main" val="36151525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95268" y="2519973"/>
            <a:ext cx="5111678" cy="6615113"/>
          </a:xfrm>
        </p:spPr>
      </p:pic>
      <p:sp>
        <p:nvSpPr>
          <p:cNvPr id="3" name="Title 2"/>
          <p:cNvSpPr>
            <a:spLocks noGrp="1"/>
          </p:cNvSpPr>
          <p:nvPr>
            <p:ph type="title"/>
          </p:nvPr>
        </p:nvSpPr>
        <p:spPr/>
        <p:txBody>
          <a:bodyPr>
            <a:normAutofit/>
          </a:bodyPr>
          <a:lstStyle/>
          <a:p>
            <a:r>
              <a:rPr lang="en-US" dirty="0" smtClean="0">
                <a:solidFill>
                  <a:srgbClr val="00B0F0"/>
                </a:solidFill>
              </a:rPr>
              <a:t>Overview of Methane Pollution</a:t>
            </a:r>
            <a:endParaRPr lang="en-US" dirty="0">
              <a:solidFill>
                <a:srgbClr val="00B0F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2648927"/>
            <a:ext cx="5780953" cy="5209524"/>
          </a:xfrm>
          <a:prstGeom prst="rect">
            <a:avLst/>
          </a:prstGeom>
        </p:spPr>
      </p:pic>
    </p:spTree>
    <p:extLst>
      <p:ext uri="{BB962C8B-B14F-4D97-AF65-F5344CB8AC3E}">
        <p14:creationId xmlns:p14="http://schemas.microsoft.com/office/powerpoint/2010/main" val="179545967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6658" y="2543908"/>
            <a:ext cx="11331484" cy="6274209"/>
          </a:xfrm>
        </p:spPr>
        <p:txBody>
          <a:bodyPr>
            <a:normAutofit/>
          </a:bodyPr>
          <a:lstStyle/>
          <a:p>
            <a:pPr marL="342900" indent="-342900">
              <a:buFontTx/>
              <a:buChar char="-"/>
            </a:pPr>
            <a:r>
              <a:rPr lang="en-US" sz="2800" dirty="0" smtClean="0"/>
              <a:t>Methane is a highly potent greenhouse gas, with about 85 times the warming potential of CO</a:t>
            </a:r>
            <a:r>
              <a:rPr lang="en-US" sz="2800" baseline="-25000" dirty="0" smtClean="0"/>
              <a:t>2</a:t>
            </a:r>
            <a:r>
              <a:rPr lang="en-US" sz="2800" dirty="0" smtClean="0"/>
              <a:t> on a 20-year basis and about 35 times on a 100-year basis. </a:t>
            </a:r>
          </a:p>
          <a:p>
            <a:endParaRPr lang="en-US" sz="2800" dirty="0" smtClean="0"/>
          </a:p>
          <a:p>
            <a:pPr marL="342900" indent="-342900">
              <a:buFontTx/>
              <a:buChar char="-"/>
            </a:pPr>
            <a:r>
              <a:rPr lang="en-US" sz="2800" dirty="0" smtClean="0"/>
              <a:t>The </a:t>
            </a:r>
            <a:r>
              <a:rPr lang="en-US" sz="2800" dirty="0"/>
              <a:t>o</a:t>
            </a:r>
            <a:r>
              <a:rPr lang="en-US" sz="2800" dirty="0" smtClean="0"/>
              <a:t>il and gas sector is the country’s second largest industrial contributor to climate change, after power plants, due to its methane pollution problem. </a:t>
            </a:r>
          </a:p>
          <a:p>
            <a:endParaRPr lang="en-US" sz="2800" dirty="0" smtClean="0"/>
          </a:p>
          <a:p>
            <a:pPr marL="342900" indent="-342900">
              <a:buFontTx/>
              <a:buChar char="-"/>
            </a:pPr>
            <a:r>
              <a:rPr lang="en-US" sz="2800" dirty="0" smtClean="0"/>
              <a:t>The sector emits close to 8 million tons of methane each year.</a:t>
            </a:r>
          </a:p>
          <a:p>
            <a:r>
              <a:rPr lang="en-US" sz="2800" dirty="0" smtClean="0"/>
              <a:t> </a:t>
            </a:r>
          </a:p>
          <a:p>
            <a:pPr marL="342900" indent="-342900">
              <a:buFontTx/>
              <a:buChar char="-"/>
            </a:pPr>
            <a:r>
              <a:rPr lang="en-US" sz="2800" dirty="0" smtClean="0"/>
              <a:t>That’s enough gas to heat about 6 million homes per year. </a:t>
            </a:r>
            <a:endParaRPr lang="en-US" sz="2800" dirty="0"/>
          </a:p>
        </p:txBody>
      </p:sp>
      <p:sp>
        <p:nvSpPr>
          <p:cNvPr id="3" name="Title 2"/>
          <p:cNvSpPr>
            <a:spLocks noGrp="1"/>
          </p:cNvSpPr>
          <p:nvPr>
            <p:ph type="title"/>
          </p:nvPr>
        </p:nvSpPr>
        <p:spPr/>
        <p:txBody>
          <a:bodyPr/>
          <a:lstStyle/>
          <a:p>
            <a:r>
              <a:rPr lang="en-US" dirty="0" smtClean="0">
                <a:solidFill>
                  <a:srgbClr val="00B0F0"/>
                </a:solidFill>
              </a:rPr>
              <a:t>Climate Change and the Oil and Gas Industry</a:t>
            </a:r>
            <a:r>
              <a:rPr lang="en-US" dirty="0" smtClean="0"/>
              <a:t>	</a:t>
            </a:r>
            <a:endParaRPr lang="en-US" dirty="0"/>
          </a:p>
        </p:txBody>
      </p:sp>
    </p:spTree>
    <p:extLst>
      <p:ext uri="{BB962C8B-B14F-4D97-AF65-F5344CB8AC3E}">
        <p14:creationId xmlns:p14="http://schemas.microsoft.com/office/powerpoint/2010/main" val="39250291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pPr algn="ctr"/>
            <a:endParaRPr lang="en-US" sz="800" dirty="0" smtClean="0"/>
          </a:p>
          <a:p>
            <a:pPr algn="ctr"/>
            <a:r>
              <a:rPr lang="en-US" sz="3200" b="1" dirty="0" smtClean="0">
                <a:solidFill>
                  <a:srgbClr val="00B0F0"/>
                </a:solidFill>
              </a:rPr>
              <a:t>Volatile Organic Compounds </a:t>
            </a:r>
            <a:r>
              <a:rPr lang="en-US" sz="3200" dirty="0" smtClean="0"/>
              <a:t>&gt; ozone &gt; respiratory impacts</a:t>
            </a:r>
          </a:p>
          <a:p>
            <a:pPr algn="ctr"/>
            <a:r>
              <a:rPr lang="en-US" sz="3200" b="1" dirty="0" smtClean="0">
                <a:solidFill>
                  <a:srgbClr val="00B0F0"/>
                </a:solidFill>
              </a:rPr>
              <a:t>Hazardous Air Pollutants</a:t>
            </a:r>
            <a:r>
              <a:rPr lang="en-US" sz="3200" dirty="0" smtClean="0"/>
              <a:t>, e.g., benzene and H</a:t>
            </a:r>
            <a:r>
              <a:rPr lang="en-US" sz="3200" baseline="-25000" dirty="0" smtClean="0"/>
              <a:t>2</a:t>
            </a:r>
            <a:r>
              <a:rPr lang="en-US" sz="3200" dirty="0" smtClean="0"/>
              <a:t>S &gt; eye/nose/respiratory irritation, headaches, fatigue, dizziness, cancer, blood disorders</a:t>
            </a:r>
          </a:p>
          <a:p>
            <a:pPr marL="342900" indent="-342900">
              <a:buFontTx/>
              <a:buChar char="-"/>
            </a:pPr>
            <a:endParaRPr lang="en-US" dirty="0"/>
          </a:p>
          <a:p>
            <a:pPr marL="342900" indent="-342900">
              <a:buFontTx/>
              <a:buChar char="-"/>
            </a:pPr>
            <a:r>
              <a:rPr lang="en-US" sz="2400" dirty="0" smtClean="0"/>
              <a:t>Found throughout the sector, though in varying amounts, typically with higher levels seen upstream of gas processing plants</a:t>
            </a:r>
          </a:p>
          <a:p>
            <a:endParaRPr lang="en-US" sz="2400" dirty="0" smtClean="0"/>
          </a:p>
          <a:p>
            <a:pPr marL="342900" indent="-342900">
              <a:buFontTx/>
              <a:buChar char="-"/>
            </a:pPr>
            <a:r>
              <a:rPr lang="en-US" sz="2400" dirty="0" smtClean="0"/>
              <a:t>Co-emitted with methane, so controls for methane will reduce VOCs and HAPs to some extent as well</a:t>
            </a:r>
            <a:endParaRPr lang="en-US" sz="2400" dirty="0"/>
          </a:p>
        </p:txBody>
      </p:sp>
      <p:sp>
        <p:nvSpPr>
          <p:cNvPr id="3" name="Title 2"/>
          <p:cNvSpPr>
            <a:spLocks noGrp="1"/>
          </p:cNvSpPr>
          <p:nvPr>
            <p:ph type="title"/>
          </p:nvPr>
        </p:nvSpPr>
        <p:spPr/>
        <p:txBody>
          <a:bodyPr/>
          <a:lstStyle/>
          <a:p>
            <a:r>
              <a:rPr lang="en-US" dirty="0" smtClean="0">
                <a:solidFill>
                  <a:srgbClr val="00B0F0"/>
                </a:solidFill>
              </a:rPr>
              <a:t>Other Air Pollutants from Oil and Gas Industry</a:t>
            </a:r>
            <a:endParaRPr lang="en-US" dirty="0">
              <a:solidFill>
                <a:srgbClr val="00B0F0"/>
              </a:solidFill>
            </a:endParaRPr>
          </a:p>
        </p:txBody>
      </p:sp>
    </p:spTree>
    <p:extLst>
      <p:ext uri="{BB962C8B-B14F-4D97-AF65-F5344CB8AC3E}">
        <p14:creationId xmlns:p14="http://schemas.microsoft.com/office/powerpoint/2010/main" val="211823137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6658" y="2366928"/>
            <a:ext cx="11331484" cy="6615312"/>
          </a:xfrm>
        </p:spPr>
        <p:txBody>
          <a:bodyPr/>
          <a:lstStyle/>
          <a:p>
            <a:pPr marL="342900" indent="-342900">
              <a:buFontTx/>
              <a:buChar char="-"/>
            </a:pPr>
            <a:r>
              <a:rPr lang="en-US" sz="4000" dirty="0" smtClean="0">
                <a:solidFill>
                  <a:srgbClr val="00B0F0"/>
                </a:solidFill>
              </a:rPr>
              <a:t>Leaks.</a:t>
            </a:r>
            <a:r>
              <a:rPr lang="en-US" sz="2800" dirty="0" smtClean="0"/>
              <a:t> Can be large or small; ubiquitous and hard to predict. </a:t>
            </a:r>
          </a:p>
          <a:p>
            <a:pPr marL="342900" indent="-342900">
              <a:buFontTx/>
              <a:buChar char="-"/>
            </a:pPr>
            <a:r>
              <a:rPr lang="en-US" sz="4000" dirty="0" smtClean="0">
                <a:solidFill>
                  <a:srgbClr val="00B0F0"/>
                </a:solidFill>
              </a:rPr>
              <a:t>Compressors and Pneumatic Devices. </a:t>
            </a:r>
            <a:r>
              <a:rPr lang="en-US" sz="2800" dirty="0" smtClean="0"/>
              <a:t>Used to move gas throughout the system. </a:t>
            </a:r>
          </a:p>
          <a:p>
            <a:pPr marL="342900" indent="-342900">
              <a:buFontTx/>
              <a:buChar char="-"/>
            </a:pPr>
            <a:r>
              <a:rPr lang="en-US" sz="4000" dirty="0" smtClean="0">
                <a:solidFill>
                  <a:srgbClr val="00B0F0"/>
                </a:solidFill>
              </a:rPr>
              <a:t>Well Completions.</a:t>
            </a:r>
            <a:r>
              <a:rPr lang="en-US" sz="2800" dirty="0" smtClean="0"/>
              <a:t> “Whoosh” of gases following hydraulic fracturing. </a:t>
            </a:r>
          </a:p>
          <a:p>
            <a:pPr marL="342900" indent="-342900">
              <a:buFontTx/>
              <a:buChar char="-"/>
            </a:pPr>
            <a:r>
              <a:rPr lang="en-US" sz="4000" dirty="0" smtClean="0">
                <a:solidFill>
                  <a:srgbClr val="00B0F0"/>
                </a:solidFill>
              </a:rPr>
              <a:t>Tanks.</a:t>
            </a:r>
            <a:r>
              <a:rPr lang="en-US" sz="2800" dirty="0" smtClean="0"/>
              <a:t> Throughout the system. </a:t>
            </a:r>
          </a:p>
          <a:p>
            <a:pPr marL="342900" indent="-342900">
              <a:buFontTx/>
              <a:buChar char="-"/>
            </a:pPr>
            <a:r>
              <a:rPr lang="en-US" sz="4000" dirty="0" smtClean="0">
                <a:solidFill>
                  <a:srgbClr val="00B0F0"/>
                </a:solidFill>
              </a:rPr>
              <a:t>Liquids Unloading.</a:t>
            </a:r>
            <a:r>
              <a:rPr lang="en-US" sz="2800" dirty="0" smtClean="0"/>
              <a:t> Process of removing accumulated liquids from an existing well to restore/increase production. </a:t>
            </a:r>
          </a:p>
          <a:p>
            <a:pPr marL="342900" indent="-342900">
              <a:buFontTx/>
              <a:buChar char="-"/>
            </a:pPr>
            <a:r>
              <a:rPr lang="en-US" sz="4000" dirty="0" smtClean="0">
                <a:solidFill>
                  <a:srgbClr val="00B0F0"/>
                </a:solidFill>
              </a:rPr>
              <a:t>Others.</a:t>
            </a:r>
            <a:r>
              <a:rPr lang="en-US" sz="2800" dirty="0" smtClean="0"/>
              <a:t> </a:t>
            </a:r>
          </a:p>
          <a:p>
            <a:endParaRPr lang="en-US" dirty="0"/>
          </a:p>
        </p:txBody>
      </p:sp>
      <p:sp>
        <p:nvSpPr>
          <p:cNvPr id="3" name="Title 2"/>
          <p:cNvSpPr>
            <a:spLocks noGrp="1"/>
          </p:cNvSpPr>
          <p:nvPr>
            <p:ph type="title"/>
          </p:nvPr>
        </p:nvSpPr>
        <p:spPr/>
        <p:txBody>
          <a:bodyPr/>
          <a:lstStyle/>
          <a:p>
            <a:r>
              <a:rPr lang="en-US" dirty="0" smtClean="0">
                <a:solidFill>
                  <a:srgbClr val="00B0F0"/>
                </a:solidFill>
              </a:rPr>
              <a:t>Sources of Methane </a:t>
            </a:r>
            <a:endParaRPr lang="en-US" dirty="0">
              <a:solidFill>
                <a:srgbClr val="00B0F0"/>
              </a:solidFill>
            </a:endParaRPr>
          </a:p>
        </p:txBody>
      </p:sp>
    </p:spTree>
    <p:extLst>
      <p:ext uri="{BB962C8B-B14F-4D97-AF65-F5344CB8AC3E}">
        <p14:creationId xmlns:p14="http://schemas.microsoft.com/office/powerpoint/2010/main" val="106425088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6658" y="2450124"/>
            <a:ext cx="11331484" cy="6532116"/>
          </a:xfrm>
        </p:spPr>
        <p:txBody>
          <a:bodyPr>
            <a:normAutofit fontScale="70000" lnSpcReduction="20000"/>
          </a:bodyPr>
          <a:lstStyle/>
          <a:p>
            <a:r>
              <a:rPr lang="en-US" sz="4000" dirty="0" smtClean="0">
                <a:solidFill>
                  <a:srgbClr val="002060"/>
                </a:solidFill>
              </a:rPr>
              <a:t>Using the below measures, NRDC and our colleagues have estimated that we can control 40-50% of the sector’s methane problem in a few years, at a low cost to industry. </a:t>
            </a:r>
          </a:p>
          <a:p>
            <a:r>
              <a:rPr lang="en-US" sz="3200" dirty="0" smtClean="0">
                <a:solidFill>
                  <a:srgbClr val="002060"/>
                </a:solidFill>
              </a:rPr>
              <a:t>(</a:t>
            </a:r>
            <a:r>
              <a:rPr lang="en-US" sz="3200" dirty="0">
                <a:solidFill>
                  <a:srgbClr val="002060"/>
                </a:solidFill>
              </a:rPr>
              <a:t>See Waste Not report, http://</a:t>
            </a:r>
            <a:r>
              <a:rPr lang="en-US" sz="3200" dirty="0" smtClean="0">
                <a:solidFill>
                  <a:srgbClr val="002060"/>
                </a:solidFill>
              </a:rPr>
              <a:t>docs.nrdc.org/energy/files/ene_14111901a.pdf)</a:t>
            </a:r>
          </a:p>
          <a:p>
            <a:pPr marL="342900" indent="-342900">
              <a:buFontTx/>
              <a:buChar char="-"/>
            </a:pPr>
            <a:endParaRPr lang="en-US" sz="3200" dirty="0">
              <a:solidFill>
                <a:srgbClr val="002060"/>
              </a:solidFill>
            </a:endParaRPr>
          </a:p>
          <a:p>
            <a:pPr marL="342900" indent="-342900">
              <a:buFontTx/>
              <a:buChar char="-"/>
            </a:pPr>
            <a:r>
              <a:rPr lang="en-US" sz="3200" dirty="0" smtClean="0">
                <a:solidFill>
                  <a:srgbClr val="00B0F0"/>
                </a:solidFill>
              </a:rPr>
              <a:t>Leak Detection and Repair (LDAR) programs</a:t>
            </a:r>
          </a:p>
          <a:p>
            <a:pPr marL="342900" indent="-342900">
              <a:buFontTx/>
              <a:buChar char="-"/>
            </a:pPr>
            <a:endParaRPr lang="en-US" sz="3200" dirty="0" smtClean="0">
              <a:solidFill>
                <a:srgbClr val="00B0F0"/>
              </a:solidFill>
            </a:endParaRPr>
          </a:p>
          <a:p>
            <a:pPr marL="342900" indent="-342900">
              <a:buFontTx/>
              <a:buChar char="-"/>
            </a:pPr>
            <a:r>
              <a:rPr lang="en-US" sz="3200" dirty="0" smtClean="0">
                <a:solidFill>
                  <a:srgbClr val="00B0F0"/>
                </a:solidFill>
              </a:rPr>
              <a:t>Low Bleed/Emission Rate Equipment Design</a:t>
            </a:r>
          </a:p>
          <a:p>
            <a:pPr marL="342900" indent="-342900">
              <a:buFontTx/>
              <a:buChar char="-"/>
            </a:pPr>
            <a:endParaRPr lang="en-US" sz="3200" dirty="0" smtClean="0">
              <a:solidFill>
                <a:srgbClr val="00B0F0"/>
              </a:solidFill>
            </a:endParaRPr>
          </a:p>
          <a:p>
            <a:pPr marL="342900" indent="-342900">
              <a:buFontTx/>
              <a:buChar char="-"/>
            </a:pPr>
            <a:r>
              <a:rPr lang="en-US" sz="3200" dirty="0" smtClean="0">
                <a:solidFill>
                  <a:srgbClr val="00B0F0"/>
                </a:solidFill>
              </a:rPr>
              <a:t>“Green” Completions or Reduced Emission Completions</a:t>
            </a:r>
          </a:p>
          <a:p>
            <a:pPr marL="342900" indent="-342900">
              <a:buFontTx/>
              <a:buChar char="-"/>
            </a:pPr>
            <a:endParaRPr lang="en-US" sz="3200" dirty="0" smtClean="0">
              <a:solidFill>
                <a:srgbClr val="00B0F0"/>
              </a:solidFill>
            </a:endParaRPr>
          </a:p>
          <a:p>
            <a:pPr marL="342900" indent="-342900">
              <a:buFontTx/>
              <a:buChar char="-"/>
            </a:pPr>
            <a:r>
              <a:rPr lang="en-US" sz="3200" dirty="0" smtClean="0">
                <a:solidFill>
                  <a:srgbClr val="00B0F0"/>
                </a:solidFill>
              </a:rPr>
              <a:t>Proper Tank Design and Maintenance</a:t>
            </a:r>
          </a:p>
          <a:p>
            <a:pPr marL="342900" indent="-342900">
              <a:buFontTx/>
              <a:buChar char="-"/>
            </a:pPr>
            <a:endParaRPr lang="en-US" sz="3200" dirty="0" smtClean="0">
              <a:solidFill>
                <a:srgbClr val="00B0F0"/>
              </a:solidFill>
            </a:endParaRPr>
          </a:p>
          <a:p>
            <a:pPr marL="342900" indent="-342900">
              <a:buFontTx/>
              <a:buChar char="-"/>
            </a:pPr>
            <a:r>
              <a:rPr lang="en-US" sz="3200" dirty="0" smtClean="0">
                <a:solidFill>
                  <a:srgbClr val="00B0F0"/>
                </a:solidFill>
              </a:rPr>
              <a:t>Capture and Reuse</a:t>
            </a:r>
          </a:p>
          <a:p>
            <a:pPr marL="342900" indent="-342900">
              <a:buFontTx/>
              <a:buChar char="-"/>
            </a:pPr>
            <a:endParaRPr lang="en-US" sz="3200" dirty="0" smtClean="0">
              <a:solidFill>
                <a:srgbClr val="00B0F0"/>
              </a:solidFill>
            </a:endParaRPr>
          </a:p>
          <a:p>
            <a:pPr marL="342900" indent="-342900">
              <a:buFontTx/>
              <a:buChar char="-"/>
            </a:pPr>
            <a:r>
              <a:rPr lang="en-US" sz="3200" dirty="0" smtClean="0">
                <a:solidFill>
                  <a:srgbClr val="00B0F0"/>
                </a:solidFill>
              </a:rPr>
              <a:t>Plunger Lifts and other similar techniques</a:t>
            </a:r>
            <a:endParaRPr lang="en-US" sz="3200" dirty="0">
              <a:solidFill>
                <a:srgbClr val="00B0F0"/>
              </a:solidFill>
            </a:endParaRPr>
          </a:p>
        </p:txBody>
      </p:sp>
      <p:sp>
        <p:nvSpPr>
          <p:cNvPr id="3" name="Title 2"/>
          <p:cNvSpPr>
            <a:spLocks noGrp="1"/>
          </p:cNvSpPr>
          <p:nvPr>
            <p:ph type="title"/>
          </p:nvPr>
        </p:nvSpPr>
        <p:spPr/>
        <p:txBody>
          <a:bodyPr/>
          <a:lstStyle/>
          <a:p>
            <a:r>
              <a:rPr lang="en-US" dirty="0" smtClean="0">
                <a:solidFill>
                  <a:srgbClr val="00B0F0"/>
                </a:solidFill>
              </a:rPr>
              <a:t>Controls for Methane from Oil and Gas Operations</a:t>
            </a:r>
            <a:endParaRPr lang="en-US" dirty="0">
              <a:solidFill>
                <a:srgbClr val="00B0F0"/>
              </a:solidFill>
            </a:endParaRPr>
          </a:p>
        </p:txBody>
      </p:sp>
    </p:spTree>
    <p:extLst>
      <p:ext uri="{BB962C8B-B14F-4D97-AF65-F5344CB8AC3E}">
        <p14:creationId xmlns:p14="http://schemas.microsoft.com/office/powerpoint/2010/main" val="374397240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6658" y="2860431"/>
            <a:ext cx="11331484" cy="5957686"/>
          </a:xfrm>
        </p:spPr>
        <p:txBody>
          <a:bodyPr/>
          <a:lstStyle/>
          <a:p>
            <a:pPr marL="342900" indent="-342900">
              <a:buFont typeface="Arial" panose="020B0604020202020204" pitchFamily="34" charset="0"/>
              <a:buChar char="•"/>
            </a:pPr>
            <a:r>
              <a:rPr lang="en-US" dirty="0" smtClean="0"/>
              <a:t>Precautionary Principle: EPA Administrator lists categories of industrial sources based on a determination that they “cause[ ], </a:t>
            </a:r>
            <a:r>
              <a:rPr lang="en-US" dirty="0"/>
              <a:t>or </a:t>
            </a:r>
            <a:r>
              <a:rPr lang="en-US" dirty="0" smtClean="0"/>
              <a:t>contribute[ ] </a:t>
            </a:r>
            <a:r>
              <a:rPr lang="en-US" dirty="0"/>
              <a:t>significantly to, air pollution which may reasonably be anticipated to endanger public health or </a:t>
            </a:r>
            <a:r>
              <a:rPr lang="en-US" dirty="0" smtClean="0"/>
              <a:t>welfare”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EPA then sets “standards of performance” for </a:t>
            </a:r>
            <a:r>
              <a:rPr lang="en-US" i="1" dirty="0" smtClean="0"/>
              <a:t>new and modified </a:t>
            </a:r>
            <a:r>
              <a:rPr lang="en-US" dirty="0" smtClean="0"/>
              <a:t>sources of pollution in each category.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Section 111 also requires EPA to address </a:t>
            </a:r>
            <a:r>
              <a:rPr lang="en-US" i="1" dirty="0" smtClean="0"/>
              <a:t>existing</a:t>
            </a:r>
            <a:r>
              <a:rPr lang="en-US" dirty="0" smtClean="0"/>
              <a:t> sources of pollution from listed categories by issuing emissions guidelines, which states then implement.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Following </a:t>
            </a:r>
            <a:r>
              <a:rPr lang="en-US" i="1" dirty="0" smtClean="0"/>
              <a:t>Massachusetts v. EPA </a:t>
            </a:r>
            <a:r>
              <a:rPr lang="en-US" dirty="0" smtClean="0"/>
              <a:t>Supreme Court decision, there has been a cascade of legal and regulatory events making clear that greenhouse gases qualify for regulation under Section 111.</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EPA</a:t>
            </a:r>
            <a:r>
              <a:rPr lang="en-US" dirty="0"/>
              <a:t> </a:t>
            </a:r>
            <a:r>
              <a:rPr lang="en-US" dirty="0" smtClean="0"/>
              <a:t>proposed its Clean Power Plan under Section 111’s provision regarding existing sources.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solidFill>
                  <a:srgbClr val="00B0F0"/>
                </a:solidFill>
              </a:rPr>
              <a:t>Clean Air Act Section 111</a:t>
            </a:r>
            <a:endParaRPr lang="en-US" dirty="0">
              <a:solidFill>
                <a:srgbClr val="00B0F0"/>
              </a:solidFill>
            </a:endParaRPr>
          </a:p>
        </p:txBody>
      </p:sp>
    </p:spTree>
    <p:extLst>
      <p:ext uri="{BB962C8B-B14F-4D97-AF65-F5344CB8AC3E}">
        <p14:creationId xmlns:p14="http://schemas.microsoft.com/office/powerpoint/2010/main" val="252289835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6658" y="2391507"/>
            <a:ext cx="11331484" cy="6426609"/>
          </a:xfrm>
        </p:spPr>
        <p:txBody>
          <a:bodyPr/>
          <a:lstStyle/>
          <a:p>
            <a:pPr marL="342900" indent="-342900">
              <a:buFont typeface="Arial" panose="020B0604020202020204" pitchFamily="34" charset="0"/>
              <a:buChar char="•"/>
            </a:pPr>
            <a:r>
              <a:rPr lang="en-US" sz="2400" dirty="0" smtClean="0"/>
              <a:t>In 2012, EPA finalized standards for VOCs from the oil and gas sector after several decades of delay.</a:t>
            </a:r>
          </a:p>
          <a:p>
            <a:pPr marL="977900" lvl="1" indent="-342900">
              <a:buFont typeface="Arial" panose="020B0604020202020204" pitchFamily="34" charset="0"/>
              <a:buChar char="•"/>
            </a:pPr>
            <a:r>
              <a:rPr lang="en-US" dirty="0" smtClean="0"/>
              <a:t>Most notably a requirement to use “green completions” for hydraulically fractured gas wells. </a:t>
            </a:r>
          </a:p>
          <a:p>
            <a:pPr marL="977900" lvl="1" indent="-342900">
              <a:buFont typeface="Arial" panose="020B0604020202020204" pitchFamily="34" charset="0"/>
              <a:buChar char="•"/>
            </a:pPr>
            <a:r>
              <a:rPr lang="en-US" dirty="0" smtClean="0"/>
              <a:t>Estimated to eliminate 1 to 1.7 million tons of methane, with approximately $440 million in climate benefits, along with significant reductions in VOCs and HAPs. </a:t>
            </a:r>
          </a:p>
          <a:p>
            <a:pPr marL="977900" lvl="1" indent="-342900">
              <a:buFont typeface="Arial" panose="020B0604020202020204" pitchFamily="34" charset="0"/>
              <a:buChar char="•"/>
            </a:pPr>
            <a:r>
              <a:rPr lang="en-US" dirty="0" smtClean="0"/>
              <a:t>EPA did NOT commit to adopting methane standards. </a:t>
            </a:r>
          </a:p>
          <a:p>
            <a:pPr lvl="1" indent="0">
              <a:buNone/>
            </a:pPr>
            <a:endParaRPr lang="en-US" dirty="0" smtClean="0"/>
          </a:p>
          <a:p>
            <a:pPr marL="342900" indent="-342900">
              <a:buFont typeface="Arial" panose="020B0604020202020204" pitchFamily="34" charset="0"/>
              <a:buChar char="•"/>
            </a:pPr>
            <a:r>
              <a:rPr lang="en-US" sz="2400" dirty="0" smtClean="0"/>
              <a:t>NGO community and others continued their campaign for federal methane standards to reach the remaining sources of methane, which make up the majority of the sector’s methane problem.  </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In March 2014, the White House announced its Methane Strategy, outlining a number of steps that federal agencies would take to address methane. Key was the beginning of EPA’s process for setting methane standards. </a:t>
            </a:r>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solidFill>
                  <a:srgbClr val="00B0F0"/>
                </a:solidFill>
              </a:rPr>
              <a:t>Cleaning Up Methane from Oil and Gas</a:t>
            </a:r>
            <a:endParaRPr lang="en-US" dirty="0">
              <a:solidFill>
                <a:srgbClr val="00B0F0"/>
              </a:solidFill>
            </a:endParaRPr>
          </a:p>
        </p:txBody>
      </p:sp>
    </p:spTree>
    <p:extLst>
      <p:ext uri="{BB962C8B-B14F-4D97-AF65-F5344CB8AC3E}">
        <p14:creationId xmlns:p14="http://schemas.microsoft.com/office/powerpoint/2010/main" val="78247703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6658" y="2977661"/>
            <a:ext cx="11331484" cy="5840455"/>
          </a:xfrm>
        </p:spPr>
        <p:txBody>
          <a:bodyPr/>
          <a:lstStyle/>
          <a:p>
            <a:pPr marL="342900" indent="-342900">
              <a:buFont typeface="Arial" panose="020B0604020202020204" pitchFamily="34" charset="0"/>
              <a:buChar char="•"/>
            </a:pPr>
            <a:r>
              <a:rPr lang="en-US" sz="2400" dirty="0"/>
              <a:t>In April 2014, EPA released white papers detailing methane emissions from oil and gas sources, and ways to control them.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 January 2015, the White House announced </a:t>
            </a:r>
            <a:r>
              <a:rPr lang="en-US" sz="2400" dirty="0" smtClean="0"/>
              <a:t>a commitment to reduce methane from the oil and gas sector by 40-45% from 2012 levels by 2025, including EPA standards </a:t>
            </a:r>
            <a:r>
              <a:rPr lang="en-US" sz="2400" dirty="0"/>
              <a:t>for methane from new and modified sources, along with several other actions. The announcement did NOT commit to adopting emission guidelines for existing sources of methane.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 August 2015, EPA proposed the methane standards for new and modified oil and gas sources. Standards are based on the controls discussed earlier, and will achieve some VOC and HAP reductions. </a:t>
            </a:r>
            <a:endParaRPr lang="en-US" sz="2400" dirty="0" smtClean="0"/>
          </a:p>
          <a:p>
            <a:pPr marL="342900" indent="-342900">
              <a:buFont typeface="Arial" panose="020B0604020202020204" pitchFamily="34" charset="0"/>
              <a:buChar char="•"/>
            </a:pPr>
            <a:endParaRPr lang="en-US" dirty="0"/>
          </a:p>
          <a:p>
            <a:endParaRPr lang="en-US" dirty="0"/>
          </a:p>
        </p:txBody>
      </p:sp>
      <p:sp>
        <p:nvSpPr>
          <p:cNvPr id="3" name="Title 2"/>
          <p:cNvSpPr>
            <a:spLocks noGrp="1"/>
          </p:cNvSpPr>
          <p:nvPr>
            <p:ph type="title"/>
          </p:nvPr>
        </p:nvSpPr>
        <p:spPr/>
        <p:txBody>
          <a:bodyPr/>
          <a:lstStyle/>
          <a:p>
            <a:r>
              <a:rPr lang="en-US" dirty="0" smtClean="0">
                <a:solidFill>
                  <a:srgbClr val="00B0F0"/>
                </a:solidFill>
              </a:rPr>
              <a:t>Cleaning Up Methane from Oil and Gas (Cont.)</a:t>
            </a:r>
            <a:endParaRPr lang="en-US" dirty="0">
              <a:solidFill>
                <a:srgbClr val="00B0F0"/>
              </a:solidFill>
            </a:endParaRPr>
          </a:p>
        </p:txBody>
      </p:sp>
    </p:spTree>
    <p:extLst>
      <p:ext uri="{BB962C8B-B14F-4D97-AF65-F5344CB8AC3E}">
        <p14:creationId xmlns:p14="http://schemas.microsoft.com/office/powerpoint/2010/main" val="118838544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xfrm>
            <a:off x="433754" y="1796578"/>
            <a:ext cx="11992708" cy="2624372"/>
          </a:xfrm>
          <a:prstGeom prst="rect">
            <a:avLst/>
          </a:prstGeom>
        </p:spPr>
        <p:txBody>
          <a:bodyPr/>
          <a:lstStyle/>
          <a:p>
            <a:pPr lvl="0">
              <a:defRPr sz="1800" cap="none">
                <a:solidFill>
                  <a:srgbClr val="000000"/>
                </a:solidFill>
              </a:defRPr>
            </a:pPr>
            <a:r>
              <a:rPr lang="en-US" sz="5400" cap="none" dirty="0" smtClean="0">
                <a:solidFill>
                  <a:srgbClr val="FFFFFF"/>
                </a:solidFill>
              </a:rPr>
              <a:t>Thank you</a:t>
            </a:r>
            <a:endParaRPr lang="en-US" sz="13800" cap="none" dirty="0">
              <a:solidFill>
                <a:srgbClr val="FFFFFF"/>
              </a:solidFill>
            </a:endParaRPr>
          </a:p>
        </p:txBody>
      </p:sp>
      <p:sp>
        <p:nvSpPr>
          <p:cNvPr id="94" name="Shape 94"/>
          <p:cNvSpPr>
            <a:spLocks noGrp="1"/>
          </p:cNvSpPr>
          <p:nvPr>
            <p:ph type="body" idx="1"/>
          </p:nvPr>
        </p:nvSpPr>
        <p:spPr>
          <a:prstGeom prst="rect">
            <a:avLst/>
          </a:prstGeom>
        </p:spPr>
        <p:txBody>
          <a:bodyPr/>
          <a:lstStyle/>
          <a:p>
            <a:pPr lvl="0">
              <a:defRPr sz="1800" b="0" i="0" cap="none">
                <a:solidFill>
                  <a:srgbClr val="000000"/>
                </a:solidFill>
              </a:defRPr>
            </a:pPr>
            <a:r>
              <a:rPr lang="en-US" sz="3600" b="1" i="1" cap="none" dirty="0" smtClean="0">
                <a:solidFill>
                  <a:srgbClr val="F2D249"/>
                </a:solidFill>
              </a:rPr>
              <a:t>questions?</a:t>
            </a:r>
            <a:endParaRPr lang="en-US" sz="3600" b="1" i="1" cap="none" dirty="0">
              <a:solidFill>
                <a:srgbClr val="F2D249"/>
              </a:solidFill>
            </a:endParaRPr>
          </a:p>
        </p:txBody>
      </p:sp>
    </p:spTree>
    <p:extLst>
      <p:ext uri="{BB962C8B-B14F-4D97-AF65-F5344CB8AC3E}">
        <p14:creationId xmlns:p14="http://schemas.microsoft.com/office/powerpoint/2010/main" val="297201033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4">
                                            <p:txEl>
                                              <p:pRg st="0" end="0"/>
                                            </p:txEl>
                                          </p:spTgt>
                                        </p:tgtEl>
                                        <p:attrNameLst>
                                          <p:attrName>style.visibility</p:attrName>
                                        </p:attrNameLst>
                                      </p:cBhvr>
                                      <p:to>
                                        <p:strVal val="visible"/>
                                      </p:to>
                                    </p:set>
                                    <p:animEffect transition="in" filter="fade">
                                      <p:cBhvr>
                                        <p:cTn id="11" dur="500"/>
                                        <p:tgtEl>
                                          <p:spTgt spid="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408" y="377058"/>
            <a:ext cx="13004800" cy="1781658"/>
          </a:xfrm>
        </p:spPr>
        <p:txBody>
          <a:bodyPr>
            <a:normAutofit/>
          </a:bodyPr>
          <a:lstStyle/>
          <a:p>
            <a:r>
              <a:rPr lang="en-US" dirty="0"/>
              <a:t> </a:t>
            </a:r>
            <a:r>
              <a:rPr lang="en-US" dirty="0" smtClean="0"/>
              <a:t>   </a:t>
            </a:r>
            <a:r>
              <a:rPr lang="en-US" b="1" dirty="0" err="1" smtClean="0">
                <a:solidFill>
                  <a:srgbClr val="00B0F0"/>
                </a:solidFill>
              </a:rPr>
              <a:t>Fracking</a:t>
            </a:r>
            <a:r>
              <a:rPr lang="en-US" b="1" dirty="0" smtClean="0">
                <a:solidFill>
                  <a:srgbClr val="00B0F0"/>
                </a:solidFill>
              </a:rPr>
              <a:t> overview</a:t>
            </a:r>
            <a:endParaRPr lang="en-US" b="1" dirty="0">
              <a:solidFill>
                <a:srgbClr val="00B0F0"/>
              </a:solidFill>
            </a:endParaRPr>
          </a:p>
        </p:txBody>
      </p:sp>
      <p:pic>
        <p:nvPicPr>
          <p:cNvPr id="4" name="Content Placeholder 5" descr="EPA fracking diagram.jpg"/>
          <p:cNvPicPr>
            <a:picLocks noGrp="1" noChangeAspect="1"/>
          </p:cNvPicPr>
          <p:nvPr>
            <p:ph idx="1"/>
          </p:nvPr>
        </p:nvPicPr>
        <p:blipFill>
          <a:blip r:embed="rId2" cstate="print"/>
          <a:stretch>
            <a:fillRect/>
          </a:stretch>
        </p:blipFill>
        <p:spPr>
          <a:xfrm>
            <a:off x="2384213" y="2167467"/>
            <a:ext cx="8443594" cy="6892544"/>
          </a:xfrm>
        </p:spPr>
      </p:pic>
      <p:sp>
        <p:nvSpPr>
          <p:cNvPr id="6" name="TextBox 5"/>
          <p:cNvSpPr txBox="1"/>
          <p:nvPr/>
        </p:nvSpPr>
        <p:spPr>
          <a:xfrm>
            <a:off x="108374" y="3684694"/>
            <a:ext cx="1733973" cy="1193145"/>
          </a:xfrm>
          <a:prstGeom prst="rect">
            <a:avLst/>
          </a:prstGeom>
          <a:noFill/>
          <a:ln w="25400">
            <a:solidFill>
              <a:schemeClr val="accent1">
                <a:shade val="50000"/>
                <a:shade val="75000"/>
                <a:lumMod val="80000"/>
              </a:schemeClr>
            </a:solidFill>
          </a:ln>
        </p:spPr>
        <p:txBody>
          <a:bodyPr wrap="square" lIns="130046" tIns="65023" rIns="130046" bIns="65023" rtlCol="0">
            <a:spAutoFit/>
          </a:bodyPr>
          <a:lstStyle/>
          <a:p>
            <a:r>
              <a:rPr lang="en-US" sz="2300" dirty="0"/>
              <a:t>Depletion of water </a:t>
            </a:r>
            <a:r>
              <a:rPr lang="en-US" sz="2300" dirty="0" smtClean="0"/>
              <a:t>resources</a:t>
            </a:r>
            <a:endParaRPr lang="en-US" sz="2300" dirty="0"/>
          </a:p>
        </p:txBody>
      </p:sp>
      <p:cxnSp>
        <p:nvCxnSpPr>
          <p:cNvPr id="8" name="Straight Arrow Connector 7"/>
          <p:cNvCxnSpPr/>
          <p:nvPr/>
        </p:nvCxnSpPr>
        <p:spPr>
          <a:xfrm flipV="1">
            <a:off x="1842347" y="3467946"/>
            <a:ext cx="1192107" cy="216747"/>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34454" y="4443308"/>
            <a:ext cx="2059093" cy="2254974"/>
          </a:xfrm>
          <a:prstGeom prst="rect">
            <a:avLst/>
          </a:prstGeom>
          <a:noFill/>
          <a:ln w="25400">
            <a:solidFill>
              <a:schemeClr val="bg1">
                <a:lumMod val="95000"/>
              </a:schemeClr>
            </a:solidFill>
          </a:ln>
        </p:spPr>
        <p:txBody>
          <a:bodyPr wrap="square" lIns="130046" tIns="65023" rIns="130046" bIns="65023" rtlCol="0">
            <a:spAutoFit/>
          </a:bodyPr>
          <a:lstStyle/>
          <a:p>
            <a:r>
              <a:rPr lang="en-US" sz="2300" dirty="0">
                <a:solidFill>
                  <a:schemeClr val="bg1">
                    <a:lumMod val="95000"/>
                  </a:schemeClr>
                </a:solidFill>
              </a:rPr>
              <a:t>Hazardous chemicals; industry seeks trade secret protection</a:t>
            </a:r>
          </a:p>
        </p:txBody>
      </p:sp>
      <p:cxnSp>
        <p:nvCxnSpPr>
          <p:cNvPr id="12" name="Straight Arrow Connector 11"/>
          <p:cNvCxnSpPr/>
          <p:nvPr/>
        </p:nvCxnSpPr>
        <p:spPr>
          <a:xfrm flipV="1">
            <a:off x="4035264" y="3793067"/>
            <a:ext cx="379307" cy="650240"/>
          </a:xfrm>
          <a:prstGeom prst="straightConnector1">
            <a:avLst/>
          </a:prstGeom>
          <a:ln w="254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59574" y="7044267"/>
            <a:ext cx="2384213" cy="1547088"/>
          </a:xfrm>
          <a:prstGeom prst="rect">
            <a:avLst/>
          </a:prstGeom>
          <a:noFill/>
          <a:ln w="25400">
            <a:solidFill>
              <a:schemeClr val="bg1">
                <a:lumMod val="95000"/>
              </a:schemeClr>
            </a:solidFill>
          </a:ln>
        </p:spPr>
        <p:txBody>
          <a:bodyPr wrap="square" lIns="130046" tIns="65023" rIns="130046" bIns="65023" rtlCol="0">
            <a:spAutoFit/>
          </a:bodyPr>
          <a:lstStyle/>
          <a:p>
            <a:r>
              <a:rPr lang="en-US" sz="2300" dirty="0">
                <a:solidFill>
                  <a:schemeClr val="bg1">
                    <a:lumMod val="95000"/>
                  </a:schemeClr>
                </a:solidFill>
              </a:rPr>
              <a:t>Out-of-zone fractures, disturbance of pollutants</a:t>
            </a:r>
          </a:p>
        </p:txBody>
      </p:sp>
      <p:cxnSp>
        <p:nvCxnSpPr>
          <p:cNvPr id="15" name="Straight Arrow Connector 14"/>
          <p:cNvCxnSpPr/>
          <p:nvPr/>
        </p:nvCxnSpPr>
        <p:spPr>
          <a:xfrm>
            <a:off x="5743787" y="7503879"/>
            <a:ext cx="541867" cy="0"/>
          </a:xfrm>
          <a:prstGeom prst="straightConnector1">
            <a:avLst/>
          </a:prstGeom>
          <a:ln w="254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10773" y="4489197"/>
            <a:ext cx="2167467" cy="831680"/>
          </a:xfrm>
          <a:prstGeom prst="rect">
            <a:avLst/>
          </a:prstGeom>
          <a:noFill/>
          <a:ln w="25400">
            <a:solidFill>
              <a:schemeClr val="bg1">
                <a:lumMod val="95000"/>
              </a:schemeClr>
            </a:solidFill>
          </a:ln>
        </p:spPr>
        <p:txBody>
          <a:bodyPr wrap="square" lIns="130046" tIns="65023" rIns="130046" bIns="65023" rtlCol="0">
            <a:spAutoFit/>
          </a:bodyPr>
          <a:lstStyle/>
          <a:p>
            <a:r>
              <a:rPr lang="en-US" sz="2300" dirty="0">
                <a:solidFill>
                  <a:schemeClr val="bg1">
                    <a:lumMod val="95000"/>
                  </a:schemeClr>
                </a:solidFill>
              </a:rPr>
              <a:t>Leaks, spills, volatilization</a:t>
            </a:r>
          </a:p>
        </p:txBody>
      </p:sp>
      <p:cxnSp>
        <p:nvCxnSpPr>
          <p:cNvPr id="19" name="Straight Arrow Connector 18"/>
          <p:cNvCxnSpPr>
            <a:stCxn id="17" idx="0"/>
          </p:cNvCxnSpPr>
          <p:nvPr/>
        </p:nvCxnSpPr>
        <p:spPr>
          <a:xfrm flipH="1" flipV="1">
            <a:off x="7477760" y="4118187"/>
            <a:ext cx="216747" cy="371009"/>
          </a:xfrm>
          <a:prstGeom prst="straightConnector1">
            <a:avLst/>
          </a:prstGeom>
          <a:ln w="254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01920" y="1917966"/>
            <a:ext cx="1950720" cy="839202"/>
          </a:xfrm>
          <a:prstGeom prst="rect">
            <a:avLst/>
          </a:prstGeom>
          <a:noFill/>
          <a:ln w="25400">
            <a:solidFill>
              <a:srgbClr val="002060"/>
            </a:solidFill>
          </a:ln>
        </p:spPr>
        <p:txBody>
          <a:bodyPr wrap="square" lIns="130046" tIns="65023" rIns="130046" bIns="65023" rtlCol="0">
            <a:spAutoFit/>
          </a:bodyPr>
          <a:lstStyle/>
          <a:p>
            <a:r>
              <a:rPr lang="en-US" sz="2300" dirty="0">
                <a:solidFill>
                  <a:srgbClr val="002060"/>
                </a:solidFill>
              </a:rPr>
              <a:t>Air emissions</a:t>
            </a:r>
          </a:p>
        </p:txBody>
      </p:sp>
      <p:cxnSp>
        <p:nvCxnSpPr>
          <p:cNvPr id="22" name="Straight Arrow Connector 21"/>
          <p:cNvCxnSpPr/>
          <p:nvPr/>
        </p:nvCxnSpPr>
        <p:spPr>
          <a:xfrm>
            <a:off x="6177280" y="2399465"/>
            <a:ext cx="0" cy="418241"/>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945707" y="4275624"/>
            <a:ext cx="1950720" cy="2608917"/>
          </a:xfrm>
          <a:prstGeom prst="rect">
            <a:avLst/>
          </a:prstGeom>
          <a:noFill/>
          <a:ln w="25400">
            <a:solidFill>
              <a:srgbClr val="002060"/>
            </a:solidFill>
          </a:ln>
        </p:spPr>
        <p:txBody>
          <a:bodyPr wrap="square" lIns="130046" tIns="65023" rIns="130046" bIns="65023" rtlCol="0">
            <a:spAutoFit/>
          </a:bodyPr>
          <a:lstStyle/>
          <a:p>
            <a:r>
              <a:rPr lang="en-US" sz="2300" dirty="0">
                <a:solidFill>
                  <a:srgbClr val="002060"/>
                </a:solidFill>
              </a:rPr>
              <a:t>Leaks from disposal wells; impact on sewage treatment plants; seismicity</a:t>
            </a:r>
          </a:p>
        </p:txBody>
      </p:sp>
      <p:cxnSp>
        <p:nvCxnSpPr>
          <p:cNvPr id="25" name="Straight Arrow Connector 24"/>
          <p:cNvCxnSpPr>
            <a:stCxn id="23" idx="0"/>
          </p:cNvCxnSpPr>
          <p:nvPr/>
        </p:nvCxnSpPr>
        <p:spPr>
          <a:xfrm flipH="1" flipV="1">
            <a:off x="10945707" y="3793068"/>
            <a:ext cx="975360" cy="482556"/>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693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childTnLst>
                                </p:cTn>
                              </p:par>
                              <p:par>
                                <p:cTn id="48" presetID="10"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10" grpId="0" animBg="1"/>
      <p:bldP spid="13" grpId="0" animBg="1"/>
      <p:bldP spid="17" grpId="0" animBg="1"/>
      <p:bldP spid="20"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rPr>
              <a:t>Health risks:  who is concerned</a:t>
            </a:r>
            <a:endParaRPr lang="en-US" dirty="0">
              <a:solidFill>
                <a:srgbClr val="00B0F0"/>
              </a:solidFill>
            </a:endParaRPr>
          </a:p>
        </p:txBody>
      </p:sp>
      <p:pic>
        <p:nvPicPr>
          <p:cNvPr id="1026" name="Picture 2" descr="Institute of Medicine of the National Academies">
            <a:hlinkClick r:id="rId3"/>
          </p:cNvPr>
          <p:cNvPicPr>
            <a:picLocks noChangeAspect="1" noChangeArrowheads="1"/>
          </p:cNvPicPr>
          <p:nvPr/>
        </p:nvPicPr>
        <p:blipFill>
          <a:blip r:embed="rId4" cstate="print"/>
          <a:srcRect/>
          <a:stretch>
            <a:fillRect/>
          </a:stretch>
        </p:blipFill>
        <p:spPr bwMode="auto">
          <a:xfrm>
            <a:off x="460588" y="2655147"/>
            <a:ext cx="4863253" cy="921173"/>
          </a:xfrm>
          <a:prstGeom prst="rect">
            <a:avLst/>
          </a:prstGeom>
          <a:noFill/>
        </p:spPr>
      </p:pic>
      <p:pic>
        <p:nvPicPr>
          <p:cNvPr id="1029" name="Picture 5"/>
          <p:cNvPicPr>
            <a:picLocks noChangeAspect="1" noChangeArrowheads="1"/>
          </p:cNvPicPr>
          <p:nvPr/>
        </p:nvPicPr>
        <p:blipFill>
          <a:blip r:embed="rId5" cstate="print"/>
          <a:srcRect/>
          <a:stretch>
            <a:fillRect/>
          </a:stretch>
        </p:blipFill>
        <p:spPr bwMode="auto">
          <a:xfrm>
            <a:off x="6529493" y="5183426"/>
            <a:ext cx="5364480" cy="1910080"/>
          </a:xfrm>
          <a:prstGeom prst="rect">
            <a:avLst/>
          </a:prstGeom>
          <a:noFill/>
          <a:ln w="9525">
            <a:noFill/>
            <a:miter lim="800000"/>
            <a:headEnd/>
            <a:tailEnd/>
          </a:ln>
        </p:spPr>
      </p:pic>
      <p:pic>
        <p:nvPicPr>
          <p:cNvPr id="1031" name="Picture 7" descr="CDC 24/7: Saving Lives. Protecting People. Saving Money through Prevention."/>
          <p:cNvPicPr>
            <a:picLocks noChangeAspect="1" noChangeArrowheads="1"/>
          </p:cNvPicPr>
          <p:nvPr/>
        </p:nvPicPr>
        <p:blipFill>
          <a:blip r:embed="rId6" cstate="print"/>
          <a:srcRect/>
          <a:stretch>
            <a:fillRect/>
          </a:stretch>
        </p:blipFill>
        <p:spPr bwMode="auto">
          <a:xfrm>
            <a:off x="1815254" y="4011311"/>
            <a:ext cx="2153920" cy="1246295"/>
          </a:xfrm>
          <a:prstGeom prst="rect">
            <a:avLst/>
          </a:prstGeom>
          <a:noFill/>
        </p:spPr>
      </p:pic>
      <p:sp>
        <p:nvSpPr>
          <p:cNvPr id="34" name="Rectangle 33"/>
          <p:cNvSpPr/>
          <p:nvPr/>
        </p:nvSpPr>
        <p:spPr>
          <a:xfrm>
            <a:off x="298027" y="5497373"/>
            <a:ext cx="6502400" cy="1793309"/>
          </a:xfrm>
          <a:prstGeom prst="rect">
            <a:avLst/>
          </a:prstGeom>
        </p:spPr>
        <p:txBody>
          <a:bodyPr lIns="130046" tIns="65023" rIns="130046" bIns="65023">
            <a:spAutoFit/>
          </a:bodyPr>
          <a:lstStyle/>
          <a:p>
            <a:r>
              <a:rPr lang="en-US" b="1" dirty="0" smtClean="0">
                <a:hlinkClick r:id="" action="ppaction://hlinkfile"/>
              </a:rPr>
              <a:t>National Environmental Public Health Tracking Network </a:t>
            </a:r>
            <a:endParaRPr lang="en-US" b="1" dirty="0"/>
          </a:p>
        </p:txBody>
      </p:sp>
      <p:sp>
        <p:nvSpPr>
          <p:cNvPr id="1060" name="Rectangle 36"/>
          <p:cNvSpPr>
            <a:spLocks noChangeArrowheads="1"/>
          </p:cNvSpPr>
          <p:nvPr/>
        </p:nvSpPr>
        <p:spPr bwMode="auto">
          <a:xfrm>
            <a:off x="6827520" y="3287957"/>
            <a:ext cx="4768427" cy="1969649"/>
          </a:xfrm>
          <a:prstGeom prst="rect">
            <a:avLst/>
          </a:prstGeom>
          <a:noFill/>
          <a:ln w="9525">
            <a:noFill/>
            <a:miter lim="800000"/>
            <a:headEnd/>
            <a:tailEnd/>
          </a:ln>
          <a:effectLst/>
        </p:spPr>
        <p:txBody>
          <a:bodyPr vert="horz" wrap="square" lIns="130046" tIns="182820" rIns="130046" bIns="182820" numCol="1" anchor="ctr" anchorCtr="0" compatLnSpc="1">
            <a:prstTxWarp prst="textNoShape">
              <a:avLst/>
            </a:prstTxWarp>
            <a:spAutoFit/>
          </a:bodyPr>
          <a:lstStyle/>
          <a:p>
            <a:pPr algn="l" defTabSz="1300460" rtl="0" fontAlgn="base">
              <a:spcBef>
                <a:spcPct val="0"/>
              </a:spcBef>
              <a:spcAft>
                <a:spcPct val="0"/>
              </a:spcAft>
            </a:pPr>
            <a:r>
              <a:rPr lang="en-US" sz="2400" b="1" dirty="0">
                <a:solidFill>
                  <a:schemeClr val="tx1"/>
                </a:solidFill>
                <a:latin typeface="Arial" pitchFamily="34" charset="0"/>
                <a:hlinkClick r:id="rId7"/>
              </a:rPr>
              <a:t>T</a:t>
            </a:r>
            <a:r>
              <a:rPr lang="en-US" sz="2600" b="1" dirty="0">
                <a:solidFill>
                  <a:schemeClr val="tx1"/>
                </a:solidFill>
                <a:latin typeface="Arial" pitchFamily="34" charset="0"/>
                <a:hlinkClick r:id="rId7"/>
              </a:rPr>
              <a:t>he National Institute for Occupational Safety and Health (NIOSH)</a:t>
            </a:r>
            <a:endParaRPr lang="en-US" sz="2600" b="1" dirty="0">
              <a:solidFill>
                <a:schemeClr val="tx1"/>
              </a:solidFill>
              <a:latin typeface="Arial" pitchFamily="34" charset="0"/>
            </a:endParaRPr>
          </a:p>
          <a:p>
            <a:pPr algn="l" defTabSz="1300460" rtl="0" eaLnBrk="0" fontAlgn="base" hangingPunct="0">
              <a:spcBef>
                <a:spcPct val="0"/>
              </a:spcBef>
              <a:spcAft>
                <a:spcPct val="0"/>
              </a:spcAft>
            </a:pPr>
            <a:endParaRPr lang="en-US" sz="2600" b="1" dirty="0">
              <a:solidFill>
                <a:schemeClr val="tx1"/>
              </a:solidFill>
              <a:latin typeface="Arial" pitchFamily="34" charset="0"/>
            </a:endParaRPr>
          </a:p>
        </p:txBody>
      </p:sp>
      <p:pic>
        <p:nvPicPr>
          <p:cNvPr id="1061" name="Picture 37" descr="niosh logo-niosh homepage link">
            <a:hlinkClick r:id="rId7"/>
          </p:cNvPr>
          <p:cNvPicPr>
            <a:picLocks noChangeAspect="1" noChangeArrowheads="1"/>
          </p:cNvPicPr>
          <p:nvPr/>
        </p:nvPicPr>
        <p:blipFill>
          <a:blip r:embed="rId8" cstate="print"/>
          <a:srcRect/>
          <a:stretch>
            <a:fillRect/>
          </a:stretch>
        </p:blipFill>
        <p:spPr bwMode="auto">
          <a:xfrm>
            <a:off x="6800427" y="2767687"/>
            <a:ext cx="1625600" cy="392855"/>
          </a:xfrm>
          <a:prstGeom prst="rect">
            <a:avLst/>
          </a:prstGeom>
          <a:noFill/>
        </p:spPr>
      </p:pic>
      <p:grpSp>
        <p:nvGrpSpPr>
          <p:cNvPr id="3" name="Group 2"/>
          <p:cNvGrpSpPr/>
          <p:nvPr/>
        </p:nvGrpSpPr>
        <p:grpSpPr>
          <a:xfrm>
            <a:off x="2016370" y="6941780"/>
            <a:ext cx="9198187" cy="2274047"/>
            <a:chOff x="1514475" y="5128276"/>
            <a:chExt cx="6467475" cy="1598939"/>
          </a:xfrm>
        </p:grpSpPr>
        <p:pic>
          <p:nvPicPr>
            <p:cNvPr id="1028" name="Picture 4"/>
            <p:cNvPicPr>
              <a:picLocks noChangeAspect="1" noChangeArrowheads="1"/>
            </p:cNvPicPr>
            <p:nvPr/>
          </p:nvPicPr>
          <p:blipFill>
            <a:blip r:embed="rId9" cstate="print"/>
            <a:srcRect/>
            <a:stretch>
              <a:fillRect/>
            </a:stretch>
          </p:blipFill>
          <p:spPr bwMode="auto">
            <a:xfrm>
              <a:off x="1514475" y="5890768"/>
              <a:ext cx="5943600" cy="836447"/>
            </a:xfrm>
            <a:prstGeom prst="rect">
              <a:avLst/>
            </a:prstGeom>
            <a:noFill/>
            <a:ln w="9525">
              <a:noFill/>
              <a:miter lim="800000"/>
              <a:headEnd/>
              <a:tailEnd/>
            </a:ln>
          </p:spPr>
        </p:pic>
        <p:pic>
          <p:nvPicPr>
            <p:cNvPr id="10" name="Picture 7" descr="http://www.kthsales.com/website/images/ATSDR-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5128276"/>
              <a:ext cx="2952750" cy="962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0085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 calcmode="lin" valueType="num">
                                      <p:cBhvr>
                                        <p:cTn id="13" dur="500" fill="hold"/>
                                        <p:tgtEl>
                                          <p:spTgt spid="1060"/>
                                        </p:tgtEl>
                                        <p:attrNameLst>
                                          <p:attrName>ppt_w</p:attrName>
                                        </p:attrNameLst>
                                      </p:cBhvr>
                                      <p:tavLst>
                                        <p:tav tm="0">
                                          <p:val>
                                            <p:fltVal val="0"/>
                                          </p:val>
                                        </p:tav>
                                        <p:tav tm="100000">
                                          <p:val>
                                            <p:strVal val="#ppt_w"/>
                                          </p:val>
                                        </p:tav>
                                      </p:tavLst>
                                    </p:anim>
                                    <p:anim calcmode="lin" valueType="num">
                                      <p:cBhvr>
                                        <p:cTn id="14" dur="500" fill="hold"/>
                                        <p:tgtEl>
                                          <p:spTgt spid="1060"/>
                                        </p:tgtEl>
                                        <p:attrNameLst>
                                          <p:attrName>ppt_h</p:attrName>
                                        </p:attrNameLst>
                                      </p:cBhvr>
                                      <p:tavLst>
                                        <p:tav tm="0">
                                          <p:val>
                                            <p:fltVal val="0"/>
                                          </p:val>
                                        </p:tav>
                                        <p:tav tm="100000">
                                          <p:val>
                                            <p:strVal val="#ppt_h"/>
                                          </p:val>
                                        </p:tav>
                                      </p:tavLst>
                                    </p:anim>
                                    <p:animEffect transition="in" filter="fade">
                                      <p:cBhvr>
                                        <p:cTn id="15" dur="500"/>
                                        <p:tgtEl>
                                          <p:spTgt spid="1060"/>
                                        </p:tgtEl>
                                      </p:cBhvr>
                                    </p:animEffect>
                                  </p:childTnLst>
                                </p:cTn>
                              </p:par>
                              <p:par>
                                <p:cTn id="16" presetID="53" presetClass="entr" presetSubtype="16" fill="hold" nodeType="withEffect">
                                  <p:stCondLst>
                                    <p:cond delay="0"/>
                                  </p:stCondLst>
                                  <p:childTnLst>
                                    <p:set>
                                      <p:cBhvr>
                                        <p:cTn id="17" dur="1" fill="hold">
                                          <p:stCondLst>
                                            <p:cond delay="0"/>
                                          </p:stCondLst>
                                        </p:cTn>
                                        <p:tgtEl>
                                          <p:spTgt spid="1061"/>
                                        </p:tgtEl>
                                        <p:attrNameLst>
                                          <p:attrName>style.visibility</p:attrName>
                                        </p:attrNameLst>
                                      </p:cBhvr>
                                      <p:to>
                                        <p:strVal val="visible"/>
                                      </p:to>
                                    </p:set>
                                    <p:anim calcmode="lin" valueType="num">
                                      <p:cBhvr>
                                        <p:cTn id="18" dur="500" fill="hold"/>
                                        <p:tgtEl>
                                          <p:spTgt spid="1061"/>
                                        </p:tgtEl>
                                        <p:attrNameLst>
                                          <p:attrName>ppt_w</p:attrName>
                                        </p:attrNameLst>
                                      </p:cBhvr>
                                      <p:tavLst>
                                        <p:tav tm="0">
                                          <p:val>
                                            <p:fltVal val="0"/>
                                          </p:val>
                                        </p:tav>
                                        <p:tav tm="100000">
                                          <p:val>
                                            <p:strVal val="#ppt_w"/>
                                          </p:val>
                                        </p:tav>
                                      </p:tavLst>
                                    </p:anim>
                                    <p:anim calcmode="lin" valueType="num">
                                      <p:cBhvr>
                                        <p:cTn id="19" dur="500" fill="hold"/>
                                        <p:tgtEl>
                                          <p:spTgt spid="1061"/>
                                        </p:tgtEl>
                                        <p:attrNameLst>
                                          <p:attrName>ppt_h</p:attrName>
                                        </p:attrNameLst>
                                      </p:cBhvr>
                                      <p:tavLst>
                                        <p:tav tm="0">
                                          <p:val>
                                            <p:fltVal val="0"/>
                                          </p:val>
                                        </p:tav>
                                        <p:tav tm="100000">
                                          <p:val>
                                            <p:strVal val="#ppt_h"/>
                                          </p:val>
                                        </p:tav>
                                      </p:tavLst>
                                    </p:anim>
                                    <p:animEffect transition="in" filter="fade">
                                      <p:cBhvr>
                                        <p:cTn id="20" dur="500"/>
                                        <p:tgtEl>
                                          <p:spTgt spid="1061"/>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031"/>
                                        </p:tgtEl>
                                        <p:attrNameLst>
                                          <p:attrName>style.visibility</p:attrName>
                                        </p:attrNameLst>
                                      </p:cBhvr>
                                      <p:to>
                                        <p:strVal val="visible"/>
                                      </p:to>
                                    </p:set>
                                    <p:anim calcmode="lin" valueType="num">
                                      <p:cBhvr>
                                        <p:cTn id="24" dur="500" fill="hold"/>
                                        <p:tgtEl>
                                          <p:spTgt spid="1031"/>
                                        </p:tgtEl>
                                        <p:attrNameLst>
                                          <p:attrName>ppt_w</p:attrName>
                                        </p:attrNameLst>
                                      </p:cBhvr>
                                      <p:tavLst>
                                        <p:tav tm="0">
                                          <p:val>
                                            <p:fltVal val="0"/>
                                          </p:val>
                                        </p:tav>
                                        <p:tav tm="100000">
                                          <p:val>
                                            <p:strVal val="#ppt_w"/>
                                          </p:val>
                                        </p:tav>
                                      </p:tavLst>
                                    </p:anim>
                                    <p:anim calcmode="lin" valueType="num">
                                      <p:cBhvr>
                                        <p:cTn id="25" dur="500" fill="hold"/>
                                        <p:tgtEl>
                                          <p:spTgt spid="1031"/>
                                        </p:tgtEl>
                                        <p:attrNameLst>
                                          <p:attrName>ppt_h</p:attrName>
                                        </p:attrNameLst>
                                      </p:cBhvr>
                                      <p:tavLst>
                                        <p:tav tm="0">
                                          <p:val>
                                            <p:fltVal val="0"/>
                                          </p:val>
                                        </p:tav>
                                        <p:tav tm="100000">
                                          <p:val>
                                            <p:strVal val="#ppt_h"/>
                                          </p:val>
                                        </p:tav>
                                      </p:tavLst>
                                    </p:anim>
                                    <p:animEffect transition="in" filter="fade">
                                      <p:cBhvr>
                                        <p:cTn id="26" dur="500"/>
                                        <p:tgtEl>
                                          <p:spTgt spid="103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1029"/>
                                        </p:tgtEl>
                                        <p:attrNameLst>
                                          <p:attrName>style.visibility</p:attrName>
                                        </p:attrNameLst>
                                      </p:cBhvr>
                                      <p:to>
                                        <p:strVal val="visible"/>
                                      </p:to>
                                    </p:set>
                                    <p:anim calcmode="lin" valueType="num">
                                      <p:cBhvr>
                                        <p:cTn id="35" dur="500" fill="hold"/>
                                        <p:tgtEl>
                                          <p:spTgt spid="1029"/>
                                        </p:tgtEl>
                                        <p:attrNameLst>
                                          <p:attrName>ppt_w</p:attrName>
                                        </p:attrNameLst>
                                      </p:cBhvr>
                                      <p:tavLst>
                                        <p:tav tm="0">
                                          <p:val>
                                            <p:fltVal val="0"/>
                                          </p:val>
                                        </p:tav>
                                        <p:tav tm="100000">
                                          <p:val>
                                            <p:strVal val="#ppt_w"/>
                                          </p:val>
                                        </p:tav>
                                      </p:tavLst>
                                    </p:anim>
                                    <p:anim calcmode="lin" valueType="num">
                                      <p:cBhvr>
                                        <p:cTn id="36" dur="500" fill="hold"/>
                                        <p:tgtEl>
                                          <p:spTgt spid="1029"/>
                                        </p:tgtEl>
                                        <p:attrNameLst>
                                          <p:attrName>ppt_h</p:attrName>
                                        </p:attrNameLst>
                                      </p:cBhvr>
                                      <p:tavLst>
                                        <p:tav tm="0">
                                          <p:val>
                                            <p:fltVal val="0"/>
                                          </p:val>
                                        </p:tav>
                                        <p:tav tm="100000">
                                          <p:val>
                                            <p:strVal val="#ppt_h"/>
                                          </p:val>
                                        </p:tav>
                                      </p:tavLst>
                                    </p:anim>
                                    <p:animEffect transition="in" filter="fade">
                                      <p:cBhvr>
                                        <p:cTn id="37" dur="500"/>
                                        <p:tgtEl>
                                          <p:spTgt spid="1029"/>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0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3493" y="568683"/>
            <a:ext cx="12246187" cy="1521562"/>
          </a:xfrm>
        </p:spPr>
        <p:txBody>
          <a:bodyPr>
            <a:normAutofit/>
          </a:bodyPr>
          <a:lstStyle/>
          <a:p>
            <a:pPr algn="l"/>
            <a:r>
              <a:rPr lang="en-US" b="1" dirty="0" smtClean="0">
                <a:solidFill>
                  <a:srgbClr val="00B0F0"/>
                </a:solidFill>
              </a:rPr>
              <a:t>Areas of concern</a:t>
            </a:r>
            <a:endParaRPr lang="en-US" b="1" dirty="0">
              <a:solidFill>
                <a:srgbClr val="00B0F0"/>
              </a:solidFill>
            </a:endParaRPr>
          </a:p>
        </p:txBody>
      </p:sp>
      <p:sp>
        <p:nvSpPr>
          <p:cNvPr id="7" name="TextBox 6"/>
          <p:cNvSpPr txBox="1"/>
          <p:nvPr/>
        </p:nvSpPr>
        <p:spPr>
          <a:xfrm>
            <a:off x="582767" y="2090245"/>
            <a:ext cx="11379200" cy="2927980"/>
          </a:xfrm>
          <a:prstGeom prst="rect">
            <a:avLst/>
          </a:prstGeom>
          <a:solidFill>
            <a:schemeClr val="accent2">
              <a:lumMod val="40000"/>
              <a:lumOff val="60000"/>
              <a:alpha val="81000"/>
            </a:schemeClr>
          </a:solidFill>
          <a:ln w="15875">
            <a:solidFill>
              <a:schemeClr val="tx1"/>
            </a:solidFill>
          </a:ln>
        </p:spPr>
        <p:txBody>
          <a:bodyPr wrap="square" lIns="130046" tIns="65023" rIns="130046" bIns="0" rtlCol="0">
            <a:spAutoFit/>
          </a:bodyPr>
          <a:lstStyle/>
          <a:p>
            <a:pPr algn="ctr"/>
            <a:r>
              <a:rPr lang="en-US" sz="2400" b="1" dirty="0"/>
              <a:t>Air Quality</a:t>
            </a:r>
          </a:p>
          <a:p>
            <a:pPr lvl="1" indent="336404">
              <a:spcBef>
                <a:spcPts val="853"/>
              </a:spcBef>
            </a:pPr>
            <a:r>
              <a:rPr lang="en-US" sz="2400" dirty="0" smtClean="0"/>
              <a:t>Diesel Particulate Matter (PM) </a:t>
            </a:r>
            <a:r>
              <a:rPr lang="en-US" sz="2400" i="1" dirty="0" smtClean="0"/>
              <a:t>(respiratory and cardiovascular)</a:t>
            </a:r>
          </a:p>
          <a:p>
            <a:pPr lvl="1" indent="336404">
              <a:spcBef>
                <a:spcPts val="853"/>
              </a:spcBef>
            </a:pPr>
            <a:r>
              <a:rPr lang="en-US" sz="2400" dirty="0" smtClean="0"/>
              <a:t>Ozone </a:t>
            </a:r>
            <a:r>
              <a:rPr lang="en-US" sz="2400" i="1" dirty="0" smtClean="0"/>
              <a:t>(respiratory)</a:t>
            </a:r>
          </a:p>
          <a:p>
            <a:pPr lvl="1" indent="336404">
              <a:spcBef>
                <a:spcPts val="853"/>
              </a:spcBef>
            </a:pPr>
            <a:r>
              <a:rPr lang="en-US" sz="2400" dirty="0" smtClean="0"/>
              <a:t>Air Toxics </a:t>
            </a:r>
            <a:r>
              <a:rPr lang="en-US" sz="2400" i="1" dirty="0" smtClean="0"/>
              <a:t>(respiratory, neurological and immune system, carcinogens)</a:t>
            </a:r>
          </a:p>
          <a:p>
            <a:pPr lvl="1" indent="336404">
              <a:spcBef>
                <a:spcPts val="853"/>
              </a:spcBef>
            </a:pPr>
            <a:r>
              <a:rPr lang="en-US" sz="2400" dirty="0" smtClean="0"/>
              <a:t>Silica </a:t>
            </a:r>
            <a:r>
              <a:rPr lang="en-US" sz="2400" i="1" dirty="0" smtClean="0"/>
              <a:t>(lung disease)</a:t>
            </a:r>
          </a:p>
          <a:p>
            <a:endParaRPr lang="en-US" dirty="0"/>
          </a:p>
        </p:txBody>
      </p:sp>
      <p:sp>
        <p:nvSpPr>
          <p:cNvPr id="8" name="TextBox 7"/>
          <p:cNvSpPr txBox="1"/>
          <p:nvPr/>
        </p:nvSpPr>
        <p:spPr>
          <a:xfrm>
            <a:off x="125828" y="5427192"/>
            <a:ext cx="7282688" cy="1539394"/>
          </a:xfrm>
          <a:prstGeom prst="rect">
            <a:avLst/>
          </a:prstGeom>
          <a:solidFill>
            <a:schemeClr val="accent5">
              <a:lumMod val="40000"/>
              <a:lumOff val="60000"/>
              <a:alpha val="81000"/>
            </a:schemeClr>
          </a:solidFill>
          <a:ln w="15875">
            <a:solidFill>
              <a:schemeClr val="tx1"/>
            </a:solidFill>
          </a:ln>
        </p:spPr>
        <p:txBody>
          <a:bodyPr wrap="square" lIns="130046" tIns="65023" rIns="130046" bIns="65023" rtlCol="0">
            <a:spAutoFit/>
          </a:bodyPr>
          <a:lstStyle/>
          <a:p>
            <a:pPr>
              <a:spcBef>
                <a:spcPts val="853"/>
              </a:spcBef>
            </a:pPr>
            <a:r>
              <a:rPr lang="en-US" sz="2400" b="1" dirty="0"/>
              <a:t>Noise &amp; Light Pollution</a:t>
            </a:r>
          </a:p>
          <a:p>
            <a:pPr lvl="1" indent="-250610">
              <a:spcBef>
                <a:spcPts val="853"/>
              </a:spcBef>
            </a:pPr>
            <a:r>
              <a:rPr lang="en-US" sz="2400" i="1" dirty="0" smtClean="0"/>
              <a:t>(Sleep disturbances, cardiovascular impacts)</a:t>
            </a:r>
          </a:p>
          <a:p>
            <a:endParaRPr lang="en-US" dirty="0"/>
          </a:p>
        </p:txBody>
      </p:sp>
      <p:sp>
        <p:nvSpPr>
          <p:cNvPr id="9" name="Rectangle 8"/>
          <p:cNvSpPr/>
          <p:nvPr/>
        </p:nvSpPr>
        <p:spPr>
          <a:xfrm>
            <a:off x="7525747" y="5496442"/>
            <a:ext cx="4768427" cy="1470144"/>
          </a:xfrm>
          <a:prstGeom prst="rect">
            <a:avLst/>
          </a:prstGeom>
          <a:solidFill>
            <a:schemeClr val="accent4">
              <a:lumMod val="40000"/>
              <a:lumOff val="60000"/>
              <a:alpha val="86000"/>
            </a:schemeClr>
          </a:solidFill>
          <a:ln w="15875">
            <a:solidFill>
              <a:schemeClr val="tx1"/>
            </a:solidFill>
          </a:ln>
        </p:spPr>
        <p:txBody>
          <a:bodyPr wrap="square" lIns="130046" tIns="65023" rIns="130046" bIns="65023">
            <a:spAutoFit/>
          </a:bodyPr>
          <a:lstStyle/>
          <a:p>
            <a:pPr>
              <a:spcBef>
                <a:spcPts val="853"/>
              </a:spcBef>
            </a:pPr>
            <a:r>
              <a:rPr lang="en-US" sz="2400" b="1" dirty="0"/>
              <a:t>Public Safety</a:t>
            </a:r>
          </a:p>
          <a:p>
            <a:pPr lvl="1" indent="-399621">
              <a:spcBef>
                <a:spcPts val="853"/>
              </a:spcBef>
            </a:pPr>
            <a:r>
              <a:rPr lang="en-US" sz="2400" dirty="0" smtClean="0"/>
              <a:t>Accidents, Explosions,</a:t>
            </a:r>
          </a:p>
          <a:p>
            <a:pPr lvl="1" indent="-399621">
              <a:spcBef>
                <a:spcPts val="853"/>
              </a:spcBef>
            </a:pPr>
            <a:r>
              <a:rPr lang="en-US" sz="2400" dirty="0" smtClean="0"/>
              <a:t>Fires, Seismicity</a:t>
            </a:r>
          </a:p>
        </p:txBody>
      </p:sp>
      <p:sp>
        <p:nvSpPr>
          <p:cNvPr id="10" name="TextBox 9"/>
          <p:cNvSpPr txBox="1"/>
          <p:nvPr/>
        </p:nvSpPr>
        <p:spPr>
          <a:xfrm>
            <a:off x="948787" y="7169835"/>
            <a:ext cx="10837333" cy="1470144"/>
          </a:xfrm>
          <a:prstGeom prst="rect">
            <a:avLst/>
          </a:prstGeom>
          <a:solidFill>
            <a:schemeClr val="accent1">
              <a:lumMod val="40000"/>
              <a:lumOff val="60000"/>
              <a:alpha val="81000"/>
            </a:schemeClr>
          </a:solidFill>
          <a:ln w="15875">
            <a:solidFill>
              <a:schemeClr val="tx1"/>
            </a:solidFill>
          </a:ln>
        </p:spPr>
        <p:txBody>
          <a:bodyPr wrap="square" lIns="130046" tIns="65023" rIns="130046" bIns="65023" rtlCol="0">
            <a:spAutoFit/>
          </a:bodyPr>
          <a:lstStyle/>
          <a:p>
            <a:pPr>
              <a:spcBef>
                <a:spcPts val="853"/>
              </a:spcBef>
            </a:pPr>
            <a:r>
              <a:rPr lang="en-US" sz="2400" b="1" dirty="0"/>
              <a:t>Water and Soil Contamination</a:t>
            </a:r>
          </a:p>
          <a:p>
            <a:pPr lvl="1">
              <a:spcBef>
                <a:spcPts val="853"/>
              </a:spcBef>
            </a:pPr>
            <a:r>
              <a:rPr lang="en-US" sz="2400" dirty="0" smtClean="0"/>
              <a:t>Spills, Leaks, Chemical Migration, and Waste Disposal</a:t>
            </a:r>
          </a:p>
          <a:p>
            <a:pPr lvl="1">
              <a:spcBef>
                <a:spcPts val="853"/>
              </a:spcBef>
            </a:pPr>
            <a:r>
              <a:rPr lang="en-US" sz="2400" dirty="0" smtClean="0"/>
              <a:t>Methane in Drinking Water </a:t>
            </a:r>
            <a:r>
              <a:rPr lang="en-US" sz="2400" i="1" dirty="0" smtClean="0"/>
              <a:t>(explosive &amp; asphyxiation hazard)</a:t>
            </a:r>
            <a:endParaRPr lang="en-US" sz="2400" i="1" dirty="0"/>
          </a:p>
        </p:txBody>
      </p:sp>
    </p:spTree>
    <p:extLst>
      <p:ext uri="{BB962C8B-B14F-4D97-AF65-F5344CB8AC3E}">
        <p14:creationId xmlns:p14="http://schemas.microsoft.com/office/powerpoint/2010/main" val="3378595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B0F0"/>
                </a:solidFill>
              </a:rPr>
              <a:t>Air quality studies</a:t>
            </a:r>
            <a:endParaRPr lang="en-US" b="1" dirty="0">
              <a:solidFill>
                <a:srgbClr val="00B0F0"/>
              </a:solidFill>
            </a:endParaRPr>
          </a:p>
        </p:txBody>
      </p:sp>
      <p:sp>
        <p:nvSpPr>
          <p:cNvPr id="5" name="TextBox 4"/>
          <p:cNvSpPr txBox="1"/>
          <p:nvPr/>
        </p:nvSpPr>
        <p:spPr>
          <a:xfrm>
            <a:off x="679938" y="1989863"/>
            <a:ext cx="7943927" cy="841256"/>
          </a:xfrm>
          <a:prstGeom prst="rect">
            <a:avLst/>
          </a:prstGeom>
          <a:noFill/>
          <a:ln w="15875"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1" dirty="0"/>
              <a:t>Human health risk assessment of air emissions from </a:t>
            </a:r>
            <a:r>
              <a:rPr lang="en-US" sz="1600" b="1" dirty="0" smtClean="0"/>
              <a:t>development</a:t>
            </a:r>
          </a:p>
          <a:p>
            <a:pPr algn="l"/>
            <a:r>
              <a:rPr lang="en-US" sz="1600" b="1" dirty="0" smtClean="0"/>
              <a:t>of unconventional natural </a:t>
            </a:r>
            <a:r>
              <a:rPr lang="en-US" sz="1600" b="1" dirty="0"/>
              <a:t>gas resources</a:t>
            </a:r>
          </a:p>
          <a:p>
            <a:pPr algn="l"/>
            <a:r>
              <a:rPr lang="en-US" sz="1600" dirty="0" smtClean="0"/>
              <a:t>Lisa </a:t>
            </a:r>
            <a:r>
              <a:rPr lang="en-US" sz="1600" dirty="0"/>
              <a:t>M. </a:t>
            </a:r>
            <a:r>
              <a:rPr lang="en-US" sz="1600" dirty="0" smtClean="0"/>
              <a:t>McKenzie, </a:t>
            </a:r>
            <a:r>
              <a:rPr lang="en-US" sz="1600" dirty="0"/>
              <a:t>Roxana Z. Witter, Lee S. Newman, John L. </a:t>
            </a:r>
            <a:r>
              <a:rPr lang="en-US" sz="1600" dirty="0" err="1" smtClean="0"/>
              <a:t>Adgate</a:t>
            </a:r>
            <a:r>
              <a:rPr lang="en-US" sz="1600" dirty="0" smtClean="0"/>
              <a:t> (2012)</a:t>
            </a:r>
            <a:endParaRPr lang="en-US" sz="1600" dirty="0"/>
          </a:p>
        </p:txBody>
      </p:sp>
      <p:sp>
        <p:nvSpPr>
          <p:cNvPr id="6" name="TextBox 5"/>
          <p:cNvSpPr txBox="1"/>
          <p:nvPr/>
        </p:nvSpPr>
        <p:spPr>
          <a:xfrm>
            <a:off x="693822" y="2874689"/>
            <a:ext cx="7943927" cy="841256"/>
          </a:xfrm>
          <a:prstGeom prst="rect">
            <a:avLst/>
          </a:prstGeom>
          <a:noFill/>
          <a:ln w="15875"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1" dirty="0"/>
              <a:t>Highly elevated atmospheric levels of volatile organic compounds in the Uintah Basin, Utah.</a:t>
            </a:r>
          </a:p>
          <a:p>
            <a:pPr algn="l"/>
            <a:r>
              <a:rPr lang="en-US" sz="1600" dirty="0" err="1"/>
              <a:t>Helmig</a:t>
            </a:r>
            <a:r>
              <a:rPr lang="en-US" sz="1600" dirty="0"/>
              <a:t> </a:t>
            </a:r>
            <a:r>
              <a:rPr lang="en-US" sz="1600" dirty="0" smtClean="0"/>
              <a:t>D, </a:t>
            </a:r>
            <a:r>
              <a:rPr lang="en-US" sz="1600" dirty="0"/>
              <a:t>Thompson CR, Evans J, </a:t>
            </a:r>
            <a:r>
              <a:rPr lang="en-US" sz="1600" dirty="0" err="1"/>
              <a:t>Boylan</a:t>
            </a:r>
            <a:r>
              <a:rPr lang="en-US" sz="1600" dirty="0"/>
              <a:t> P, </a:t>
            </a:r>
            <a:r>
              <a:rPr lang="en-US" sz="1600" dirty="0" err="1"/>
              <a:t>Hueber</a:t>
            </a:r>
            <a:r>
              <a:rPr lang="en-US" sz="1600" dirty="0"/>
              <a:t> J, Park JH</a:t>
            </a:r>
            <a:r>
              <a:rPr lang="en-US" sz="1600" dirty="0" smtClean="0"/>
              <a:t>.(2014)</a:t>
            </a:r>
            <a:endParaRPr lang="en-US" sz="1600" dirty="0"/>
          </a:p>
        </p:txBody>
      </p:sp>
      <p:sp>
        <p:nvSpPr>
          <p:cNvPr id="7" name="TextBox 6"/>
          <p:cNvSpPr txBox="1"/>
          <p:nvPr/>
        </p:nvSpPr>
        <p:spPr>
          <a:xfrm>
            <a:off x="679937" y="3724610"/>
            <a:ext cx="7943927" cy="841256"/>
          </a:xfrm>
          <a:prstGeom prst="rect">
            <a:avLst/>
          </a:prstGeom>
          <a:noFill/>
          <a:ln w="15875"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1" dirty="0"/>
              <a:t>Source signature of volatile organic compounds (VOCs) from oil and natural gas operations in northeastern Colorado</a:t>
            </a:r>
            <a:endParaRPr lang="en-US" sz="1600" dirty="0"/>
          </a:p>
          <a:p>
            <a:pPr algn="l"/>
            <a:r>
              <a:rPr lang="en-US" sz="1600" dirty="0"/>
              <a:t>Gilman, Jessica, Brian M. Lerner, William C. </a:t>
            </a:r>
            <a:r>
              <a:rPr lang="en-US" sz="1600" dirty="0" err="1"/>
              <a:t>Kuster</a:t>
            </a:r>
            <a:r>
              <a:rPr lang="en-US" sz="1600" dirty="0"/>
              <a:t>, and </a:t>
            </a:r>
            <a:r>
              <a:rPr lang="en-US" sz="1600" dirty="0" err="1"/>
              <a:t>Joost</a:t>
            </a:r>
            <a:r>
              <a:rPr lang="en-US" sz="1600" dirty="0"/>
              <a:t> de </a:t>
            </a:r>
            <a:r>
              <a:rPr lang="en-US" sz="1600" dirty="0" err="1"/>
              <a:t>Gouw</a:t>
            </a:r>
            <a:r>
              <a:rPr lang="en-US" sz="1600" dirty="0"/>
              <a:t> (2013)</a:t>
            </a:r>
          </a:p>
        </p:txBody>
      </p:sp>
      <p:sp>
        <p:nvSpPr>
          <p:cNvPr id="8" name="TextBox 7"/>
          <p:cNvSpPr txBox="1"/>
          <p:nvPr/>
        </p:nvSpPr>
        <p:spPr>
          <a:xfrm>
            <a:off x="693822" y="4567268"/>
            <a:ext cx="7957811" cy="841256"/>
          </a:xfrm>
          <a:prstGeom prst="rect">
            <a:avLst/>
          </a:prstGeom>
          <a:noFill/>
          <a:ln w="15875"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1600" b="1" dirty="0">
                <a:solidFill>
                  <a:srgbClr val="000000"/>
                </a:solidFill>
              </a:rPr>
              <a:t>A new look at methane and non-methane hydrocarbon emissions from oil and </a:t>
            </a:r>
          </a:p>
          <a:p>
            <a:pPr algn="l" rtl="0" latinLnBrk="1" hangingPunct="0"/>
            <a:r>
              <a:rPr lang="en-US" sz="1600" b="1" dirty="0" smtClean="0">
                <a:solidFill>
                  <a:srgbClr val="000000"/>
                </a:solidFill>
              </a:rPr>
              <a:t>natural </a:t>
            </a:r>
            <a:r>
              <a:rPr lang="en-US" sz="1600" b="1" dirty="0">
                <a:solidFill>
                  <a:srgbClr val="000000"/>
                </a:solidFill>
              </a:rPr>
              <a:t>gas operations in the Colorado Denver-Julesburg </a:t>
            </a:r>
            <a:r>
              <a:rPr lang="en-US" sz="1600" b="1" dirty="0" smtClean="0">
                <a:solidFill>
                  <a:srgbClr val="000000"/>
                </a:solidFill>
              </a:rPr>
              <a:t>Basin </a:t>
            </a:r>
          </a:p>
          <a:p>
            <a:pPr algn="l" rtl="0" latinLnBrk="1" hangingPunct="0"/>
            <a:r>
              <a:rPr lang="en-US" sz="1600" dirty="0" smtClean="0">
                <a:solidFill>
                  <a:srgbClr val="000000"/>
                </a:solidFill>
              </a:rPr>
              <a:t>Petron et al. (2014)</a:t>
            </a:r>
            <a:endParaRPr kumimoji="0" lang="en-US" sz="1600" i="0" u="none" strike="noStrike" cap="none" spc="0" normalizeH="0" baseline="0" dirty="0">
              <a:ln>
                <a:noFill/>
              </a:ln>
              <a:solidFill>
                <a:srgbClr val="000000"/>
              </a:solidFill>
              <a:effectLst/>
              <a:uFillTx/>
              <a:sym typeface="Helvetica Light"/>
            </a:endParaRPr>
          </a:p>
        </p:txBody>
      </p:sp>
      <p:sp>
        <p:nvSpPr>
          <p:cNvPr id="9" name="TextBox 8"/>
          <p:cNvSpPr txBox="1"/>
          <p:nvPr/>
        </p:nvSpPr>
        <p:spPr>
          <a:xfrm>
            <a:off x="679937" y="5487741"/>
            <a:ext cx="7957812" cy="841256"/>
          </a:xfrm>
          <a:prstGeom prst="rect">
            <a:avLst/>
          </a:prstGeom>
          <a:noFill/>
          <a:ln w="15875"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1600" b="1" dirty="0">
                <a:solidFill>
                  <a:srgbClr val="000000"/>
                </a:solidFill>
              </a:rPr>
              <a:t>Impact of Natural Gas Extraction on PAH Levels in Ambient </a:t>
            </a:r>
            <a:r>
              <a:rPr lang="en-US" sz="1600" b="1" dirty="0" smtClean="0">
                <a:solidFill>
                  <a:srgbClr val="000000"/>
                </a:solidFill>
              </a:rPr>
              <a:t>Air</a:t>
            </a:r>
          </a:p>
          <a:p>
            <a:pPr algn="l" rtl="0" latinLnBrk="1" hangingPunct="0"/>
            <a:r>
              <a:rPr lang="en-US" sz="1600" dirty="0" err="1" smtClean="0">
                <a:solidFill>
                  <a:srgbClr val="000000"/>
                </a:solidFill>
              </a:rPr>
              <a:t>Paulik</a:t>
            </a:r>
            <a:r>
              <a:rPr lang="en-US" sz="1600" dirty="0">
                <a:solidFill>
                  <a:srgbClr val="000000"/>
                </a:solidFill>
              </a:rPr>
              <a:t>, L.B., Carey E. Donald, Brian W. Smith, Lane G. </a:t>
            </a:r>
            <a:r>
              <a:rPr lang="en-US" sz="1600" dirty="0" smtClean="0">
                <a:solidFill>
                  <a:srgbClr val="000000"/>
                </a:solidFill>
              </a:rPr>
              <a:t>Tidwell, Kevin </a:t>
            </a:r>
            <a:r>
              <a:rPr lang="en-US" sz="1600" dirty="0">
                <a:solidFill>
                  <a:srgbClr val="000000"/>
                </a:solidFill>
              </a:rPr>
              <a:t>A. </a:t>
            </a:r>
            <a:r>
              <a:rPr lang="en-US" sz="1600" dirty="0" err="1">
                <a:solidFill>
                  <a:srgbClr val="000000"/>
                </a:solidFill>
              </a:rPr>
              <a:t>Hobbie</a:t>
            </a:r>
            <a:r>
              <a:rPr lang="en-US" sz="1600" dirty="0">
                <a:solidFill>
                  <a:srgbClr val="000000"/>
                </a:solidFill>
              </a:rPr>
              <a:t>, </a:t>
            </a:r>
            <a:endParaRPr lang="en-US" sz="1600" dirty="0" smtClean="0">
              <a:solidFill>
                <a:srgbClr val="000000"/>
              </a:solidFill>
            </a:endParaRPr>
          </a:p>
          <a:p>
            <a:pPr algn="l" rtl="0" latinLnBrk="1" hangingPunct="0"/>
            <a:r>
              <a:rPr lang="en-US" sz="1600" dirty="0" smtClean="0">
                <a:solidFill>
                  <a:srgbClr val="000000"/>
                </a:solidFill>
              </a:rPr>
              <a:t>Laurel </a:t>
            </a:r>
            <a:r>
              <a:rPr lang="en-US" sz="1600" dirty="0" err="1">
                <a:solidFill>
                  <a:srgbClr val="000000"/>
                </a:solidFill>
              </a:rPr>
              <a:t>Kincl</a:t>
            </a:r>
            <a:r>
              <a:rPr lang="en-US" sz="1600" dirty="0">
                <a:solidFill>
                  <a:srgbClr val="000000"/>
                </a:solidFill>
              </a:rPr>
              <a:t>, Erin N. Haynes, and Kim A. Anderson. (2015)</a:t>
            </a:r>
            <a:endParaRPr kumimoji="0" lang="en-US" sz="1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1" name="TextBox 10"/>
          <p:cNvSpPr txBox="1"/>
          <p:nvPr/>
        </p:nvSpPr>
        <p:spPr>
          <a:xfrm>
            <a:off x="693822" y="6380054"/>
            <a:ext cx="7957811" cy="1087477"/>
          </a:xfrm>
          <a:prstGeom prst="rect">
            <a:avLst/>
          </a:prstGeom>
          <a:noFill/>
          <a:ln w="15875"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1" dirty="0" smtClean="0"/>
              <a:t>Air </a:t>
            </a:r>
            <a:r>
              <a:rPr lang="en-US" sz="1600" b="1" dirty="0"/>
              <a:t>concentrations of volatile compounds near </a:t>
            </a:r>
            <a:r>
              <a:rPr lang="en-US" sz="1600" b="1" dirty="0" smtClean="0"/>
              <a:t>oil and </a:t>
            </a:r>
            <a:r>
              <a:rPr lang="en-US" sz="1600" b="1" dirty="0"/>
              <a:t>gas production: a </a:t>
            </a:r>
            <a:r>
              <a:rPr lang="en-US" sz="1600" b="1" dirty="0" smtClean="0"/>
              <a:t> community-based </a:t>
            </a:r>
            <a:r>
              <a:rPr lang="en-US" sz="1600" b="1" dirty="0"/>
              <a:t>exploratory study </a:t>
            </a:r>
          </a:p>
          <a:p>
            <a:pPr algn="l"/>
            <a:r>
              <a:rPr lang="en-US" sz="1600" dirty="0" err="1"/>
              <a:t>Macey</a:t>
            </a:r>
            <a:r>
              <a:rPr lang="en-US" sz="1600" dirty="0"/>
              <a:t>, Gregg P., Ruth Breech, Mark </a:t>
            </a:r>
            <a:r>
              <a:rPr lang="en-US" sz="1600" dirty="0" err="1"/>
              <a:t>Chemaik</a:t>
            </a:r>
            <a:r>
              <a:rPr lang="en-US" sz="1600" dirty="0"/>
              <a:t>, </a:t>
            </a:r>
            <a:r>
              <a:rPr lang="en-US" sz="1600" dirty="0" smtClean="0"/>
              <a:t>Caroline </a:t>
            </a:r>
            <a:r>
              <a:rPr lang="en-US" sz="1600" dirty="0"/>
              <a:t>Cox, Denny Larson, Deb </a:t>
            </a:r>
          </a:p>
          <a:p>
            <a:pPr algn="l"/>
            <a:r>
              <a:rPr lang="en-US" sz="1600" dirty="0"/>
              <a:t>Thomas, and David O. Carpenter (2014) </a:t>
            </a:r>
          </a:p>
        </p:txBody>
      </p:sp>
      <p:sp>
        <p:nvSpPr>
          <p:cNvPr id="12" name="TextBox 11"/>
          <p:cNvSpPr txBox="1"/>
          <p:nvPr/>
        </p:nvSpPr>
        <p:spPr>
          <a:xfrm>
            <a:off x="693822" y="7467531"/>
            <a:ext cx="7971695" cy="1087477"/>
          </a:xfrm>
          <a:prstGeom prst="rect">
            <a:avLst/>
          </a:prstGeom>
          <a:noFill/>
          <a:ln w="15875"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1600" b="1" dirty="0" smtClean="0">
                <a:solidFill>
                  <a:srgbClr val="000000"/>
                </a:solidFill>
              </a:rPr>
              <a:t>Influence  </a:t>
            </a:r>
            <a:r>
              <a:rPr lang="en-US" sz="1600" b="1" dirty="0">
                <a:solidFill>
                  <a:srgbClr val="000000"/>
                </a:solidFill>
              </a:rPr>
              <a:t>of  </a:t>
            </a:r>
            <a:r>
              <a:rPr lang="en-US" sz="1600" b="1" dirty="0" smtClean="0">
                <a:solidFill>
                  <a:srgbClr val="000000"/>
                </a:solidFill>
              </a:rPr>
              <a:t>oil </a:t>
            </a:r>
            <a:r>
              <a:rPr lang="en-US" sz="1600" b="1" dirty="0">
                <a:solidFill>
                  <a:srgbClr val="000000"/>
                </a:solidFill>
              </a:rPr>
              <a:t>and  gas  field  operation  on  spatial  and  temporal distributions  </a:t>
            </a:r>
            <a:r>
              <a:rPr lang="en-US" sz="1600" b="1" dirty="0" smtClean="0">
                <a:solidFill>
                  <a:srgbClr val="000000"/>
                </a:solidFill>
              </a:rPr>
              <a:t>of atmospheric non-methane hydrocarbons and their effect </a:t>
            </a:r>
            <a:r>
              <a:rPr lang="en-US" sz="1600" b="1" dirty="0">
                <a:solidFill>
                  <a:srgbClr val="000000"/>
                </a:solidFill>
              </a:rPr>
              <a:t>on ozone </a:t>
            </a:r>
            <a:r>
              <a:rPr lang="en-US" sz="1600" b="1" dirty="0" smtClean="0">
                <a:solidFill>
                  <a:srgbClr val="000000"/>
                </a:solidFill>
              </a:rPr>
              <a:t>formation </a:t>
            </a:r>
          </a:p>
          <a:p>
            <a:pPr algn="l" rtl="0" latinLnBrk="1" hangingPunct="0"/>
            <a:r>
              <a:rPr lang="en-US" sz="1600" b="1" dirty="0" smtClean="0">
                <a:solidFill>
                  <a:srgbClr val="000000"/>
                </a:solidFill>
              </a:rPr>
              <a:t>in winter</a:t>
            </a:r>
          </a:p>
          <a:p>
            <a:pPr algn="l" rtl="0" latinLnBrk="1" hangingPunct="0"/>
            <a:r>
              <a:rPr lang="en-US" sz="1600" dirty="0" smtClean="0">
                <a:solidFill>
                  <a:srgbClr val="000000"/>
                </a:solidFill>
              </a:rPr>
              <a:t>Field</a:t>
            </a:r>
            <a:r>
              <a:rPr lang="en-US" sz="1600" dirty="0">
                <a:solidFill>
                  <a:srgbClr val="000000"/>
                </a:solidFill>
              </a:rPr>
              <a:t>,  R.A.,  J.  </a:t>
            </a:r>
            <a:r>
              <a:rPr lang="en-US" sz="1600" dirty="0" err="1">
                <a:solidFill>
                  <a:srgbClr val="000000"/>
                </a:solidFill>
              </a:rPr>
              <a:t>Soltis</a:t>
            </a:r>
            <a:r>
              <a:rPr lang="en-US" sz="1600" dirty="0">
                <a:solidFill>
                  <a:srgbClr val="000000"/>
                </a:solidFill>
              </a:rPr>
              <a:t>,  M.C.  McCarthy,  S.  Murphy,  D.C.  Montagu</a:t>
            </a:r>
            <a:r>
              <a:rPr lang="en-US" sz="1600" dirty="0" smtClean="0">
                <a:solidFill>
                  <a:srgbClr val="000000"/>
                </a:solidFill>
              </a:rPr>
              <a:t>. (2015</a:t>
            </a:r>
            <a:r>
              <a:rPr lang="en-US" sz="1600" dirty="0">
                <a:solidFill>
                  <a:srgbClr val="000000"/>
                </a:solidFill>
              </a:rPr>
              <a:t>)</a:t>
            </a:r>
            <a:endParaRPr kumimoji="0" lang="en-US" sz="1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3" name="Right Arrow 12"/>
          <p:cNvSpPr/>
          <p:nvPr/>
        </p:nvSpPr>
        <p:spPr>
          <a:xfrm>
            <a:off x="7901353" y="2207437"/>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TextBox 13"/>
          <p:cNvSpPr txBox="1"/>
          <p:nvPr/>
        </p:nvSpPr>
        <p:spPr>
          <a:xfrm>
            <a:off x="9413630" y="2204341"/>
            <a:ext cx="2719753"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Cancer</a:t>
            </a:r>
            <a:r>
              <a:rPr kumimoji="0" lang="en-US" sz="2000" b="0" i="0" u="none" strike="noStrike" cap="none" spc="0" normalizeH="0" dirty="0" smtClean="0">
                <a:ln>
                  <a:noFill/>
                </a:ln>
                <a:solidFill>
                  <a:srgbClr val="00B0F0"/>
                </a:solidFill>
                <a:effectLst/>
                <a:uFillTx/>
                <a:latin typeface="+mn-lt"/>
                <a:ea typeface="+mn-ea"/>
                <a:cs typeface="+mn-cs"/>
                <a:sym typeface="Helvetica Light"/>
              </a:rPr>
              <a:t> risk from VOCs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15" name="Right Arrow 14"/>
          <p:cNvSpPr/>
          <p:nvPr/>
        </p:nvSpPr>
        <p:spPr>
          <a:xfrm>
            <a:off x="7901353" y="3085003"/>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TextBox 15"/>
          <p:cNvSpPr txBox="1"/>
          <p:nvPr/>
        </p:nvSpPr>
        <p:spPr>
          <a:xfrm>
            <a:off x="9413628" y="3090132"/>
            <a:ext cx="239150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Levels of VOCs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17" name="Right Arrow 16"/>
          <p:cNvSpPr/>
          <p:nvPr/>
        </p:nvSpPr>
        <p:spPr>
          <a:xfrm>
            <a:off x="7897033" y="3934924"/>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TextBox 17"/>
          <p:cNvSpPr txBox="1"/>
          <p:nvPr/>
        </p:nvSpPr>
        <p:spPr>
          <a:xfrm>
            <a:off x="9413628" y="3945183"/>
            <a:ext cx="2110154"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Source of VOCs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19" name="Right Arrow 18"/>
          <p:cNvSpPr/>
          <p:nvPr/>
        </p:nvSpPr>
        <p:spPr>
          <a:xfrm>
            <a:off x="7897032" y="4777582"/>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TextBox 19"/>
          <p:cNvSpPr txBox="1"/>
          <p:nvPr/>
        </p:nvSpPr>
        <p:spPr>
          <a:xfrm>
            <a:off x="9413628" y="4777582"/>
            <a:ext cx="2016369"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Levels</a:t>
            </a:r>
            <a:r>
              <a:rPr kumimoji="0" lang="en-US" sz="2000" b="0" i="0" u="none" strike="noStrike" cap="none" spc="0" normalizeH="0" dirty="0" smtClean="0">
                <a:ln>
                  <a:noFill/>
                </a:ln>
                <a:solidFill>
                  <a:srgbClr val="00B0F0"/>
                </a:solidFill>
                <a:effectLst/>
                <a:uFillTx/>
                <a:latin typeface="+mn-lt"/>
                <a:ea typeface="+mn-ea"/>
                <a:cs typeface="+mn-cs"/>
                <a:sym typeface="Helvetica Light"/>
              </a:rPr>
              <a:t> of VOCs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21" name="Right Arrow 20"/>
          <p:cNvSpPr/>
          <p:nvPr/>
        </p:nvSpPr>
        <p:spPr>
          <a:xfrm>
            <a:off x="7897031" y="5698055"/>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TextBox 21"/>
          <p:cNvSpPr txBox="1"/>
          <p:nvPr/>
        </p:nvSpPr>
        <p:spPr>
          <a:xfrm>
            <a:off x="9413628" y="5698055"/>
            <a:ext cx="2719754"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Cancer risk from PAHs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23" name="Right Arrow 22"/>
          <p:cNvSpPr/>
          <p:nvPr/>
        </p:nvSpPr>
        <p:spPr>
          <a:xfrm>
            <a:off x="7885310" y="6713478"/>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TextBox 23"/>
          <p:cNvSpPr txBox="1"/>
          <p:nvPr/>
        </p:nvSpPr>
        <p:spPr>
          <a:xfrm>
            <a:off x="9231919" y="6686049"/>
            <a:ext cx="2754923"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kumimoji="0" lang="en-US" sz="2000" b="0" i="0" u="none" strike="noStrike" cap="none" spc="0" normalizeH="0" baseline="0" dirty="0" smtClean="0">
                <a:ln>
                  <a:noFill/>
                </a:ln>
                <a:solidFill>
                  <a:srgbClr val="00B0F0"/>
                </a:solidFill>
                <a:effectLst/>
                <a:uFillTx/>
                <a:latin typeface="+mn-lt"/>
                <a:ea typeface="+mn-ea"/>
                <a:cs typeface="+mn-cs"/>
                <a:sym typeface="Helvetica Light"/>
              </a:rPr>
              <a:t>Levels</a:t>
            </a:r>
            <a:r>
              <a:rPr kumimoji="0" lang="en-US" sz="2000" b="0" i="0" u="none" strike="noStrike" cap="none" spc="0" normalizeH="0" dirty="0" smtClean="0">
                <a:ln>
                  <a:noFill/>
                </a:ln>
                <a:solidFill>
                  <a:srgbClr val="00B0F0"/>
                </a:solidFill>
                <a:effectLst/>
                <a:uFillTx/>
                <a:latin typeface="+mn-lt"/>
                <a:ea typeface="+mn-ea"/>
                <a:cs typeface="+mn-cs"/>
                <a:sym typeface="Helvetica Light"/>
              </a:rPr>
              <a:t> of VOCs/H</a:t>
            </a:r>
            <a:r>
              <a:rPr lang="en-US" sz="2000" baseline="-25000" dirty="0">
                <a:solidFill>
                  <a:srgbClr val="00B0F0"/>
                </a:solidFill>
              </a:rPr>
              <a:t>2</a:t>
            </a:r>
            <a:r>
              <a:rPr kumimoji="0" lang="en-US" sz="2000" b="0" i="0" u="none" strike="noStrike" cap="none" spc="0" normalizeH="0" dirty="0" smtClean="0">
                <a:ln>
                  <a:noFill/>
                </a:ln>
                <a:solidFill>
                  <a:srgbClr val="00B0F0"/>
                </a:solidFill>
                <a:effectLst/>
                <a:uFillTx/>
                <a:latin typeface="+mn-lt"/>
                <a:ea typeface="+mn-ea"/>
                <a:cs typeface="+mn-cs"/>
                <a:sym typeface="Helvetica Light"/>
              </a:rPr>
              <a:t>S</a:t>
            </a:r>
            <a:endParaRPr kumimoji="0" lang="en-US" sz="2000" b="0" i="0" u="none" strike="noStrike" cap="none" spc="0" normalizeH="0" baseline="0" dirty="0">
              <a:ln>
                <a:noFill/>
              </a:ln>
              <a:solidFill>
                <a:srgbClr val="00B0F0"/>
              </a:solidFill>
              <a:effectLst/>
              <a:uFillTx/>
              <a:latin typeface="+mn-lt"/>
              <a:ea typeface="+mn-ea"/>
              <a:cs typeface="+mn-cs"/>
              <a:sym typeface="Helvetica Light"/>
            </a:endParaRPr>
          </a:p>
        </p:txBody>
      </p:sp>
      <p:sp>
        <p:nvSpPr>
          <p:cNvPr id="25" name="Right Arrow 24"/>
          <p:cNvSpPr/>
          <p:nvPr/>
        </p:nvSpPr>
        <p:spPr>
          <a:xfrm>
            <a:off x="7901353" y="7800955"/>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7" name="TextBox 26"/>
          <p:cNvSpPr txBox="1"/>
          <p:nvPr/>
        </p:nvSpPr>
        <p:spPr>
          <a:xfrm>
            <a:off x="9413630" y="7770916"/>
            <a:ext cx="2467706"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2000" dirty="0">
                <a:solidFill>
                  <a:srgbClr val="00B0F0"/>
                </a:solidFill>
              </a:rPr>
              <a:t>Source of VOCs</a:t>
            </a:r>
          </a:p>
        </p:txBody>
      </p:sp>
      <p:sp>
        <p:nvSpPr>
          <p:cNvPr id="28" name="TextBox 27"/>
          <p:cNvSpPr txBox="1"/>
          <p:nvPr/>
        </p:nvSpPr>
        <p:spPr>
          <a:xfrm>
            <a:off x="707706" y="8555008"/>
            <a:ext cx="7957811" cy="841256"/>
          </a:xfrm>
          <a:prstGeom prst="rect">
            <a:avLst/>
          </a:prstGeom>
          <a:noFill/>
          <a:ln w="15875"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1600" b="1" dirty="0">
                <a:solidFill>
                  <a:srgbClr val="000000"/>
                </a:solidFill>
              </a:rPr>
              <a:t>Associations of Short-Term Exposure to Ozone and Respiratory Outpatient </a:t>
            </a:r>
            <a:endParaRPr lang="en-US" sz="1600" b="1" dirty="0" smtClean="0">
              <a:solidFill>
                <a:srgbClr val="000000"/>
              </a:solidFill>
            </a:endParaRPr>
          </a:p>
          <a:p>
            <a:pPr algn="l" rtl="0" latinLnBrk="1" hangingPunct="0"/>
            <a:r>
              <a:rPr lang="en-US" sz="1600" b="1" dirty="0" smtClean="0">
                <a:solidFill>
                  <a:srgbClr val="000000"/>
                </a:solidFill>
              </a:rPr>
              <a:t>Clinic </a:t>
            </a:r>
            <a:r>
              <a:rPr lang="en-US" sz="1600" b="1" dirty="0">
                <a:solidFill>
                  <a:srgbClr val="000000"/>
                </a:solidFill>
              </a:rPr>
              <a:t>Visits — Sublette County, Wyoming, 2008–2011 </a:t>
            </a:r>
            <a:endParaRPr lang="en-US" sz="1600" b="1" dirty="0" smtClean="0">
              <a:solidFill>
                <a:srgbClr val="000000"/>
              </a:solidFill>
            </a:endParaRPr>
          </a:p>
          <a:p>
            <a:pPr algn="l" rtl="0" latinLnBrk="1" hangingPunct="0"/>
            <a:r>
              <a:rPr lang="en-US" sz="1600" dirty="0" smtClean="0">
                <a:solidFill>
                  <a:srgbClr val="000000"/>
                </a:solidFill>
              </a:rPr>
              <a:t>Wyoming Dep’t of Public Health (2013)</a:t>
            </a:r>
            <a:endParaRPr kumimoji="0" lang="en-US" sz="1600" b="0" i="0" u="none" strike="noStrike" cap="none" spc="0" normalizeH="0" baseline="0" dirty="0">
              <a:ln>
                <a:noFill/>
              </a:ln>
              <a:solidFill>
                <a:srgbClr val="000000"/>
              </a:solidFill>
              <a:effectLst/>
              <a:uFillTx/>
              <a:sym typeface="Helvetica Light"/>
            </a:endParaRPr>
          </a:p>
        </p:txBody>
      </p:sp>
      <p:sp>
        <p:nvSpPr>
          <p:cNvPr id="29" name="Right Arrow 28"/>
          <p:cNvSpPr/>
          <p:nvPr/>
        </p:nvSpPr>
        <p:spPr>
          <a:xfrm>
            <a:off x="7901353" y="8699194"/>
            <a:ext cx="1254369" cy="420628"/>
          </a:xfrm>
          <a:prstGeom prst="rightArrow">
            <a:avLst/>
          </a:prstGeom>
          <a:solidFill>
            <a:srgbClr val="00B0F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30" name="TextBox 29"/>
          <p:cNvSpPr txBox="1"/>
          <p:nvPr/>
        </p:nvSpPr>
        <p:spPr>
          <a:xfrm>
            <a:off x="9460519" y="8699194"/>
            <a:ext cx="2133600"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2000" dirty="0" smtClean="0">
                <a:solidFill>
                  <a:srgbClr val="00B0F0"/>
                </a:solidFill>
              </a:rPr>
              <a:t>O</a:t>
            </a:r>
            <a:r>
              <a:rPr lang="en-US" sz="2000" baseline="-25000" dirty="0" smtClean="0">
                <a:solidFill>
                  <a:srgbClr val="00B0F0"/>
                </a:solidFill>
              </a:rPr>
              <a:t>3</a:t>
            </a:r>
            <a:r>
              <a:rPr lang="en-US" sz="2000" dirty="0" smtClean="0">
                <a:solidFill>
                  <a:srgbClr val="00B0F0"/>
                </a:solidFill>
              </a:rPr>
              <a:t> impacts</a:t>
            </a:r>
            <a:endParaRPr kumimoji="0" lang="en-US" sz="2000" b="0" i="0" u="none" strike="noStrike" cap="none" spc="0" normalizeH="0" baseline="0" dirty="0">
              <a:ln>
                <a:noFill/>
              </a:ln>
              <a:solidFill>
                <a:srgbClr val="00B0F0"/>
              </a:solidFill>
              <a:effectLst/>
              <a:uFillTx/>
              <a:sym typeface="Helvetica Light"/>
            </a:endParaRPr>
          </a:p>
        </p:txBody>
      </p:sp>
    </p:spTree>
    <p:extLst>
      <p:ext uri="{BB962C8B-B14F-4D97-AF65-F5344CB8AC3E}">
        <p14:creationId xmlns:p14="http://schemas.microsoft.com/office/powerpoint/2010/main" val="199808698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60516" y="2018778"/>
            <a:ext cx="11331484" cy="7128764"/>
          </a:xfrm>
        </p:spPr>
        <p:txBody>
          <a:bodyPr>
            <a:normAutofit lnSpcReduction="10000"/>
          </a:bodyPr>
          <a:lstStyle/>
          <a:p>
            <a:pPr marL="342900" indent="-342900">
              <a:buFont typeface="Arial" charset="0"/>
              <a:buChar char="•"/>
            </a:pPr>
            <a:r>
              <a:rPr lang="en-US" sz="2400" dirty="0" smtClean="0">
                <a:solidFill>
                  <a:srgbClr val="00B0F0"/>
                </a:solidFill>
              </a:rPr>
              <a:t>Presence of proximate air toxics:</a:t>
            </a:r>
          </a:p>
          <a:p>
            <a:pPr marL="977900" lvl="1" indent="-342900">
              <a:buFont typeface="Wingdings" pitchFamily="2" charset="2"/>
              <a:buChar char="Ø"/>
            </a:pPr>
            <a:r>
              <a:rPr lang="en-US" sz="2400" dirty="0" smtClean="0">
                <a:solidFill>
                  <a:schemeClr val="tx1"/>
                </a:solidFill>
              </a:rPr>
              <a:t>Levels of benzene </a:t>
            </a:r>
            <a:r>
              <a:rPr lang="en-US" sz="2400" dirty="0">
                <a:solidFill>
                  <a:schemeClr val="tx1"/>
                </a:solidFill>
              </a:rPr>
              <a:t>and </a:t>
            </a:r>
            <a:r>
              <a:rPr lang="en-US" sz="2400" dirty="0" smtClean="0">
                <a:solidFill>
                  <a:schemeClr val="tx1"/>
                </a:solidFill>
              </a:rPr>
              <a:t>H</a:t>
            </a:r>
            <a:r>
              <a:rPr lang="en-US" sz="2400" baseline="-25000" dirty="0" smtClean="0">
                <a:solidFill>
                  <a:schemeClr val="tx1"/>
                </a:solidFill>
              </a:rPr>
              <a:t>2</a:t>
            </a:r>
            <a:r>
              <a:rPr lang="en-US" sz="2400" dirty="0" smtClean="0">
                <a:solidFill>
                  <a:schemeClr val="tx1"/>
                </a:solidFill>
              </a:rPr>
              <a:t>S in proximity to operations (&gt; 150m CO setback distance) exceeding levels in major urban areas</a:t>
            </a:r>
          </a:p>
          <a:p>
            <a:pPr marL="977900" lvl="1" indent="-342900">
              <a:buFont typeface="Wingdings" pitchFamily="2" charset="2"/>
              <a:buChar char="Ø"/>
            </a:pPr>
            <a:r>
              <a:rPr lang="en-US" sz="2400" dirty="0" smtClean="0">
                <a:solidFill>
                  <a:schemeClr val="tx1"/>
                </a:solidFill>
              </a:rPr>
              <a:t>Inventories underestimated benzene emissions 4-9X</a:t>
            </a:r>
          </a:p>
          <a:p>
            <a:pPr marL="342900" indent="-342900">
              <a:buFont typeface="Arial" charset="0"/>
              <a:buChar char="•"/>
            </a:pPr>
            <a:r>
              <a:rPr lang="en-US" sz="2400" dirty="0" smtClean="0">
                <a:solidFill>
                  <a:srgbClr val="00B0F0"/>
                </a:solidFill>
              </a:rPr>
              <a:t>Source of air pollution:</a:t>
            </a:r>
          </a:p>
          <a:p>
            <a:pPr marL="977900" lvl="1" indent="-342900">
              <a:buFont typeface="Wingdings" pitchFamily="2" charset="2"/>
              <a:buChar char="Ø"/>
            </a:pPr>
            <a:r>
              <a:rPr lang="en-US" sz="2400" dirty="0" smtClean="0">
                <a:solidFill>
                  <a:schemeClr val="tx1"/>
                </a:solidFill>
              </a:rPr>
              <a:t>Source signatures indicate oil and gas production is a primary source of wintertime regional O</a:t>
            </a:r>
            <a:r>
              <a:rPr lang="en-US" sz="2400" baseline="-25000" dirty="0" smtClean="0">
                <a:solidFill>
                  <a:schemeClr val="tx1"/>
                </a:solidFill>
              </a:rPr>
              <a:t>3</a:t>
            </a:r>
            <a:r>
              <a:rPr lang="en-US" sz="2400" dirty="0" smtClean="0">
                <a:solidFill>
                  <a:schemeClr val="tx1"/>
                </a:solidFill>
              </a:rPr>
              <a:t> production</a:t>
            </a:r>
          </a:p>
          <a:p>
            <a:pPr marL="977900" lvl="1" indent="-342900">
              <a:buFont typeface="Wingdings" pitchFamily="2" charset="2"/>
              <a:buChar char="Ø"/>
            </a:pPr>
            <a:r>
              <a:rPr lang="en-US" sz="2400" dirty="0" smtClean="0">
                <a:solidFill>
                  <a:schemeClr val="tx1"/>
                </a:solidFill>
              </a:rPr>
              <a:t>Source signatures indicate elevated PAH levels at nearby properties (.04-3.2 miles) are associated with gas extraction </a:t>
            </a:r>
          </a:p>
          <a:p>
            <a:pPr marL="342900" indent="-342900">
              <a:buFont typeface="Arial" charset="0"/>
              <a:buChar char="•"/>
            </a:pPr>
            <a:r>
              <a:rPr lang="en-US" sz="2400" dirty="0" smtClean="0">
                <a:solidFill>
                  <a:srgbClr val="00B0F0"/>
                </a:solidFill>
              </a:rPr>
              <a:t>Health impact of proximate air pollution:</a:t>
            </a:r>
            <a:endParaRPr lang="en-US" sz="2400" dirty="0" smtClean="0">
              <a:solidFill>
                <a:schemeClr val="tx1"/>
              </a:solidFill>
            </a:endParaRPr>
          </a:p>
          <a:p>
            <a:pPr marL="977900" lvl="1" indent="-342900">
              <a:buFont typeface="Wingdings" pitchFamily="2" charset="2"/>
              <a:buChar char="Ø"/>
            </a:pPr>
            <a:r>
              <a:rPr lang="en-US" sz="2400" dirty="0" smtClean="0">
                <a:solidFill>
                  <a:schemeClr val="tx1"/>
                </a:solidFill>
              </a:rPr>
              <a:t>Elevated cancer risk in proximity (.5 miles) to wells, associated with VOCs</a:t>
            </a:r>
          </a:p>
          <a:p>
            <a:pPr marL="977900" lvl="1" indent="-342900">
              <a:buFont typeface="Wingdings" pitchFamily="2" charset="2"/>
              <a:buChar char="Ø"/>
            </a:pPr>
            <a:r>
              <a:rPr lang="en-US" sz="2400" dirty="0" smtClean="0">
                <a:solidFill>
                  <a:schemeClr val="tx1"/>
                </a:solidFill>
              </a:rPr>
              <a:t>Elevated respiratory health care visits during ozone spikes in rural Wyoming (which exceeded LA basin spike levels)</a:t>
            </a:r>
          </a:p>
          <a:p>
            <a:pPr marL="977900" lvl="1" indent="-342900">
              <a:buFont typeface="Wingdings" pitchFamily="2" charset="2"/>
              <a:buChar char="Ø"/>
            </a:pPr>
            <a:r>
              <a:rPr lang="en-US" sz="2400" dirty="0" smtClean="0">
                <a:solidFill>
                  <a:schemeClr val="tx1"/>
                </a:solidFill>
              </a:rPr>
              <a:t>Lifetime cancer risk of proximate PAH exposure &gt; 2.9/10,000</a:t>
            </a:r>
          </a:p>
          <a:p>
            <a:pPr marL="977900" lvl="1" indent="-342900">
              <a:buFont typeface="Wingdings" pitchFamily="2" charset="2"/>
              <a:buChar char="Ø"/>
            </a:pPr>
            <a:r>
              <a:rPr lang="en-US" sz="2400" dirty="0" smtClean="0">
                <a:solidFill>
                  <a:schemeClr val="tx1"/>
                </a:solidFill>
              </a:rPr>
              <a:t>Lifetime cancer risk of proximate formaldehyde exposure &gt; 1/10,000</a:t>
            </a:r>
          </a:p>
          <a:p>
            <a:pPr marL="977900" lvl="1" indent="-342900">
              <a:buFont typeface="Wingdings" pitchFamily="2" charset="2"/>
              <a:buChar char="Ø"/>
            </a:pPr>
            <a:r>
              <a:rPr lang="en-US" sz="2400" dirty="0" smtClean="0">
                <a:solidFill>
                  <a:schemeClr val="tx1"/>
                </a:solidFill>
              </a:rPr>
              <a:t>Levels of benzene, H</a:t>
            </a:r>
            <a:r>
              <a:rPr lang="en-US" sz="2400" baseline="-25000" dirty="0" smtClean="0">
                <a:solidFill>
                  <a:schemeClr val="tx1"/>
                </a:solidFill>
              </a:rPr>
              <a:t>2</a:t>
            </a:r>
            <a:r>
              <a:rPr lang="en-US" sz="2400" dirty="0" smtClean="0">
                <a:solidFill>
                  <a:schemeClr val="tx1"/>
                </a:solidFill>
              </a:rPr>
              <a:t>S in proximity exceeding CDC/ATSDR risk levels</a:t>
            </a:r>
          </a:p>
          <a:p>
            <a:pPr marL="977900" lvl="1" indent="-342900">
              <a:buFont typeface="Wingdings" pitchFamily="2" charset="2"/>
              <a:buChar char="Ø"/>
            </a:pPr>
            <a:endParaRPr lang="en-US" sz="2400" dirty="0" smtClean="0">
              <a:solidFill>
                <a:schemeClr val="tx1"/>
              </a:solidFill>
            </a:endParaRPr>
          </a:p>
          <a:p>
            <a:pPr marL="977900" lvl="1" indent="-342900">
              <a:buFont typeface="Arial" charset="0"/>
              <a:buChar char="•"/>
            </a:pPr>
            <a:endParaRPr lang="en-US" sz="2400" dirty="0" smtClean="0">
              <a:solidFill>
                <a:srgbClr val="00B0F0"/>
              </a:solidFill>
            </a:endParaRPr>
          </a:p>
          <a:p>
            <a:pPr marL="977900" lvl="1" indent="-342900">
              <a:buFont typeface="Wingdings" pitchFamily="2" charset="2"/>
              <a:buChar char="Ø"/>
            </a:pPr>
            <a:endParaRPr lang="en-US" sz="2400" dirty="0" smtClean="0">
              <a:solidFill>
                <a:schemeClr val="tx1"/>
              </a:solidFill>
            </a:endParaRPr>
          </a:p>
          <a:p>
            <a:pPr marL="977900" lvl="1" indent="-342900">
              <a:buFont typeface="Wingdings" pitchFamily="2" charset="2"/>
              <a:buChar char="Ø"/>
            </a:pPr>
            <a:endParaRPr lang="en-US" sz="2400" dirty="0" smtClean="0">
              <a:solidFill>
                <a:schemeClr val="tx1"/>
              </a:solidFill>
            </a:endParaRPr>
          </a:p>
          <a:p>
            <a:pPr marL="977900" lvl="1" indent="-342900">
              <a:buFont typeface="Wingdings" pitchFamily="2" charset="2"/>
              <a:buChar char="Ø"/>
            </a:pPr>
            <a:endParaRPr lang="en-US" dirty="0"/>
          </a:p>
        </p:txBody>
      </p:sp>
      <p:sp>
        <p:nvSpPr>
          <p:cNvPr id="3" name="Title 2"/>
          <p:cNvSpPr>
            <a:spLocks noGrp="1"/>
          </p:cNvSpPr>
          <p:nvPr>
            <p:ph type="title"/>
          </p:nvPr>
        </p:nvSpPr>
        <p:spPr/>
        <p:txBody>
          <a:bodyPr/>
          <a:lstStyle/>
          <a:p>
            <a:r>
              <a:rPr lang="en-US" b="1" dirty="0" smtClean="0">
                <a:solidFill>
                  <a:srgbClr val="00B0F0"/>
                </a:solidFill>
              </a:rPr>
              <a:t>Air quality studies:  </a:t>
            </a:r>
            <a:r>
              <a:rPr lang="en-US" b="1" dirty="0" smtClean="0"/>
              <a:t>key findings</a:t>
            </a:r>
            <a:endParaRPr lang="en-US" b="1" dirty="0"/>
          </a:p>
        </p:txBody>
      </p:sp>
    </p:spTree>
    <p:extLst>
      <p:ext uri="{BB962C8B-B14F-4D97-AF65-F5344CB8AC3E}">
        <p14:creationId xmlns:p14="http://schemas.microsoft.com/office/powerpoint/2010/main" val="33085897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B0F0"/>
                </a:solidFill>
              </a:rPr>
              <a:t>Air quality studies:  </a:t>
            </a:r>
            <a:r>
              <a:rPr lang="en-US" b="1" dirty="0" smtClean="0"/>
              <a:t>what we already know </a:t>
            </a:r>
            <a:endParaRPr lang="en-US" b="1" dirty="0"/>
          </a:p>
        </p:txBody>
      </p:sp>
      <p:graphicFrame>
        <p:nvGraphicFramePr>
          <p:cNvPr id="6" name="Table 5"/>
          <p:cNvGraphicFramePr>
            <a:graphicFrameLocks noGrp="1" noChangeAspect="1"/>
          </p:cNvGraphicFramePr>
          <p:nvPr>
            <p:extLst>
              <p:ext uri="{D42A27DB-BD31-4B8C-83A1-F6EECF244321}">
                <p14:modId xmlns:p14="http://schemas.microsoft.com/office/powerpoint/2010/main" val="15689126"/>
              </p:ext>
            </p:extLst>
          </p:nvPr>
        </p:nvGraphicFramePr>
        <p:xfrm>
          <a:off x="703385" y="2157048"/>
          <a:ext cx="11394830" cy="6752489"/>
        </p:xfrm>
        <a:graphic>
          <a:graphicData uri="http://schemas.openxmlformats.org/drawingml/2006/table">
            <a:tbl>
              <a:tblPr/>
              <a:tblGrid>
                <a:gridCol w="3790644"/>
                <a:gridCol w="5795891"/>
                <a:gridCol w="1808295"/>
              </a:tblGrid>
              <a:tr h="1701078">
                <a:tc gridSpan="3">
                  <a:txBody>
                    <a:bodyPr/>
                    <a:lstStyle/>
                    <a:p>
                      <a:pPr marL="53975" marR="0" algn="l">
                        <a:lnSpc>
                          <a:spcPct val="115000"/>
                        </a:lnSpc>
                        <a:spcBef>
                          <a:spcPts val="425"/>
                        </a:spcBef>
                        <a:spcAft>
                          <a:spcPts val="0"/>
                        </a:spcAft>
                      </a:pPr>
                      <a:r>
                        <a:rPr lang="en-US" sz="850" b="1" spc="-80">
                          <a:solidFill>
                            <a:srgbClr val="FFFFFF"/>
                          </a:solidFill>
                          <a:effectLst/>
                          <a:latin typeface="Arial"/>
                          <a:ea typeface="Calibri"/>
                          <a:cs typeface="Times New Roman"/>
                        </a:rPr>
                        <a:t>T</a:t>
                      </a:r>
                      <a:r>
                        <a:rPr lang="en-US" sz="850" b="1">
                          <a:solidFill>
                            <a:srgbClr val="FFFFFF"/>
                          </a:solidFill>
                          <a:effectLst/>
                          <a:latin typeface="Arial"/>
                          <a:ea typeface="Calibri"/>
                          <a:cs typeface="Times New Roman"/>
                        </a:rPr>
                        <a:t>able 2:</a:t>
                      </a:r>
                      <a:r>
                        <a:rPr lang="en-US" sz="850" b="1" spc="-55">
                          <a:solidFill>
                            <a:srgbClr val="FFFFFF"/>
                          </a:solidFill>
                          <a:effectLst/>
                          <a:latin typeface="Arial"/>
                          <a:ea typeface="Calibri"/>
                          <a:cs typeface="Times New Roman"/>
                        </a:rPr>
                        <a:t> </a:t>
                      </a:r>
                      <a:r>
                        <a:rPr lang="en-US" sz="850" b="1">
                          <a:solidFill>
                            <a:srgbClr val="FFFFFF"/>
                          </a:solidFill>
                          <a:effectLst/>
                          <a:latin typeface="Arial"/>
                          <a:ea typeface="Calibri"/>
                          <a:cs typeface="Times New Roman"/>
                        </a:rPr>
                        <a:t>Health</a:t>
                      </a:r>
                      <a:r>
                        <a:rPr lang="en-US" sz="850" b="1" spc="25">
                          <a:solidFill>
                            <a:srgbClr val="FFFFFF"/>
                          </a:solidFill>
                          <a:effectLst/>
                          <a:latin typeface="Arial"/>
                          <a:ea typeface="Calibri"/>
                          <a:cs typeface="Times New Roman"/>
                        </a:rPr>
                        <a:t> </a:t>
                      </a:r>
                      <a:r>
                        <a:rPr lang="en-US" sz="850" b="1">
                          <a:solidFill>
                            <a:srgbClr val="FFFFFF"/>
                          </a:solidFill>
                          <a:effectLst/>
                          <a:latin typeface="Arial"/>
                          <a:ea typeface="Calibri"/>
                          <a:cs typeface="Times New Roman"/>
                        </a:rPr>
                        <a:t>impacts</a:t>
                      </a:r>
                      <a:r>
                        <a:rPr lang="en-US" sz="850" b="1" spc="-30">
                          <a:solidFill>
                            <a:srgbClr val="FFFFFF"/>
                          </a:solidFill>
                          <a:effectLst/>
                          <a:latin typeface="Arial"/>
                          <a:ea typeface="Calibri"/>
                          <a:cs typeface="Times New Roman"/>
                        </a:rPr>
                        <a:t> </a:t>
                      </a:r>
                      <a:r>
                        <a:rPr lang="en-US" sz="850" b="1">
                          <a:solidFill>
                            <a:srgbClr val="FFFFFF"/>
                          </a:solidFill>
                          <a:effectLst/>
                          <a:latin typeface="Arial"/>
                          <a:ea typeface="Calibri"/>
                          <a:cs typeface="Times New Roman"/>
                        </a:rPr>
                        <a:t>of the</a:t>
                      </a:r>
                      <a:r>
                        <a:rPr lang="en-US" sz="850" b="1" spc="40">
                          <a:solidFill>
                            <a:srgbClr val="FFFFFF"/>
                          </a:solidFill>
                          <a:effectLst/>
                          <a:latin typeface="Arial"/>
                          <a:ea typeface="Calibri"/>
                          <a:cs typeface="Times New Roman"/>
                        </a:rPr>
                        <a:t> </a:t>
                      </a:r>
                      <a:r>
                        <a:rPr lang="en-US" sz="850" b="1">
                          <a:solidFill>
                            <a:srgbClr val="FFFFFF"/>
                          </a:solidFill>
                          <a:effectLst/>
                          <a:latin typeface="Arial"/>
                          <a:ea typeface="Calibri"/>
                          <a:cs typeface="Times New Roman"/>
                        </a:rPr>
                        <a:t>main</a:t>
                      </a:r>
                      <a:r>
                        <a:rPr lang="en-US" sz="850" b="1" spc="40">
                          <a:solidFill>
                            <a:srgbClr val="FFFFFF"/>
                          </a:solidFill>
                          <a:effectLst/>
                          <a:latin typeface="Arial"/>
                          <a:ea typeface="Calibri"/>
                          <a:cs typeface="Times New Roman"/>
                        </a:rPr>
                        <a:t> </a:t>
                      </a:r>
                      <a:r>
                        <a:rPr lang="en-US" sz="850" b="1">
                          <a:solidFill>
                            <a:srgbClr val="FFFFFF"/>
                          </a:solidFill>
                          <a:effectLst/>
                          <a:latin typeface="Arial"/>
                          <a:ea typeface="Calibri"/>
                          <a:cs typeface="Times New Roman"/>
                        </a:rPr>
                        <a:t>air pollutants</a:t>
                      </a:r>
                      <a:r>
                        <a:rPr lang="en-US" sz="850" b="1" spc="40">
                          <a:solidFill>
                            <a:srgbClr val="FFFFFF"/>
                          </a:solidFill>
                          <a:effectLst/>
                          <a:latin typeface="Arial"/>
                          <a:ea typeface="Calibri"/>
                          <a:cs typeface="Times New Roman"/>
                        </a:rPr>
                        <a:t> </a:t>
                      </a:r>
                      <a:r>
                        <a:rPr lang="en-US" sz="850" b="1">
                          <a:solidFill>
                            <a:srgbClr val="FFFFFF"/>
                          </a:solidFill>
                          <a:effectLst/>
                          <a:latin typeface="Arial"/>
                          <a:ea typeface="Calibri"/>
                          <a:cs typeface="Times New Roman"/>
                        </a:rPr>
                        <a:t>by target</a:t>
                      </a:r>
                      <a:r>
                        <a:rPr lang="en-US" sz="850" b="1" spc="95">
                          <a:solidFill>
                            <a:srgbClr val="FFFFFF"/>
                          </a:solidFill>
                          <a:effectLst/>
                          <a:latin typeface="Arial"/>
                          <a:ea typeface="Calibri"/>
                          <a:cs typeface="Times New Roman"/>
                        </a:rPr>
                        <a:t> </a:t>
                      </a:r>
                      <a:r>
                        <a:rPr lang="en-US" sz="850" b="1">
                          <a:solidFill>
                            <a:srgbClr val="FFFFFF"/>
                          </a:solidFill>
                          <a:effectLst/>
                          <a:latin typeface="Arial"/>
                          <a:ea typeface="Calibri"/>
                          <a:cs typeface="Times New Roman"/>
                        </a:rPr>
                        <a:t>organ and system</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r>
              <a:tr h="278596">
                <a:tc>
                  <a:txBody>
                    <a:bodyPr/>
                    <a:lstStyle/>
                    <a:p>
                      <a:pPr marL="53975" marR="0" algn="l">
                        <a:lnSpc>
                          <a:spcPct val="115000"/>
                        </a:lnSpc>
                        <a:spcBef>
                          <a:spcPts val="425"/>
                        </a:spcBef>
                        <a:spcAft>
                          <a:spcPts val="0"/>
                        </a:spcAft>
                      </a:pPr>
                      <a:r>
                        <a:rPr lang="en-US" sz="850" b="1">
                          <a:effectLst/>
                          <a:latin typeface="Arial"/>
                          <a:ea typeface="Calibri"/>
                          <a:cs typeface="Times New Roman"/>
                        </a:rPr>
                        <a:t>Pollutant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9598"/>
                    </a:solidFill>
                  </a:tcPr>
                </a:tc>
                <a:tc>
                  <a:txBody>
                    <a:bodyPr/>
                    <a:lstStyle/>
                    <a:p>
                      <a:pPr marL="53975" marR="0" algn="l">
                        <a:lnSpc>
                          <a:spcPct val="115000"/>
                        </a:lnSpc>
                        <a:spcBef>
                          <a:spcPts val="425"/>
                        </a:spcBef>
                        <a:spcAft>
                          <a:spcPts val="0"/>
                        </a:spcAft>
                      </a:pPr>
                      <a:r>
                        <a:rPr lang="en-US" sz="850" b="1" spc="-80">
                          <a:effectLst/>
                          <a:latin typeface="Arial"/>
                          <a:ea typeface="Calibri"/>
                          <a:cs typeface="Times New Roman"/>
                        </a:rPr>
                        <a:t>T</a:t>
                      </a:r>
                      <a:r>
                        <a:rPr lang="en-US" sz="850" b="1">
                          <a:effectLst/>
                          <a:latin typeface="Arial"/>
                          <a:ea typeface="Calibri"/>
                          <a:cs typeface="Times New Roman"/>
                        </a:rPr>
                        <a:t>arget</a:t>
                      </a:r>
                      <a:r>
                        <a:rPr lang="en-US" sz="850" b="1" spc="40">
                          <a:effectLst/>
                          <a:latin typeface="Arial"/>
                          <a:ea typeface="Calibri"/>
                          <a:cs typeface="Times New Roman"/>
                        </a:rPr>
                        <a:t> </a:t>
                      </a:r>
                      <a:r>
                        <a:rPr lang="en-US" sz="850" b="1">
                          <a:effectLst/>
                          <a:latin typeface="Arial"/>
                          <a:ea typeface="Calibri"/>
                          <a:cs typeface="Times New Roman"/>
                        </a:rPr>
                        <a:t>organ/system</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9598"/>
                    </a:solidFill>
                  </a:tcPr>
                </a:tc>
                <a:tc>
                  <a:txBody>
                    <a:bodyPr/>
                    <a:lstStyle/>
                    <a:p>
                      <a:pPr marL="53975" marR="0" algn="l">
                        <a:lnSpc>
                          <a:spcPct val="115000"/>
                        </a:lnSpc>
                        <a:spcBef>
                          <a:spcPts val="425"/>
                        </a:spcBef>
                        <a:spcAft>
                          <a:spcPts val="0"/>
                        </a:spcAft>
                      </a:pPr>
                      <a:r>
                        <a:rPr lang="en-US" sz="850" b="1">
                          <a:effectLst/>
                          <a:latin typeface="Arial"/>
                          <a:ea typeface="Calibri"/>
                          <a:cs typeface="Times New Roman"/>
                        </a:rPr>
                        <a:t>carcinogen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9598"/>
                    </a:solidFill>
                  </a:tcPr>
                </a:tc>
              </a:tr>
              <a:tr h="278596">
                <a:tc gridSpan="3">
                  <a:txBody>
                    <a:bodyPr/>
                    <a:lstStyle/>
                    <a:p>
                      <a:pPr marL="53975" marR="0" algn="l">
                        <a:lnSpc>
                          <a:spcPct val="115000"/>
                        </a:lnSpc>
                        <a:spcBef>
                          <a:spcPts val="425"/>
                        </a:spcBef>
                        <a:spcAft>
                          <a:spcPts val="0"/>
                        </a:spcAft>
                      </a:pPr>
                      <a:r>
                        <a:rPr lang="en-US" sz="850" b="1">
                          <a:effectLst/>
                          <a:latin typeface="Arial"/>
                          <a:ea typeface="Calibri"/>
                          <a:cs typeface="Times New Roman"/>
                        </a:rPr>
                        <a:t>Pa</a:t>
                      </a:r>
                      <a:r>
                        <a:rPr lang="en-US" sz="850" b="1" spc="5">
                          <a:effectLst/>
                          <a:latin typeface="Arial"/>
                          <a:ea typeface="Calibri"/>
                          <a:cs typeface="Times New Roman"/>
                        </a:rPr>
                        <a:t>r</a:t>
                      </a:r>
                      <a:r>
                        <a:rPr lang="en-US" sz="850" b="1">
                          <a:effectLst/>
                          <a:latin typeface="Arial"/>
                          <a:ea typeface="Calibri"/>
                          <a:cs typeface="Times New Roman"/>
                        </a:rPr>
                        <a:t>ticulate</a:t>
                      </a:r>
                      <a:r>
                        <a:rPr lang="en-US" sz="850" b="1" spc="-25">
                          <a:effectLst/>
                          <a:latin typeface="Arial"/>
                          <a:ea typeface="Calibri"/>
                          <a:cs typeface="Times New Roman"/>
                        </a:rPr>
                        <a:t> </a:t>
                      </a:r>
                      <a:r>
                        <a:rPr lang="en-US" sz="850" b="1">
                          <a:effectLst/>
                          <a:latin typeface="Arial"/>
                          <a:ea typeface="Calibri"/>
                          <a:cs typeface="Times New Roman"/>
                        </a:rPr>
                        <a:t>matter</a:t>
                      </a:r>
                      <a:r>
                        <a:rPr lang="en-US" sz="850" b="1" spc="135">
                          <a:effectLst/>
                          <a:latin typeface="Arial"/>
                          <a:ea typeface="Calibri"/>
                          <a:cs typeface="Times New Roman"/>
                        </a:rPr>
                        <a:t> </a:t>
                      </a:r>
                      <a:r>
                        <a:rPr lang="en-US" sz="850" b="1">
                          <a:effectLst/>
                          <a:latin typeface="Arial"/>
                          <a:ea typeface="Calibri"/>
                          <a:cs typeface="Times New Roman"/>
                        </a:rPr>
                        <a:t>(Pm)</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hMerge="1">
                  <a:txBody>
                    <a:bodyPr/>
                    <a:lstStyle/>
                    <a:p>
                      <a:endParaRPr lang="en-US"/>
                    </a:p>
                  </a:txBody>
                  <a:tcPr/>
                </a:tc>
                <a:tc hMerge="1">
                  <a:txBody>
                    <a:bodyPr/>
                    <a:lstStyle/>
                    <a:p>
                      <a:endParaRPr lang="en-US"/>
                    </a:p>
                  </a:txBody>
                  <a:tcPr/>
                </a:tc>
              </a:tr>
              <a:tr h="331065">
                <a:tc>
                  <a:txBody>
                    <a:bodyPr/>
                    <a:lstStyle/>
                    <a:p>
                      <a:pPr marL="0" marR="0" algn="l">
                        <a:lnSpc>
                          <a:spcPts val="500"/>
                        </a:lnSpc>
                        <a:spcBef>
                          <a:spcPts val="50"/>
                        </a:spcBef>
                        <a:spcAft>
                          <a:spcPts val="0"/>
                        </a:spcAft>
                      </a:pPr>
                      <a:r>
                        <a:rPr lang="en-US" sz="500">
                          <a:effectLst/>
                          <a:latin typeface="Times New Roman"/>
                          <a:ea typeface="Calibri"/>
                          <a:cs typeface="Times New Roman"/>
                        </a:rPr>
                        <a:t> </a:t>
                      </a:r>
                      <a:endParaRPr lang="en-US" sz="1100">
                        <a:effectLst/>
                        <a:latin typeface="Calibri"/>
                        <a:ea typeface="Calibri"/>
                        <a:cs typeface="Times New Roman"/>
                      </a:endParaRPr>
                    </a:p>
                    <a:p>
                      <a:pPr marL="168275" marR="0" algn="l">
                        <a:lnSpc>
                          <a:spcPct val="115000"/>
                        </a:lnSpc>
                        <a:spcBef>
                          <a:spcPts val="0"/>
                        </a:spcBef>
                        <a:spcAft>
                          <a:spcPts val="0"/>
                        </a:spcAft>
                      </a:pPr>
                      <a:r>
                        <a:rPr lang="en-US" sz="850">
                          <a:effectLst/>
                          <a:latin typeface="Arial"/>
                          <a:ea typeface="Calibri"/>
                          <a:cs typeface="Times New Roman"/>
                        </a:rPr>
                        <a:t>Diesel pM</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500"/>
                        </a:lnSpc>
                        <a:spcBef>
                          <a:spcPts val="50"/>
                        </a:spcBef>
                        <a:spcAft>
                          <a:spcPts val="0"/>
                        </a:spcAft>
                      </a:pPr>
                      <a:r>
                        <a:rPr lang="en-US" sz="500">
                          <a:effectLst/>
                          <a:latin typeface="Times New Roman"/>
                          <a:ea typeface="Calibri"/>
                          <a:cs typeface="Times New Roman"/>
                        </a:rPr>
                        <a:t> </a:t>
                      </a:r>
                      <a:endParaRPr lang="en-US" sz="1100">
                        <a:effectLst/>
                        <a:latin typeface="Calibri"/>
                        <a:ea typeface="Calibri"/>
                        <a:cs typeface="Times New Roman"/>
                      </a:endParaRPr>
                    </a:p>
                    <a:p>
                      <a:pPr marL="53975" marR="0" algn="l">
                        <a:lnSpc>
                          <a:spcPct val="115000"/>
                        </a:lnSpc>
                        <a:spcBef>
                          <a:spcPts val="0"/>
                        </a:spcBef>
                        <a:spcAft>
                          <a:spcPts val="0"/>
                        </a:spcAft>
                      </a:pPr>
                      <a:r>
                        <a:rPr lang="en-US" sz="850">
                          <a:effectLst/>
                          <a:latin typeface="Arial"/>
                          <a:ea typeface="Calibri"/>
                          <a:cs typeface="Times New Roman"/>
                        </a:rPr>
                        <a:t>Respiratory</a:t>
                      </a:r>
                      <a:r>
                        <a:rPr lang="en-US" sz="850" spc="-85">
                          <a:effectLst/>
                          <a:latin typeface="Arial"/>
                          <a:ea typeface="Calibri"/>
                          <a:cs typeface="Times New Roman"/>
                        </a:rPr>
                        <a:t> </a:t>
                      </a:r>
                      <a:r>
                        <a:rPr lang="en-US" sz="850">
                          <a:effectLst/>
                          <a:latin typeface="Arial"/>
                          <a:ea typeface="Calibri"/>
                          <a:cs typeface="Times New Roman"/>
                        </a:rPr>
                        <a:t>system;</a:t>
                      </a:r>
                      <a:r>
                        <a:rPr lang="en-US" sz="850" spc="90">
                          <a:effectLst/>
                          <a:latin typeface="Arial"/>
                          <a:ea typeface="Calibri"/>
                          <a:cs typeface="Times New Roman"/>
                        </a:rPr>
                        <a:t> </a:t>
                      </a:r>
                      <a:r>
                        <a:rPr lang="en-US" sz="850">
                          <a:effectLst/>
                          <a:latin typeface="Arial"/>
                          <a:ea typeface="Calibri"/>
                          <a:cs typeface="Times New Roman"/>
                        </a:rPr>
                        <a:t>Cardiovascular</a:t>
                      </a:r>
                      <a:r>
                        <a:rPr lang="en-US" sz="850" spc="10">
                          <a:effectLst/>
                          <a:latin typeface="Arial"/>
                          <a:ea typeface="Calibri"/>
                          <a:cs typeface="Times New Roman"/>
                        </a:rPr>
                        <a:t> </a:t>
                      </a:r>
                      <a:r>
                        <a:rPr lang="en-US" sz="850">
                          <a:effectLst/>
                          <a:latin typeface="Arial"/>
                          <a:ea typeface="Calibri"/>
                          <a:cs typeface="Times New Roman"/>
                        </a:rPr>
                        <a:t>system</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5145" marR="506095" algn="ctr">
                        <a:lnSpc>
                          <a:spcPct val="115000"/>
                        </a:lnSpc>
                        <a:spcBef>
                          <a:spcPts val="180"/>
                        </a:spcBef>
                        <a:spcAft>
                          <a:spcPts val="0"/>
                        </a:spcAft>
                      </a:pPr>
                      <a:r>
                        <a:rPr lang="en-US" sz="1550">
                          <a:effectLst/>
                          <a:latin typeface="Times New Roman"/>
                          <a:ea typeface="Calibri"/>
                          <a:cs typeface="Times New Roman"/>
                        </a:rPr>
                        <a: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596">
                <a:tc>
                  <a:txBody>
                    <a:bodyPr/>
                    <a:lstStyle/>
                    <a:p>
                      <a:pPr marL="168275" marR="0" algn="l">
                        <a:lnSpc>
                          <a:spcPct val="115000"/>
                        </a:lnSpc>
                        <a:spcBef>
                          <a:spcPts val="420"/>
                        </a:spcBef>
                        <a:spcAft>
                          <a:spcPts val="0"/>
                        </a:spcAft>
                      </a:pPr>
                      <a:r>
                        <a:rPr lang="en-US" sz="850">
                          <a:effectLst/>
                          <a:latin typeface="Arial"/>
                          <a:ea typeface="Calibri"/>
                          <a:cs typeface="Times New Roman"/>
                        </a:rPr>
                        <a:t>pM</a:t>
                      </a:r>
                      <a:r>
                        <a:rPr lang="en-US" sz="600">
                          <a:effectLst/>
                          <a:latin typeface="Arial"/>
                          <a:ea typeface="Calibri"/>
                          <a:cs typeface="Times New Roman"/>
                        </a:rPr>
                        <a:t>10 </a:t>
                      </a:r>
                      <a:r>
                        <a:rPr lang="en-US" sz="600" spc="30">
                          <a:effectLst/>
                          <a:latin typeface="Arial"/>
                          <a:ea typeface="Calibri"/>
                          <a:cs typeface="Times New Roman"/>
                        </a:rPr>
                        <a:t> </a:t>
                      </a:r>
                      <a:r>
                        <a:rPr lang="en-US" sz="850">
                          <a:effectLst/>
                          <a:latin typeface="Arial"/>
                          <a:ea typeface="Calibri"/>
                          <a:cs typeface="Times New Roman"/>
                        </a:rPr>
                        <a:t>and</a:t>
                      </a:r>
                      <a:r>
                        <a:rPr lang="en-US" sz="850" spc="-55">
                          <a:effectLst/>
                          <a:latin typeface="Arial"/>
                          <a:ea typeface="Calibri"/>
                          <a:cs typeface="Times New Roman"/>
                        </a:rPr>
                        <a:t> </a:t>
                      </a:r>
                      <a:r>
                        <a:rPr lang="en-US" sz="850">
                          <a:effectLst/>
                          <a:latin typeface="Arial"/>
                          <a:ea typeface="Calibri"/>
                          <a:cs typeface="Times New Roman"/>
                        </a:rPr>
                        <a:t>smaller</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0" algn="l">
                        <a:lnSpc>
                          <a:spcPct val="115000"/>
                        </a:lnSpc>
                        <a:spcBef>
                          <a:spcPts val="420"/>
                        </a:spcBef>
                        <a:spcAft>
                          <a:spcPts val="0"/>
                        </a:spcAft>
                      </a:pPr>
                      <a:r>
                        <a:rPr lang="en-US" sz="850">
                          <a:effectLst/>
                          <a:latin typeface="Arial"/>
                          <a:ea typeface="Calibri"/>
                          <a:cs typeface="Times New Roman"/>
                        </a:rPr>
                        <a:t>Respiratory</a:t>
                      </a:r>
                      <a:r>
                        <a:rPr lang="en-US" sz="850" spc="-85">
                          <a:effectLst/>
                          <a:latin typeface="Arial"/>
                          <a:ea typeface="Calibri"/>
                          <a:cs typeface="Times New Roman"/>
                        </a:rPr>
                        <a:t> </a:t>
                      </a:r>
                      <a:r>
                        <a:rPr lang="en-US" sz="850">
                          <a:effectLst/>
                          <a:latin typeface="Arial"/>
                          <a:ea typeface="Calibri"/>
                          <a:cs typeface="Times New Roman"/>
                        </a:rPr>
                        <a:t>system;</a:t>
                      </a:r>
                      <a:r>
                        <a:rPr lang="en-US" sz="850" spc="90">
                          <a:effectLst/>
                          <a:latin typeface="Arial"/>
                          <a:ea typeface="Calibri"/>
                          <a:cs typeface="Times New Roman"/>
                        </a:rPr>
                        <a:t> </a:t>
                      </a:r>
                      <a:r>
                        <a:rPr lang="en-US" sz="850">
                          <a:effectLst/>
                          <a:latin typeface="Arial"/>
                          <a:ea typeface="Calibri"/>
                          <a:cs typeface="Times New Roman"/>
                        </a:rPr>
                        <a:t>Cardiovascular</a:t>
                      </a:r>
                      <a:r>
                        <a:rPr lang="en-US" sz="850" spc="10">
                          <a:effectLst/>
                          <a:latin typeface="Arial"/>
                          <a:ea typeface="Calibri"/>
                          <a:cs typeface="Times New Roman"/>
                        </a:rPr>
                        <a:t> </a:t>
                      </a:r>
                      <a:r>
                        <a:rPr lang="en-US" sz="850">
                          <a:effectLst/>
                          <a:latin typeface="Arial"/>
                          <a:ea typeface="Calibri"/>
                          <a:cs typeface="Times New Roman"/>
                        </a:rPr>
                        <a:t>system</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596">
                <a:tc gridSpan="3">
                  <a:txBody>
                    <a:bodyPr/>
                    <a:lstStyle/>
                    <a:p>
                      <a:pPr marL="53975" marR="0" algn="l">
                        <a:lnSpc>
                          <a:spcPct val="115000"/>
                        </a:lnSpc>
                        <a:spcBef>
                          <a:spcPts val="425"/>
                        </a:spcBef>
                        <a:spcAft>
                          <a:spcPts val="0"/>
                        </a:spcAft>
                      </a:pPr>
                      <a:r>
                        <a:rPr lang="en-US" sz="850" b="1" spc="-65">
                          <a:effectLst/>
                          <a:latin typeface="Arial"/>
                          <a:ea typeface="Calibri"/>
                          <a:cs typeface="Times New Roman"/>
                        </a:rPr>
                        <a:t>v</a:t>
                      </a:r>
                      <a:r>
                        <a:rPr lang="en-US" sz="850" b="1">
                          <a:effectLst/>
                          <a:latin typeface="Arial"/>
                          <a:ea typeface="Calibri"/>
                          <a:cs typeface="Times New Roman"/>
                        </a:rPr>
                        <a:t>olatile</a:t>
                      </a:r>
                      <a:r>
                        <a:rPr lang="en-US" sz="850" b="1" spc="40">
                          <a:effectLst/>
                          <a:latin typeface="Arial"/>
                          <a:ea typeface="Calibri"/>
                          <a:cs typeface="Times New Roman"/>
                        </a:rPr>
                        <a:t> </a:t>
                      </a:r>
                      <a:r>
                        <a:rPr lang="en-US" sz="850" b="1">
                          <a:effectLst/>
                          <a:latin typeface="Arial"/>
                          <a:ea typeface="Calibri"/>
                          <a:cs typeface="Times New Roman"/>
                        </a:rPr>
                        <a:t>organic</a:t>
                      </a:r>
                      <a:r>
                        <a:rPr lang="en-US" sz="850" b="1" spc="-45">
                          <a:effectLst/>
                          <a:latin typeface="Arial"/>
                          <a:ea typeface="Calibri"/>
                          <a:cs typeface="Times New Roman"/>
                        </a:rPr>
                        <a:t> </a:t>
                      </a:r>
                      <a:r>
                        <a:rPr lang="en-US" sz="850" b="1">
                          <a:effectLst/>
                          <a:latin typeface="Arial"/>
                          <a:ea typeface="Calibri"/>
                          <a:cs typeface="Times New Roman"/>
                        </a:rPr>
                        <a:t>compounds</a:t>
                      </a:r>
                      <a:r>
                        <a:rPr lang="en-US" sz="850" b="1" spc="45">
                          <a:effectLst/>
                          <a:latin typeface="Arial"/>
                          <a:ea typeface="Calibri"/>
                          <a:cs typeface="Times New Roman"/>
                        </a:rPr>
                        <a:t> </a:t>
                      </a:r>
                      <a:r>
                        <a:rPr lang="en-US" sz="850" b="1">
                          <a:effectLst/>
                          <a:latin typeface="Arial"/>
                          <a:ea typeface="Calibri"/>
                          <a:cs typeface="Times New Roman"/>
                        </a:rPr>
                        <a:t>(vocs)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hMerge="1">
                  <a:txBody>
                    <a:bodyPr/>
                    <a:lstStyle/>
                    <a:p>
                      <a:endParaRPr lang="en-US"/>
                    </a:p>
                  </a:txBody>
                  <a:tcPr/>
                </a:tc>
                <a:tc hMerge="1">
                  <a:txBody>
                    <a:bodyPr/>
                    <a:lstStyle/>
                    <a:p>
                      <a:endParaRPr lang="en-US"/>
                    </a:p>
                  </a:txBody>
                  <a:tcPr/>
                </a:tc>
              </a:tr>
              <a:tr h="331065">
                <a:tc>
                  <a:txBody>
                    <a:bodyPr/>
                    <a:lstStyle/>
                    <a:p>
                      <a:pPr marL="0" marR="0" algn="l">
                        <a:lnSpc>
                          <a:spcPts val="500"/>
                        </a:lnSpc>
                        <a:spcBef>
                          <a:spcPts val="45"/>
                        </a:spcBef>
                        <a:spcAft>
                          <a:spcPts val="0"/>
                        </a:spcAft>
                      </a:pPr>
                      <a:r>
                        <a:rPr lang="en-US" sz="500">
                          <a:effectLst/>
                          <a:latin typeface="Times New Roman"/>
                          <a:ea typeface="Calibri"/>
                          <a:cs typeface="Times New Roman"/>
                        </a:rPr>
                        <a:t> </a:t>
                      </a:r>
                      <a:endParaRPr lang="en-US" sz="1100">
                        <a:effectLst/>
                        <a:latin typeface="Calibri"/>
                        <a:ea typeface="Calibri"/>
                        <a:cs typeface="Times New Roman"/>
                      </a:endParaRPr>
                    </a:p>
                    <a:p>
                      <a:pPr marL="225425" marR="0" algn="l">
                        <a:lnSpc>
                          <a:spcPct val="115000"/>
                        </a:lnSpc>
                        <a:spcBef>
                          <a:spcPts val="0"/>
                        </a:spcBef>
                        <a:spcAft>
                          <a:spcPts val="0"/>
                        </a:spcAft>
                      </a:pPr>
                      <a:r>
                        <a:rPr lang="en-US" sz="850">
                          <a:effectLst/>
                          <a:latin typeface="Arial"/>
                          <a:ea typeface="Calibri"/>
                          <a:cs typeface="Times New Roman"/>
                        </a:rPr>
                        <a:t>Benzene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500"/>
                        </a:lnSpc>
                        <a:spcBef>
                          <a:spcPts val="45"/>
                        </a:spcBef>
                        <a:spcAft>
                          <a:spcPts val="0"/>
                        </a:spcAft>
                      </a:pPr>
                      <a:r>
                        <a:rPr lang="en-US" sz="500" dirty="0">
                          <a:effectLst/>
                          <a:latin typeface="Times New Roman"/>
                          <a:ea typeface="Calibri"/>
                          <a:cs typeface="Times New Roman"/>
                        </a:rPr>
                        <a:t> </a:t>
                      </a:r>
                      <a:endParaRPr lang="en-US" sz="1100" dirty="0">
                        <a:effectLst/>
                        <a:latin typeface="Calibri"/>
                        <a:ea typeface="Calibri"/>
                        <a:cs typeface="Times New Roman"/>
                      </a:endParaRPr>
                    </a:p>
                    <a:p>
                      <a:pPr marL="53975" marR="0" algn="l">
                        <a:lnSpc>
                          <a:spcPct val="115000"/>
                        </a:lnSpc>
                        <a:spcBef>
                          <a:spcPts val="0"/>
                        </a:spcBef>
                        <a:spcAft>
                          <a:spcPts val="0"/>
                        </a:spcAft>
                      </a:pPr>
                      <a:r>
                        <a:rPr lang="en-US" sz="850" dirty="0">
                          <a:effectLst/>
                          <a:latin typeface="Arial"/>
                          <a:ea typeface="Calibri"/>
                          <a:cs typeface="Times New Roman"/>
                        </a:rPr>
                        <a:t>Immune</a:t>
                      </a:r>
                      <a:r>
                        <a:rPr lang="en-US" sz="850" spc="90" dirty="0">
                          <a:effectLst/>
                          <a:latin typeface="Arial"/>
                          <a:ea typeface="Calibri"/>
                          <a:cs typeface="Times New Roman"/>
                        </a:rPr>
                        <a:t> </a:t>
                      </a:r>
                      <a:r>
                        <a:rPr lang="en-US" sz="850" dirty="0">
                          <a:effectLst/>
                          <a:latin typeface="Arial"/>
                          <a:ea typeface="Calibri"/>
                          <a:cs typeface="Times New Roman"/>
                        </a:rPr>
                        <a:t>system;</a:t>
                      </a:r>
                      <a:r>
                        <a:rPr lang="en-US" sz="850" spc="90" dirty="0">
                          <a:effectLst/>
                          <a:latin typeface="Arial"/>
                          <a:ea typeface="Calibri"/>
                          <a:cs typeface="Times New Roman"/>
                        </a:rPr>
                        <a:t> </a:t>
                      </a:r>
                      <a:r>
                        <a:rPr lang="en-US" sz="850" dirty="0">
                          <a:effectLst/>
                          <a:latin typeface="Arial"/>
                          <a:ea typeface="Calibri"/>
                          <a:cs typeface="Times New Roman"/>
                        </a:rPr>
                        <a:t>Blood; Fetal</a:t>
                      </a:r>
                      <a:r>
                        <a:rPr lang="en-US" sz="850" spc="-55" dirty="0">
                          <a:effectLst/>
                          <a:latin typeface="Arial"/>
                          <a:ea typeface="Calibri"/>
                          <a:cs typeface="Times New Roman"/>
                        </a:rPr>
                        <a:t> </a:t>
                      </a:r>
                      <a:r>
                        <a:rPr lang="en-US" sz="850" dirty="0">
                          <a:effectLst/>
                          <a:latin typeface="Arial"/>
                          <a:ea typeface="Calibri"/>
                          <a:cs typeface="Times New Roman"/>
                        </a:rPr>
                        <a:t>development,</a:t>
                      </a:r>
                      <a:r>
                        <a:rPr lang="en-US" sz="850" spc="50" dirty="0">
                          <a:effectLst/>
                          <a:latin typeface="Arial"/>
                          <a:ea typeface="Calibri"/>
                          <a:cs typeface="Times New Roman"/>
                        </a:rPr>
                        <a:t> </a:t>
                      </a:r>
                      <a:r>
                        <a:rPr lang="en-US" sz="850" dirty="0">
                          <a:effectLst/>
                          <a:latin typeface="Arial"/>
                          <a:ea typeface="Calibri"/>
                          <a:cs typeface="Times New Roman"/>
                        </a:rPr>
                        <a:t>Nervous System</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5145" marR="506095" algn="ctr">
                        <a:lnSpc>
                          <a:spcPct val="115000"/>
                        </a:lnSpc>
                        <a:spcBef>
                          <a:spcPts val="180"/>
                        </a:spcBef>
                        <a:spcAft>
                          <a:spcPts val="0"/>
                        </a:spcAft>
                      </a:pPr>
                      <a:r>
                        <a:rPr lang="en-US" sz="1550" dirty="0">
                          <a:effectLst/>
                          <a:latin typeface="Times New Roman"/>
                          <a:ea typeface="Calibri"/>
                          <a:cs typeface="Times New Roman"/>
                        </a:rPr>
                        <a:t>•</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713">
                <a:tc>
                  <a:txBody>
                    <a:bodyPr/>
                    <a:lstStyle/>
                    <a:p>
                      <a:pPr marL="0" marR="0" algn="l">
                        <a:lnSpc>
                          <a:spcPts val="750"/>
                        </a:lnSpc>
                        <a:spcBef>
                          <a:spcPts val="25"/>
                        </a:spcBef>
                        <a:spcAft>
                          <a:spcPts val="0"/>
                        </a:spcAft>
                      </a:pPr>
                      <a:r>
                        <a:rPr lang="en-US" sz="750">
                          <a:effectLst/>
                          <a:latin typeface="Times New Roman"/>
                          <a:ea typeface="Calibri"/>
                          <a:cs typeface="Times New Roman"/>
                        </a:rPr>
                        <a:t> </a:t>
                      </a:r>
                      <a:endParaRPr lang="en-US" sz="1100">
                        <a:effectLst/>
                        <a:latin typeface="Calibri"/>
                        <a:ea typeface="Calibri"/>
                        <a:cs typeface="Times New Roman"/>
                      </a:endParaRPr>
                    </a:p>
                    <a:p>
                      <a:pPr marL="225425" marR="0" algn="l">
                        <a:lnSpc>
                          <a:spcPct val="115000"/>
                        </a:lnSpc>
                        <a:spcBef>
                          <a:spcPts val="0"/>
                        </a:spcBef>
                        <a:spcAft>
                          <a:spcPts val="0"/>
                        </a:spcAft>
                      </a:pPr>
                      <a:r>
                        <a:rPr lang="en-US" sz="850" spc="-80">
                          <a:effectLst/>
                          <a:latin typeface="Arial"/>
                          <a:ea typeface="Calibri"/>
                          <a:cs typeface="Times New Roman"/>
                        </a:rPr>
                        <a:t>T</a:t>
                      </a:r>
                      <a:r>
                        <a:rPr lang="en-US" sz="850">
                          <a:effectLst/>
                          <a:latin typeface="Arial"/>
                          <a:ea typeface="Calibri"/>
                          <a:cs typeface="Times New Roman"/>
                        </a:rPr>
                        <a:t>oluene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82550" algn="l">
                        <a:lnSpc>
                          <a:spcPct val="104000"/>
                        </a:lnSpc>
                        <a:spcBef>
                          <a:spcPts val="265"/>
                        </a:spcBef>
                        <a:spcAft>
                          <a:spcPts val="0"/>
                        </a:spcAft>
                      </a:pPr>
                      <a:r>
                        <a:rPr lang="en-US" sz="850">
                          <a:effectLst/>
                          <a:latin typeface="Arial"/>
                          <a:ea typeface="Calibri"/>
                          <a:cs typeface="Times New Roman"/>
                        </a:rPr>
                        <a:t>Brain</a:t>
                      </a:r>
                      <a:r>
                        <a:rPr lang="en-US" sz="850" spc="-60">
                          <a:effectLst/>
                          <a:latin typeface="Arial"/>
                          <a:ea typeface="Calibri"/>
                          <a:cs typeface="Times New Roman"/>
                        </a:rPr>
                        <a:t> </a:t>
                      </a:r>
                      <a:r>
                        <a:rPr lang="en-US" sz="850">
                          <a:effectLst/>
                          <a:latin typeface="Arial"/>
                          <a:ea typeface="Calibri"/>
                          <a:cs typeface="Times New Roman"/>
                        </a:rPr>
                        <a:t>and</a:t>
                      </a:r>
                      <a:r>
                        <a:rPr lang="en-US" sz="850" spc="-55">
                          <a:effectLst/>
                          <a:latin typeface="Arial"/>
                          <a:ea typeface="Calibri"/>
                          <a:cs typeface="Times New Roman"/>
                        </a:rPr>
                        <a:t> </a:t>
                      </a:r>
                      <a:r>
                        <a:rPr lang="en-US" sz="850">
                          <a:effectLst/>
                          <a:latin typeface="Arial"/>
                          <a:ea typeface="Calibri"/>
                          <a:cs typeface="Times New Roman"/>
                        </a:rPr>
                        <a:t>nervous system;</a:t>
                      </a:r>
                      <a:r>
                        <a:rPr lang="en-US" sz="850" spc="90">
                          <a:effectLst/>
                          <a:latin typeface="Arial"/>
                          <a:ea typeface="Calibri"/>
                          <a:cs typeface="Times New Roman"/>
                        </a:rPr>
                        <a:t> </a:t>
                      </a:r>
                      <a:r>
                        <a:rPr lang="en-US" sz="850">
                          <a:effectLst/>
                          <a:latin typeface="Arial"/>
                          <a:ea typeface="Calibri"/>
                          <a:cs typeface="Times New Roman"/>
                        </a:rPr>
                        <a:t>Respiratory</a:t>
                      </a:r>
                      <a:r>
                        <a:rPr lang="en-US" sz="850" spc="-85">
                          <a:effectLst/>
                          <a:latin typeface="Arial"/>
                          <a:ea typeface="Calibri"/>
                          <a:cs typeface="Times New Roman"/>
                        </a:rPr>
                        <a:t> </a:t>
                      </a:r>
                      <a:r>
                        <a:rPr lang="en-US" sz="850">
                          <a:effectLst/>
                          <a:latin typeface="Arial"/>
                          <a:ea typeface="Calibri"/>
                          <a:cs typeface="Times New Roman"/>
                        </a:rPr>
                        <a:t>system;</a:t>
                      </a:r>
                      <a:r>
                        <a:rPr lang="en-US" sz="850" spc="90">
                          <a:effectLst/>
                          <a:latin typeface="Arial"/>
                          <a:ea typeface="Calibri"/>
                          <a:cs typeface="Times New Roman"/>
                        </a:rPr>
                        <a:t> </a:t>
                      </a:r>
                      <a:r>
                        <a:rPr lang="en-US" sz="850">
                          <a:effectLst/>
                          <a:latin typeface="Arial"/>
                          <a:ea typeface="Calibri"/>
                          <a:cs typeface="Times New Roman"/>
                        </a:rPr>
                        <a:t>Fetal</a:t>
                      </a:r>
                      <a:r>
                        <a:rPr lang="en-US" sz="850" spc="-55">
                          <a:effectLst/>
                          <a:latin typeface="Arial"/>
                          <a:ea typeface="Calibri"/>
                          <a:cs typeface="Times New Roman"/>
                        </a:rPr>
                        <a:t> </a:t>
                      </a:r>
                      <a:r>
                        <a:rPr lang="en-US" sz="850">
                          <a:effectLst/>
                          <a:latin typeface="Arial"/>
                          <a:ea typeface="Calibri"/>
                          <a:cs typeface="Times New Roman"/>
                        </a:rPr>
                        <a:t>and</a:t>
                      </a:r>
                      <a:r>
                        <a:rPr lang="en-US" sz="850" spc="-55">
                          <a:effectLst/>
                          <a:latin typeface="Arial"/>
                          <a:ea typeface="Calibri"/>
                          <a:cs typeface="Times New Roman"/>
                        </a:rPr>
                        <a:t> </a:t>
                      </a:r>
                      <a:r>
                        <a:rPr lang="en-US" sz="850">
                          <a:effectLst/>
                          <a:latin typeface="Arial"/>
                          <a:ea typeface="Calibri"/>
                          <a:cs typeface="Times New Roman"/>
                        </a:rPr>
                        <a:t>child development;</a:t>
                      </a:r>
                      <a:r>
                        <a:rPr lang="en-US" sz="850" spc="55">
                          <a:effectLst/>
                          <a:latin typeface="Arial"/>
                          <a:ea typeface="Calibri"/>
                          <a:cs typeface="Times New Roman"/>
                        </a:rPr>
                        <a:t> </a:t>
                      </a:r>
                      <a:r>
                        <a:rPr lang="en-US" sz="850">
                          <a:effectLst/>
                          <a:latin typeface="Arial"/>
                          <a:ea typeface="Calibri"/>
                          <a:cs typeface="Times New Roman"/>
                        </a:rPr>
                        <a:t>Reproductive system</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713">
                <a:tc>
                  <a:txBody>
                    <a:bodyPr/>
                    <a:lstStyle/>
                    <a:p>
                      <a:pPr marL="0" marR="0" algn="l">
                        <a:lnSpc>
                          <a:spcPts val="750"/>
                        </a:lnSpc>
                        <a:spcBef>
                          <a:spcPts val="25"/>
                        </a:spcBef>
                        <a:spcAft>
                          <a:spcPts val="0"/>
                        </a:spcAft>
                      </a:pPr>
                      <a:r>
                        <a:rPr lang="en-US" sz="750">
                          <a:effectLst/>
                          <a:latin typeface="Times New Roman"/>
                          <a:ea typeface="Calibri"/>
                          <a:cs typeface="Times New Roman"/>
                        </a:rPr>
                        <a:t> </a:t>
                      </a:r>
                      <a:endParaRPr lang="en-US" sz="1100">
                        <a:effectLst/>
                        <a:latin typeface="Calibri"/>
                        <a:ea typeface="Calibri"/>
                        <a:cs typeface="Times New Roman"/>
                      </a:endParaRPr>
                    </a:p>
                    <a:p>
                      <a:pPr marL="225425" marR="0" algn="l">
                        <a:lnSpc>
                          <a:spcPct val="115000"/>
                        </a:lnSpc>
                        <a:spcBef>
                          <a:spcPts val="0"/>
                        </a:spcBef>
                        <a:spcAft>
                          <a:spcPts val="0"/>
                        </a:spcAft>
                      </a:pPr>
                      <a:r>
                        <a:rPr lang="en-US" sz="850">
                          <a:effectLst/>
                          <a:latin typeface="Arial"/>
                          <a:ea typeface="Calibri"/>
                          <a:cs typeface="Times New Roman"/>
                        </a:rPr>
                        <a:t>Ethylbenzene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0" algn="l">
                        <a:lnSpc>
                          <a:spcPct val="115000"/>
                        </a:lnSpc>
                        <a:spcBef>
                          <a:spcPts val="265"/>
                        </a:spcBef>
                        <a:spcAft>
                          <a:spcPts val="0"/>
                        </a:spcAft>
                      </a:pPr>
                      <a:r>
                        <a:rPr lang="en-US" sz="850">
                          <a:effectLst/>
                          <a:latin typeface="Arial"/>
                          <a:ea typeface="Calibri"/>
                          <a:cs typeface="Times New Roman"/>
                        </a:rPr>
                        <a:t>Fetal</a:t>
                      </a:r>
                      <a:r>
                        <a:rPr lang="en-US" sz="850" spc="-55">
                          <a:effectLst/>
                          <a:latin typeface="Arial"/>
                          <a:ea typeface="Calibri"/>
                          <a:cs typeface="Times New Roman"/>
                        </a:rPr>
                        <a:t> </a:t>
                      </a:r>
                      <a:r>
                        <a:rPr lang="en-US" sz="850">
                          <a:effectLst/>
                          <a:latin typeface="Arial"/>
                          <a:ea typeface="Calibri"/>
                          <a:cs typeface="Times New Roman"/>
                        </a:rPr>
                        <a:t>and</a:t>
                      </a:r>
                      <a:r>
                        <a:rPr lang="en-US" sz="850" spc="-55">
                          <a:effectLst/>
                          <a:latin typeface="Arial"/>
                          <a:ea typeface="Calibri"/>
                          <a:cs typeface="Times New Roman"/>
                        </a:rPr>
                        <a:t> </a:t>
                      </a:r>
                      <a:r>
                        <a:rPr lang="en-US" sz="850">
                          <a:effectLst/>
                          <a:latin typeface="Arial"/>
                          <a:ea typeface="Calibri"/>
                          <a:cs typeface="Times New Roman"/>
                        </a:rPr>
                        <a:t>child development;</a:t>
                      </a:r>
                      <a:r>
                        <a:rPr lang="en-US" sz="850" spc="50">
                          <a:effectLst/>
                          <a:latin typeface="Arial"/>
                          <a:ea typeface="Calibri"/>
                          <a:cs typeface="Times New Roman"/>
                        </a:rPr>
                        <a:t> </a:t>
                      </a:r>
                      <a:r>
                        <a:rPr lang="en-US" sz="850">
                          <a:effectLst/>
                          <a:latin typeface="Arial"/>
                          <a:ea typeface="Calibri"/>
                          <a:cs typeface="Times New Roman"/>
                        </a:rPr>
                        <a:t>Liver; Kidney;</a:t>
                      </a:r>
                      <a:r>
                        <a:rPr lang="en-US" sz="850" spc="-55">
                          <a:effectLst/>
                          <a:latin typeface="Arial"/>
                          <a:ea typeface="Calibri"/>
                          <a:cs typeface="Times New Roman"/>
                        </a:rPr>
                        <a:t> </a:t>
                      </a:r>
                      <a:r>
                        <a:rPr lang="en-US" sz="850">
                          <a:effectLst/>
                          <a:latin typeface="Arial"/>
                          <a:ea typeface="Calibri"/>
                          <a:cs typeface="Times New Roman"/>
                        </a:rPr>
                        <a:t>Endocrine</a:t>
                      </a:r>
                      <a:r>
                        <a:rPr lang="en-US" sz="850" spc="-75">
                          <a:effectLst/>
                          <a:latin typeface="Arial"/>
                          <a:ea typeface="Calibri"/>
                          <a:cs typeface="Times New Roman"/>
                        </a:rPr>
                        <a:t> </a:t>
                      </a:r>
                      <a:r>
                        <a:rPr lang="en-US" sz="850">
                          <a:effectLst/>
                          <a:latin typeface="Arial"/>
                          <a:ea typeface="Calibri"/>
                          <a:cs typeface="Times New Roman"/>
                        </a:rPr>
                        <a:t>system;</a:t>
                      </a:r>
                      <a:endParaRPr lang="en-US" sz="1100">
                        <a:effectLst/>
                        <a:latin typeface="Calibri"/>
                        <a:ea typeface="Calibri"/>
                        <a:cs typeface="Times New Roman"/>
                      </a:endParaRPr>
                    </a:p>
                    <a:p>
                      <a:pPr marL="53975" marR="0" algn="l">
                        <a:lnSpc>
                          <a:spcPct val="115000"/>
                        </a:lnSpc>
                        <a:spcBef>
                          <a:spcPts val="40"/>
                        </a:spcBef>
                        <a:spcAft>
                          <a:spcPts val="0"/>
                        </a:spcAft>
                      </a:pPr>
                      <a:r>
                        <a:rPr lang="en-US" sz="850">
                          <a:effectLst/>
                          <a:latin typeface="Arial"/>
                          <a:ea typeface="Calibri"/>
                          <a:cs typeface="Times New Roman"/>
                        </a:rPr>
                        <a:t>auditory</a:t>
                      </a:r>
                      <a:r>
                        <a:rPr lang="en-US" sz="850" spc="115">
                          <a:effectLst/>
                          <a:latin typeface="Arial"/>
                          <a:ea typeface="Calibri"/>
                          <a:cs typeface="Times New Roman"/>
                        </a:rPr>
                        <a:t> </a:t>
                      </a:r>
                      <a:r>
                        <a:rPr lang="en-US" sz="850">
                          <a:effectLst/>
                          <a:latin typeface="Arial"/>
                          <a:ea typeface="Calibri"/>
                          <a:cs typeface="Times New Roman"/>
                        </a:rPr>
                        <a:t>system</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3875" marR="504825" algn="ctr">
                        <a:lnSpc>
                          <a:spcPct val="115000"/>
                        </a:lnSpc>
                        <a:spcBef>
                          <a:spcPts val="405"/>
                        </a:spcBef>
                        <a:spcAft>
                          <a:spcPts val="0"/>
                        </a:spcAft>
                      </a:pPr>
                      <a:r>
                        <a:rPr lang="en-US" sz="1550">
                          <a:effectLst/>
                          <a:latin typeface="Times New Roman"/>
                          <a:ea typeface="Calibri"/>
                          <a:cs typeface="Times New Roman"/>
                        </a:rPr>
                        <a: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596">
                <a:tc>
                  <a:txBody>
                    <a:bodyPr/>
                    <a:lstStyle/>
                    <a:p>
                      <a:pPr marL="225425" marR="0" algn="l">
                        <a:lnSpc>
                          <a:spcPct val="115000"/>
                        </a:lnSpc>
                        <a:spcBef>
                          <a:spcPts val="420"/>
                        </a:spcBef>
                        <a:spcAft>
                          <a:spcPts val="0"/>
                        </a:spcAft>
                      </a:pPr>
                      <a:r>
                        <a:rPr lang="en-US" sz="850">
                          <a:effectLst/>
                          <a:latin typeface="Arial"/>
                          <a:ea typeface="Calibri"/>
                          <a:cs typeface="Times New Roman"/>
                        </a:rPr>
                        <a:t>Xylene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0" algn="l">
                        <a:lnSpc>
                          <a:spcPct val="115000"/>
                        </a:lnSpc>
                        <a:spcBef>
                          <a:spcPts val="420"/>
                        </a:spcBef>
                        <a:spcAft>
                          <a:spcPts val="0"/>
                        </a:spcAft>
                      </a:pPr>
                      <a:r>
                        <a:rPr lang="en-US" sz="850">
                          <a:effectLst/>
                          <a:latin typeface="Arial"/>
                          <a:ea typeface="Calibri"/>
                          <a:cs typeface="Times New Roman"/>
                        </a:rPr>
                        <a:t>Brain</a:t>
                      </a:r>
                      <a:r>
                        <a:rPr lang="en-US" sz="850" spc="-60">
                          <a:effectLst/>
                          <a:latin typeface="Arial"/>
                          <a:ea typeface="Calibri"/>
                          <a:cs typeface="Times New Roman"/>
                        </a:rPr>
                        <a:t> </a:t>
                      </a:r>
                      <a:r>
                        <a:rPr lang="en-US" sz="850">
                          <a:effectLst/>
                          <a:latin typeface="Arial"/>
                          <a:ea typeface="Calibri"/>
                          <a:cs typeface="Times New Roman"/>
                        </a:rPr>
                        <a:t>and</a:t>
                      </a:r>
                      <a:r>
                        <a:rPr lang="en-US" sz="850" spc="-55">
                          <a:effectLst/>
                          <a:latin typeface="Arial"/>
                          <a:ea typeface="Calibri"/>
                          <a:cs typeface="Times New Roman"/>
                        </a:rPr>
                        <a:t> </a:t>
                      </a:r>
                      <a:r>
                        <a:rPr lang="en-US" sz="850">
                          <a:effectLst/>
                          <a:latin typeface="Arial"/>
                          <a:ea typeface="Calibri"/>
                          <a:cs typeface="Times New Roman"/>
                        </a:rPr>
                        <a:t>nervous system;</a:t>
                      </a:r>
                      <a:r>
                        <a:rPr lang="en-US" sz="850" spc="90">
                          <a:effectLst/>
                          <a:latin typeface="Arial"/>
                          <a:ea typeface="Calibri"/>
                          <a:cs typeface="Times New Roman"/>
                        </a:rPr>
                        <a:t> </a:t>
                      </a:r>
                      <a:r>
                        <a:rPr lang="en-US" sz="850">
                          <a:effectLst/>
                          <a:latin typeface="Arial"/>
                          <a:ea typeface="Calibri"/>
                          <a:cs typeface="Times New Roman"/>
                        </a:rPr>
                        <a:t>Fetal</a:t>
                      </a:r>
                      <a:r>
                        <a:rPr lang="en-US" sz="850" spc="-55">
                          <a:effectLst/>
                          <a:latin typeface="Arial"/>
                          <a:ea typeface="Calibri"/>
                          <a:cs typeface="Times New Roman"/>
                        </a:rPr>
                        <a:t> </a:t>
                      </a:r>
                      <a:r>
                        <a:rPr lang="en-US" sz="850">
                          <a:effectLst/>
                          <a:latin typeface="Arial"/>
                          <a:ea typeface="Calibri"/>
                          <a:cs typeface="Times New Roman"/>
                        </a:rPr>
                        <a:t>and</a:t>
                      </a:r>
                      <a:r>
                        <a:rPr lang="en-US" sz="850" spc="-55">
                          <a:effectLst/>
                          <a:latin typeface="Arial"/>
                          <a:ea typeface="Calibri"/>
                          <a:cs typeface="Times New Roman"/>
                        </a:rPr>
                        <a:t> </a:t>
                      </a:r>
                      <a:r>
                        <a:rPr lang="en-US" sz="850">
                          <a:effectLst/>
                          <a:latin typeface="Arial"/>
                          <a:ea typeface="Calibri"/>
                          <a:cs typeface="Times New Roman"/>
                        </a:rPr>
                        <a:t>child development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713">
                <a:tc>
                  <a:txBody>
                    <a:bodyPr/>
                    <a:lstStyle/>
                    <a:p>
                      <a:pPr marL="225425" marR="295910" algn="l">
                        <a:lnSpc>
                          <a:spcPct val="104000"/>
                        </a:lnSpc>
                        <a:spcBef>
                          <a:spcPts val="265"/>
                        </a:spcBef>
                        <a:spcAft>
                          <a:spcPts val="0"/>
                        </a:spcAft>
                      </a:pPr>
                      <a:r>
                        <a:rPr lang="en-US" sz="850">
                          <a:effectLst/>
                          <a:latin typeface="Arial"/>
                          <a:ea typeface="Calibri"/>
                          <a:cs typeface="Times New Roman"/>
                        </a:rPr>
                        <a:t>Other</a:t>
                      </a:r>
                      <a:r>
                        <a:rPr lang="en-US" sz="850" spc="40">
                          <a:effectLst/>
                          <a:latin typeface="Arial"/>
                          <a:ea typeface="Calibri"/>
                          <a:cs typeface="Times New Roman"/>
                        </a:rPr>
                        <a:t> </a:t>
                      </a:r>
                      <a:r>
                        <a:rPr lang="en-US" sz="850">
                          <a:effectLst/>
                          <a:latin typeface="Arial"/>
                          <a:ea typeface="Calibri"/>
                          <a:cs typeface="Times New Roman"/>
                        </a:rPr>
                        <a:t>VOCs</a:t>
                      </a:r>
                      <a:r>
                        <a:rPr lang="en-US" sz="850" spc="10">
                          <a:effectLst/>
                          <a:latin typeface="Arial"/>
                          <a:ea typeface="Calibri"/>
                          <a:cs typeface="Times New Roman"/>
                        </a:rPr>
                        <a:t> </a:t>
                      </a:r>
                      <a:r>
                        <a:rPr lang="en-US" sz="850">
                          <a:effectLst/>
                          <a:latin typeface="Arial"/>
                          <a:ea typeface="Calibri"/>
                          <a:cs typeface="Times New Roman"/>
                        </a:rPr>
                        <a:t>(incl.</a:t>
                      </a:r>
                      <a:r>
                        <a:rPr lang="en-US" sz="850" spc="-60">
                          <a:effectLst/>
                          <a:latin typeface="Arial"/>
                          <a:ea typeface="Calibri"/>
                          <a:cs typeface="Times New Roman"/>
                        </a:rPr>
                        <a:t> </a:t>
                      </a:r>
                      <a:r>
                        <a:rPr lang="en-US" sz="850">
                          <a:effectLst/>
                          <a:latin typeface="Arial"/>
                          <a:ea typeface="Calibri"/>
                          <a:cs typeface="Times New Roman"/>
                        </a:rPr>
                        <a:t>Formaldehyde,</a:t>
                      </a:r>
                      <a:r>
                        <a:rPr lang="en-US" sz="850" spc="-55">
                          <a:effectLst/>
                          <a:latin typeface="Arial"/>
                          <a:ea typeface="Calibri"/>
                          <a:cs typeface="Times New Roman"/>
                        </a:rPr>
                        <a:t> </a:t>
                      </a:r>
                      <a:r>
                        <a:rPr lang="en-US" sz="850">
                          <a:effectLst/>
                          <a:latin typeface="Arial"/>
                          <a:ea typeface="Calibri"/>
                          <a:cs typeface="Times New Roman"/>
                        </a:rPr>
                        <a:t>Methanol)</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653415" algn="l">
                        <a:lnSpc>
                          <a:spcPct val="104000"/>
                        </a:lnSpc>
                        <a:spcBef>
                          <a:spcPts val="265"/>
                        </a:spcBef>
                        <a:spcAft>
                          <a:spcPts val="0"/>
                        </a:spcAft>
                      </a:pPr>
                      <a:r>
                        <a:rPr lang="en-US" sz="850">
                          <a:effectLst/>
                          <a:latin typeface="Arial"/>
                          <a:ea typeface="Calibri"/>
                          <a:cs typeface="Times New Roman"/>
                        </a:rPr>
                        <a:t>Immune</a:t>
                      </a:r>
                      <a:r>
                        <a:rPr lang="en-US" sz="850" spc="90">
                          <a:effectLst/>
                          <a:latin typeface="Arial"/>
                          <a:ea typeface="Calibri"/>
                          <a:cs typeface="Times New Roman"/>
                        </a:rPr>
                        <a:t> </a:t>
                      </a:r>
                      <a:r>
                        <a:rPr lang="en-US" sz="850">
                          <a:effectLst/>
                          <a:latin typeface="Arial"/>
                          <a:ea typeface="Calibri"/>
                          <a:cs typeface="Times New Roman"/>
                        </a:rPr>
                        <a:t>system;</a:t>
                      </a:r>
                      <a:r>
                        <a:rPr lang="en-US" sz="850" spc="90">
                          <a:effectLst/>
                          <a:latin typeface="Arial"/>
                          <a:ea typeface="Calibri"/>
                          <a:cs typeface="Times New Roman"/>
                        </a:rPr>
                        <a:t> </a:t>
                      </a:r>
                      <a:r>
                        <a:rPr lang="en-US" sz="850">
                          <a:effectLst/>
                          <a:latin typeface="Arial"/>
                          <a:ea typeface="Calibri"/>
                          <a:cs typeface="Times New Roman"/>
                        </a:rPr>
                        <a:t>Respiratory</a:t>
                      </a:r>
                      <a:r>
                        <a:rPr lang="en-US" sz="850" spc="-85">
                          <a:effectLst/>
                          <a:latin typeface="Arial"/>
                          <a:ea typeface="Calibri"/>
                          <a:cs typeface="Times New Roman"/>
                        </a:rPr>
                        <a:t> </a:t>
                      </a:r>
                      <a:r>
                        <a:rPr lang="en-US" sz="850">
                          <a:effectLst/>
                          <a:latin typeface="Arial"/>
                          <a:ea typeface="Calibri"/>
                          <a:cs typeface="Times New Roman"/>
                        </a:rPr>
                        <a:t>system;</a:t>
                      </a:r>
                      <a:r>
                        <a:rPr lang="en-US" sz="850" spc="90">
                          <a:effectLst/>
                          <a:latin typeface="Arial"/>
                          <a:ea typeface="Calibri"/>
                          <a:cs typeface="Times New Roman"/>
                        </a:rPr>
                        <a:t> </a:t>
                      </a:r>
                      <a:r>
                        <a:rPr lang="en-US" sz="850">
                          <a:effectLst/>
                          <a:latin typeface="Arial"/>
                          <a:ea typeface="Calibri"/>
                          <a:cs typeface="Times New Roman"/>
                        </a:rPr>
                        <a:t>Brain</a:t>
                      </a:r>
                      <a:r>
                        <a:rPr lang="en-US" sz="850" spc="-60">
                          <a:effectLst/>
                          <a:latin typeface="Arial"/>
                          <a:ea typeface="Calibri"/>
                          <a:cs typeface="Times New Roman"/>
                        </a:rPr>
                        <a:t> </a:t>
                      </a:r>
                      <a:r>
                        <a:rPr lang="en-US" sz="850">
                          <a:effectLst/>
                          <a:latin typeface="Arial"/>
                          <a:ea typeface="Calibri"/>
                          <a:cs typeface="Times New Roman"/>
                        </a:rPr>
                        <a:t>and</a:t>
                      </a:r>
                      <a:r>
                        <a:rPr lang="en-US" sz="850" spc="-55">
                          <a:effectLst/>
                          <a:latin typeface="Arial"/>
                          <a:ea typeface="Calibri"/>
                          <a:cs typeface="Times New Roman"/>
                        </a:rPr>
                        <a:t> </a:t>
                      </a:r>
                      <a:r>
                        <a:rPr lang="en-US" sz="850">
                          <a:effectLst/>
                          <a:latin typeface="Arial"/>
                          <a:ea typeface="Calibri"/>
                          <a:cs typeface="Times New Roman"/>
                        </a:rPr>
                        <a:t>nervous system;</a:t>
                      </a:r>
                      <a:r>
                        <a:rPr lang="en-US" sz="850" spc="95">
                          <a:effectLst/>
                          <a:latin typeface="Arial"/>
                          <a:ea typeface="Calibri"/>
                          <a:cs typeface="Times New Roman"/>
                        </a:rPr>
                        <a:t> </a:t>
                      </a:r>
                      <a:r>
                        <a:rPr lang="en-US" sz="850">
                          <a:effectLst/>
                          <a:latin typeface="Arial"/>
                          <a:ea typeface="Calibri"/>
                          <a:cs typeface="Times New Roman"/>
                        </a:rPr>
                        <a:t>Fetal</a:t>
                      </a:r>
                      <a:r>
                        <a:rPr lang="en-US" sz="850" spc="-55">
                          <a:effectLst/>
                          <a:latin typeface="Arial"/>
                          <a:ea typeface="Calibri"/>
                          <a:cs typeface="Times New Roman"/>
                        </a:rPr>
                        <a:t> </a:t>
                      </a:r>
                      <a:r>
                        <a:rPr lang="en-US" sz="850">
                          <a:effectLst/>
                          <a:latin typeface="Arial"/>
                          <a:ea typeface="Calibri"/>
                          <a:cs typeface="Times New Roman"/>
                        </a:rPr>
                        <a:t>and</a:t>
                      </a:r>
                      <a:r>
                        <a:rPr lang="en-US" sz="850" spc="-55">
                          <a:effectLst/>
                          <a:latin typeface="Arial"/>
                          <a:ea typeface="Calibri"/>
                          <a:cs typeface="Times New Roman"/>
                        </a:rPr>
                        <a:t> </a:t>
                      </a:r>
                      <a:r>
                        <a:rPr lang="en-US" sz="850">
                          <a:effectLst/>
                          <a:latin typeface="Arial"/>
                          <a:ea typeface="Calibri"/>
                          <a:cs typeface="Times New Roman"/>
                        </a:rPr>
                        <a:t>child development;</a:t>
                      </a:r>
                      <a:r>
                        <a:rPr lang="en-US" sz="850" spc="50">
                          <a:effectLst/>
                          <a:latin typeface="Arial"/>
                          <a:ea typeface="Calibri"/>
                          <a:cs typeface="Times New Roman"/>
                        </a:rPr>
                        <a:t> </a:t>
                      </a:r>
                      <a:r>
                        <a:rPr lang="en-US" sz="850">
                          <a:effectLst/>
                          <a:latin typeface="Arial"/>
                          <a:ea typeface="Calibri"/>
                          <a:cs typeface="Times New Roman"/>
                        </a:rPr>
                        <a:t>Liver; Kidney;</a:t>
                      </a:r>
                      <a:r>
                        <a:rPr lang="en-US" sz="850" spc="-55">
                          <a:effectLst/>
                          <a:latin typeface="Arial"/>
                          <a:ea typeface="Calibri"/>
                          <a:cs typeface="Times New Roman"/>
                        </a:rPr>
                        <a:t> </a:t>
                      </a:r>
                      <a:r>
                        <a:rPr lang="en-US" sz="850">
                          <a:effectLst/>
                          <a:latin typeface="Arial"/>
                          <a:ea typeface="Calibri"/>
                          <a:cs typeface="Times New Roman"/>
                        </a:rPr>
                        <a:t>Endocrine</a:t>
                      </a:r>
                      <a:r>
                        <a:rPr lang="en-US" sz="850" spc="-75">
                          <a:effectLst/>
                          <a:latin typeface="Arial"/>
                          <a:ea typeface="Calibri"/>
                          <a:cs typeface="Times New Roman"/>
                        </a:rPr>
                        <a:t> </a:t>
                      </a:r>
                      <a:r>
                        <a:rPr lang="en-US" sz="850">
                          <a:effectLst/>
                          <a:latin typeface="Arial"/>
                          <a:ea typeface="Calibri"/>
                          <a:cs typeface="Times New Roman"/>
                        </a:rPr>
                        <a:t>system</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4510" marR="505460" algn="ctr">
                        <a:lnSpc>
                          <a:spcPct val="115000"/>
                        </a:lnSpc>
                        <a:spcBef>
                          <a:spcPts val="405"/>
                        </a:spcBef>
                        <a:spcAft>
                          <a:spcPts val="0"/>
                        </a:spcAft>
                      </a:pPr>
                      <a:r>
                        <a:rPr lang="en-US" sz="1550">
                          <a:effectLst/>
                          <a:latin typeface="Times New Roman"/>
                          <a:ea typeface="Calibri"/>
                          <a:cs typeface="Times New Roman"/>
                        </a:rPr>
                        <a: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596">
                <a:tc gridSpan="3">
                  <a:txBody>
                    <a:bodyPr/>
                    <a:lstStyle/>
                    <a:p>
                      <a:pPr marL="53975" marR="0" algn="l">
                        <a:lnSpc>
                          <a:spcPct val="115000"/>
                        </a:lnSpc>
                        <a:spcBef>
                          <a:spcPts val="425"/>
                        </a:spcBef>
                        <a:spcAft>
                          <a:spcPts val="0"/>
                        </a:spcAft>
                      </a:pPr>
                      <a:r>
                        <a:rPr lang="en-US" sz="850" b="1">
                          <a:effectLst/>
                          <a:latin typeface="Arial"/>
                          <a:ea typeface="Calibri"/>
                          <a:cs typeface="Times New Roman"/>
                        </a:rPr>
                        <a:t>other</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hMerge="1">
                  <a:txBody>
                    <a:bodyPr/>
                    <a:lstStyle/>
                    <a:p>
                      <a:endParaRPr lang="en-US"/>
                    </a:p>
                  </a:txBody>
                  <a:tcPr/>
                </a:tc>
                <a:tc hMerge="1">
                  <a:txBody>
                    <a:bodyPr/>
                    <a:lstStyle/>
                    <a:p>
                      <a:endParaRPr lang="en-US"/>
                    </a:p>
                  </a:txBody>
                  <a:tcPr/>
                </a:tc>
              </a:tr>
              <a:tr h="278596">
                <a:tc>
                  <a:txBody>
                    <a:bodyPr/>
                    <a:lstStyle/>
                    <a:p>
                      <a:pPr marL="53975" marR="0" algn="l">
                        <a:lnSpc>
                          <a:spcPct val="115000"/>
                        </a:lnSpc>
                        <a:spcBef>
                          <a:spcPts val="420"/>
                        </a:spcBef>
                        <a:spcAft>
                          <a:spcPts val="0"/>
                        </a:spcAft>
                      </a:pPr>
                      <a:r>
                        <a:rPr lang="en-US" sz="850">
                          <a:effectLst/>
                          <a:latin typeface="Arial"/>
                          <a:ea typeface="Calibri"/>
                          <a:cs typeface="Times New Roman"/>
                        </a:rPr>
                        <a:t>Hydrogen sulfide</a:t>
                      </a:r>
                      <a:r>
                        <a:rPr lang="en-US" sz="850" spc="25">
                          <a:effectLst/>
                          <a:latin typeface="Arial"/>
                          <a:ea typeface="Calibri"/>
                          <a:cs typeface="Times New Roman"/>
                        </a:rPr>
                        <a:t> </a:t>
                      </a:r>
                      <a:r>
                        <a:rPr lang="en-US" sz="850">
                          <a:effectLst/>
                          <a:latin typeface="Arial"/>
                          <a:ea typeface="Calibri"/>
                          <a:cs typeface="Times New Roman"/>
                        </a:rPr>
                        <a:t>(H</a:t>
                      </a:r>
                      <a:r>
                        <a:rPr lang="en-US" sz="600">
                          <a:effectLst/>
                          <a:latin typeface="Arial"/>
                          <a:ea typeface="Calibri"/>
                          <a:cs typeface="Times New Roman"/>
                        </a:rPr>
                        <a:t>2</a:t>
                      </a:r>
                      <a:r>
                        <a:rPr lang="en-US" sz="850">
                          <a:effectLst/>
                          <a:latin typeface="Arial"/>
                          <a:ea typeface="Calibri"/>
                          <a:cs typeface="Times New Roman"/>
                        </a:rPr>
                        <a:t>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0" algn="l">
                        <a:lnSpc>
                          <a:spcPct val="115000"/>
                        </a:lnSpc>
                        <a:spcBef>
                          <a:spcPts val="420"/>
                        </a:spcBef>
                        <a:spcAft>
                          <a:spcPts val="0"/>
                        </a:spcAft>
                      </a:pPr>
                      <a:r>
                        <a:rPr lang="en-US" sz="850">
                          <a:effectLst/>
                          <a:latin typeface="Arial"/>
                          <a:ea typeface="Calibri"/>
                          <a:cs typeface="Times New Roman"/>
                        </a:rPr>
                        <a:t>Respiratory</a:t>
                      </a:r>
                      <a:r>
                        <a:rPr lang="en-US" sz="850" spc="-85">
                          <a:effectLst/>
                          <a:latin typeface="Arial"/>
                          <a:ea typeface="Calibri"/>
                          <a:cs typeface="Times New Roman"/>
                        </a:rPr>
                        <a:t> </a:t>
                      </a:r>
                      <a:r>
                        <a:rPr lang="en-US" sz="850">
                          <a:effectLst/>
                          <a:latin typeface="Arial"/>
                          <a:ea typeface="Calibri"/>
                          <a:cs typeface="Times New Roman"/>
                        </a:rPr>
                        <a:t>system;</a:t>
                      </a:r>
                      <a:r>
                        <a:rPr lang="en-US" sz="850" spc="90">
                          <a:effectLst/>
                          <a:latin typeface="Arial"/>
                          <a:ea typeface="Calibri"/>
                          <a:cs typeface="Times New Roman"/>
                        </a:rPr>
                        <a:t> </a:t>
                      </a:r>
                      <a:r>
                        <a:rPr lang="en-US" sz="850">
                          <a:effectLst/>
                          <a:latin typeface="Arial"/>
                          <a:ea typeface="Calibri"/>
                          <a:cs typeface="Times New Roman"/>
                        </a:rPr>
                        <a:t>Brain</a:t>
                      </a:r>
                      <a:r>
                        <a:rPr lang="en-US" sz="850" spc="-60">
                          <a:effectLst/>
                          <a:latin typeface="Arial"/>
                          <a:ea typeface="Calibri"/>
                          <a:cs typeface="Times New Roman"/>
                        </a:rPr>
                        <a:t> </a:t>
                      </a:r>
                      <a:r>
                        <a:rPr lang="en-US" sz="850">
                          <a:effectLst/>
                          <a:latin typeface="Arial"/>
                          <a:ea typeface="Calibri"/>
                          <a:cs typeface="Times New Roman"/>
                        </a:rPr>
                        <a:t>and</a:t>
                      </a:r>
                      <a:r>
                        <a:rPr lang="en-US" sz="850" spc="-55">
                          <a:effectLst/>
                          <a:latin typeface="Arial"/>
                          <a:ea typeface="Calibri"/>
                          <a:cs typeface="Times New Roman"/>
                        </a:rPr>
                        <a:t> </a:t>
                      </a:r>
                      <a:r>
                        <a:rPr lang="en-US" sz="850">
                          <a:effectLst/>
                          <a:latin typeface="Arial"/>
                          <a:ea typeface="Calibri"/>
                          <a:cs typeface="Times New Roman"/>
                        </a:rPr>
                        <a:t>nervous system;</a:t>
                      </a:r>
                      <a:r>
                        <a:rPr lang="en-US" sz="850" spc="90">
                          <a:effectLst/>
                          <a:latin typeface="Arial"/>
                          <a:ea typeface="Calibri"/>
                          <a:cs typeface="Times New Roman"/>
                        </a:rPr>
                        <a:t> </a:t>
                      </a:r>
                      <a:r>
                        <a:rPr lang="en-US" sz="850">
                          <a:effectLst/>
                          <a:latin typeface="Arial"/>
                          <a:ea typeface="Calibri"/>
                          <a:cs typeface="Times New Roman"/>
                        </a:rPr>
                        <a:t>Gastrointestinal</a:t>
                      </a:r>
                      <a:r>
                        <a:rPr lang="en-US" sz="850" spc="-60">
                          <a:effectLst/>
                          <a:latin typeface="Arial"/>
                          <a:ea typeface="Calibri"/>
                          <a:cs typeface="Times New Roman"/>
                        </a:rPr>
                        <a:t> </a:t>
                      </a:r>
                      <a:r>
                        <a:rPr lang="en-US" sz="850">
                          <a:effectLst/>
                          <a:latin typeface="Arial"/>
                          <a:ea typeface="Calibri"/>
                          <a:cs typeface="Times New Roman"/>
                        </a:rPr>
                        <a:t>system</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596">
                <a:tc>
                  <a:txBody>
                    <a:bodyPr/>
                    <a:lstStyle/>
                    <a:p>
                      <a:pPr marL="53975" marR="0" algn="l">
                        <a:lnSpc>
                          <a:spcPct val="115000"/>
                        </a:lnSpc>
                        <a:spcBef>
                          <a:spcPts val="420"/>
                        </a:spcBef>
                        <a:spcAft>
                          <a:spcPts val="0"/>
                        </a:spcAft>
                      </a:pPr>
                      <a:r>
                        <a:rPr lang="en-US" sz="850">
                          <a:effectLst/>
                          <a:latin typeface="Arial"/>
                          <a:ea typeface="Calibri"/>
                          <a:cs typeface="Times New Roman"/>
                        </a:rPr>
                        <a:t>NO</a:t>
                      </a:r>
                      <a:r>
                        <a:rPr lang="en-US" sz="600">
                          <a:effectLst/>
                          <a:latin typeface="Arial"/>
                          <a:ea typeface="Calibri"/>
                          <a:cs typeface="Times New Roman"/>
                        </a:rPr>
                        <a:t>x</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0" algn="l">
                        <a:lnSpc>
                          <a:spcPct val="115000"/>
                        </a:lnSpc>
                        <a:spcBef>
                          <a:spcPts val="420"/>
                        </a:spcBef>
                        <a:spcAft>
                          <a:spcPts val="0"/>
                        </a:spcAft>
                      </a:pPr>
                      <a:r>
                        <a:rPr lang="en-US" sz="850">
                          <a:effectLst/>
                          <a:latin typeface="Arial"/>
                          <a:ea typeface="Calibri"/>
                          <a:cs typeface="Times New Roman"/>
                        </a:rPr>
                        <a:t>Respiratory</a:t>
                      </a:r>
                      <a:r>
                        <a:rPr lang="en-US" sz="850" spc="-85">
                          <a:effectLst/>
                          <a:latin typeface="Arial"/>
                          <a:ea typeface="Calibri"/>
                          <a:cs typeface="Times New Roman"/>
                        </a:rPr>
                        <a:t> </a:t>
                      </a:r>
                      <a:r>
                        <a:rPr lang="en-US" sz="850">
                          <a:effectLst/>
                          <a:latin typeface="Arial"/>
                          <a:ea typeface="Calibri"/>
                          <a:cs typeface="Times New Roman"/>
                        </a:rPr>
                        <a:t>system</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596">
                <a:tc>
                  <a:txBody>
                    <a:bodyPr/>
                    <a:lstStyle/>
                    <a:p>
                      <a:pPr marL="53975" marR="0" algn="l">
                        <a:lnSpc>
                          <a:spcPct val="115000"/>
                        </a:lnSpc>
                        <a:spcBef>
                          <a:spcPts val="420"/>
                        </a:spcBef>
                        <a:spcAft>
                          <a:spcPts val="0"/>
                        </a:spcAft>
                      </a:pPr>
                      <a:r>
                        <a:rPr lang="en-US" sz="850">
                          <a:effectLst/>
                          <a:latin typeface="Arial"/>
                          <a:ea typeface="Calibri"/>
                          <a:cs typeface="Times New Roman"/>
                        </a:rPr>
                        <a:t>Ozone</a:t>
                      </a:r>
                      <a:r>
                        <a:rPr lang="en-US" sz="850" spc="-50">
                          <a:effectLst/>
                          <a:latin typeface="Arial"/>
                          <a:ea typeface="Calibri"/>
                          <a:cs typeface="Times New Roman"/>
                        </a:rPr>
                        <a:t> </a:t>
                      </a:r>
                      <a:r>
                        <a:rPr lang="en-US" sz="850">
                          <a:effectLst/>
                          <a:latin typeface="Arial"/>
                          <a:ea typeface="Calibri"/>
                          <a:cs typeface="Times New Roman"/>
                        </a:rPr>
                        <a:t>(O</a:t>
                      </a:r>
                      <a:r>
                        <a:rPr lang="en-US" sz="600">
                          <a:effectLst/>
                          <a:latin typeface="Arial"/>
                          <a:ea typeface="Calibri"/>
                          <a:cs typeface="Times New Roman"/>
                        </a:rPr>
                        <a:t>3</a:t>
                      </a:r>
                      <a:r>
                        <a:rPr lang="en-US" sz="850">
                          <a:effectLst/>
                          <a:latin typeface="Arial"/>
                          <a:ea typeface="Calibri"/>
                          <a:cs typeface="Times New Roman"/>
                        </a:rPr>
                        <a: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0" algn="l">
                        <a:lnSpc>
                          <a:spcPct val="115000"/>
                        </a:lnSpc>
                        <a:spcBef>
                          <a:spcPts val="420"/>
                        </a:spcBef>
                        <a:spcAft>
                          <a:spcPts val="0"/>
                        </a:spcAft>
                      </a:pPr>
                      <a:r>
                        <a:rPr lang="en-US" sz="850">
                          <a:effectLst/>
                          <a:latin typeface="Arial"/>
                          <a:ea typeface="Calibri"/>
                          <a:cs typeface="Times New Roman"/>
                        </a:rPr>
                        <a:t>Respiratory</a:t>
                      </a:r>
                      <a:r>
                        <a:rPr lang="en-US" sz="850" spc="-85">
                          <a:effectLst/>
                          <a:latin typeface="Arial"/>
                          <a:ea typeface="Calibri"/>
                          <a:cs typeface="Times New Roman"/>
                        </a:rPr>
                        <a:t> </a:t>
                      </a:r>
                      <a:r>
                        <a:rPr lang="en-US" sz="850">
                          <a:effectLst/>
                          <a:latin typeface="Arial"/>
                          <a:ea typeface="Calibri"/>
                          <a:cs typeface="Times New Roman"/>
                        </a:rPr>
                        <a:t>system;</a:t>
                      </a:r>
                      <a:r>
                        <a:rPr lang="en-US" sz="850" spc="90">
                          <a:effectLst/>
                          <a:latin typeface="Arial"/>
                          <a:ea typeface="Calibri"/>
                          <a:cs typeface="Times New Roman"/>
                        </a:rPr>
                        <a:t> </a:t>
                      </a:r>
                      <a:r>
                        <a:rPr lang="en-US" sz="850">
                          <a:effectLst/>
                          <a:latin typeface="Arial"/>
                          <a:ea typeface="Calibri"/>
                          <a:cs typeface="Times New Roman"/>
                        </a:rPr>
                        <a:t>Cardiovascular</a:t>
                      </a:r>
                      <a:r>
                        <a:rPr lang="en-US" sz="850" spc="10">
                          <a:effectLst/>
                          <a:latin typeface="Arial"/>
                          <a:ea typeface="Calibri"/>
                          <a:cs typeface="Times New Roman"/>
                        </a:rPr>
                        <a:t> </a:t>
                      </a:r>
                      <a:r>
                        <a:rPr lang="en-US" sz="850">
                          <a:effectLst/>
                          <a:latin typeface="Arial"/>
                          <a:ea typeface="Calibri"/>
                          <a:cs typeface="Times New Roman"/>
                        </a:rPr>
                        <a:t>system</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065">
                <a:tc>
                  <a:txBody>
                    <a:bodyPr/>
                    <a:lstStyle/>
                    <a:p>
                      <a:pPr marL="0" marR="0" algn="l">
                        <a:lnSpc>
                          <a:spcPts val="500"/>
                        </a:lnSpc>
                        <a:spcBef>
                          <a:spcPts val="45"/>
                        </a:spcBef>
                        <a:spcAft>
                          <a:spcPts val="0"/>
                        </a:spcAft>
                      </a:pPr>
                      <a:r>
                        <a:rPr lang="en-US" sz="500">
                          <a:effectLst/>
                          <a:latin typeface="Times New Roman"/>
                          <a:ea typeface="Calibri"/>
                          <a:cs typeface="Times New Roman"/>
                        </a:rPr>
                        <a:t> </a:t>
                      </a:r>
                      <a:endParaRPr lang="en-US" sz="1100">
                        <a:effectLst/>
                        <a:latin typeface="Calibri"/>
                        <a:ea typeface="Calibri"/>
                        <a:cs typeface="Times New Roman"/>
                      </a:endParaRPr>
                    </a:p>
                    <a:p>
                      <a:pPr marL="53975" marR="0" algn="l">
                        <a:lnSpc>
                          <a:spcPct val="115000"/>
                        </a:lnSpc>
                        <a:spcBef>
                          <a:spcPts val="0"/>
                        </a:spcBef>
                        <a:spcAft>
                          <a:spcPts val="0"/>
                        </a:spcAft>
                      </a:pPr>
                      <a:r>
                        <a:rPr lang="en-US" sz="850">
                          <a:effectLst/>
                          <a:latin typeface="Arial"/>
                          <a:ea typeface="Calibri"/>
                          <a:cs typeface="Times New Roman"/>
                        </a:rPr>
                        <a:t>Respirable</a:t>
                      </a:r>
                      <a:r>
                        <a:rPr lang="en-US" sz="850" spc="5">
                          <a:effectLst/>
                          <a:latin typeface="Arial"/>
                          <a:ea typeface="Calibri"/>
                          <a:cs typeface="Times New Roman"/>
                        </a:rPr>
                        <a:t> </a:t>
                      </a:r>
                      <a:r>
                        <a:rPr lang="en-US" sz="850">
                          <a:effectLst/>
                          <a:latin typeface="Arial"/>
                          <a:ea typeface="Calibri"/>
                          <a:cs typeface="Times New Roman"/>
                        </a:rPr>
                        <a:t>Silica</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500"/>
                        </a:lnSpc>
                        <a:spcBef>
                          <a:spcPts val="45"/>
                        </a:spcBef>
                        <a:spcAft>
                          <a:spcPts val="0"/>
                        </a:spcAft>
                      </a:pPr>
                      <a:r>
                        <a:rPr lang="en-US" sz="500">
                          <a:effectLst/>
                          <a:latin typeface="Times New Roman"/>
                          <a:ea typeface="Calibri"/>
                          <a:cs typeface="Times New Roman"/>
                        </a:rPr>
                        <a:t> </a:t>
                      </a:r>
                      <a:endParaRPr lang="en-US" sz="1100">
                        <a:effectLst/>
                        <a:latin typeface="Calibri"/>
                        <a:ea typeface="Calibri"/>
                        <a:cs typeface="Times New Roman"/>
                      </a:endParaRPr>
                    </a:p>
                    <a:p>
                      <a:pPr marL="53975" marR="0" algn="l">
                        <a:lnSpc>
                          <a:spcPct val="115000"/>
                        </a:lnSpc>
                        <a:spcBef>
                          <a:spcPts val="0"/>
                        </a:spcBef>
                        <a:spcAft>
                          <a:spcPts val="0"/>
                        </a:spcAft>
                      </a:pPr>
                      <a:r>
                        <a:rPr lang="en-US" sz="850">
                          <a:effectLst/>
                          <a:latin typeface="Arial"/>
                          <a:ea typeface="Calibri"/>
                          <a:cs typeface="Times New Roman"/>
                        </a:rPr>
                        <a:t>Respiratory</a:t>
                      </a:r>
                      <a:r>
                        <a:rPr lang="en-US" sz="850" spc="-85">
                          <a:effectLst/>
                          <a:latin typeface="Arial"/>
                          <a:ea typeface="Calibri"/>
                          <a:cs typeface="Times New Roman"/>
                        </a:rPr>
                        <a:t> </a:t>
                      </a:r>
                      <a:r>
                        <a:rPr lang="en-US" sz="850">
                          <a:effectLst/>
                          <a:latin typeface="Arial"/>
                          <a:ea typeface="Calibri"/>
                          <a:cs typeface="Times New Roman"/>
                        </a:rPr>
                        <a:t>system;</a:t>
                      </a:r>
                      <a:r>
                        <a:rPr lang="en-US" sz="850" spc="90">
                          <a:effectLst/>
                          <a:latin typeface="Arial"/>
                          <a:ea typeface="Calibri"/>
                          <a:cs typeface="Times New Roman"/>
                        </a:rPr>
                        <a:t> </a:t>
                      </a:r>
                      <a:r>
                        <a:rPr lang="en-US" sz="850">
                          <a:effectLst/>
                          <a:latin typeface="Arial"/>
                          <a:ea typeface="Calibri"/>
                          <a:cs typeface="Times New Roman"/>
                        </a:rPr>
                        <a:t>Kidneys;</a:t>
                      </a:r>
                      <a:r>
                        <a:rPr lang="en-US" sz="850" spc="-65">
                          <a:effectLst/>
                          <a:latin typeface="Arial"/>
                          <a:ea typeface="Calibri"/>
                          <a:cs typeface="Times New Roman"/>
                        </a:rPr>
                        <a:t> </a:t>
                      </a:r>
                      <a:r>
                        <a:rPr lang="en-US" sz="850">
                          <a:effectLst/>
                          <a:latin typeface="Arial"/>
                          <a:ea typeface="Calibri"/>
                          <a:cs typeface="Times New Roman"/>
                        </a:rPr>
                        <a:t>Immune</a:t>
                      </a:r>
                      <a:r>
                        <a:rPr lang="en-US" sz="850" spc="90">
                          <a:effectLst/>
                          <a:latin typeface="Arial"/>
                          <a:ea typeface="Calibri"/>
                          <a:cs typeface="Times New Roman"/>
                        </a:rPr>
                        <a:t> </a:t>
                      </a:r>
                      <a:r>
                        <a:rPr lang="en-US" sz="850">
                          <a:effectLst/>
                          <a:latin typeface="Arial"/>
                          <a:ea typeface="Calibri"/>
                          <a:cs typeface="Times New Roman"/>
                        </a:rPr>
                        <a:t>system</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5145" marR="506095" algn="ctr">
                        <a:lnSpc>
                          <a:spcPct val="115000"/>
                        </a:lnSpc>
                        <a:spcBef>
                          <a:spcPts val="180"/>
                        </a:spcBef>
                        <a:spcAft>
                          <a:spcPts val="0"/>
                        </a:spcAft>
                      </a:pPr>
                      <a:r>
                        <a:rPr lang="en-US" sz="1550">
                          <a:effectLst/>
                          <a:latin typeface="Times New Roman"/>
                          <a:ea typeface="Calibri"/>
                          <a:cs typeface="Times New Roman"/>
                        </a:rPr>
                        <a: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713">
                <a:tc>
                  <a:txBody>
                    <a:bodyPr/>
                    <a:lstStyle/>
                    <a:p>
                      <a:pPr marL="0" marR="0" algn="l">
                        <a:lnSpc>
                          <a:spcPts val="750"/>
                        </a:lnSpc>
                        <a:spcBef>
                          <a:spcPts val="25"/>
                        </a:spcBef>
                        <a:spcAft>
                          <a:spcPts val="0"/>
                        </a:spcAft>
                      </a:pPr>
                      <a:r>
                        <a:rPr lang="en-US" sz="750">
                          <a:effectLst/>
                          <a:latin typeface="Times New Roman"/>
                          <a:ea typeface="Calibri"/>
                          <a:cs typeface="Times New Roman"/>
                        </a:rPr>
                        <a:t> </a:t>
                      </a:r>
                      <a:endParaRPr lang="en-US" sz="1100">
                        <a:effectLst/>
                        <a:latin typeface="Calibri"/>
                        <a:ea typeface="Calibri"/>
                        <a:cs typeface="Times New Roman"/>
                      </a:endParaRPr>
                    </a:p>
                    <a:p>
                      <a:pPr marL="53975" marR="0" algn="l">
                        <a:lnSpc>
                          <a:spcPct val="115000"/>
                        </a:lnSpc>
                        <a:spcBef>
                          <a:spcPts val="0"/>
                        </a:spcBef>
                        <a:spcAft>
                          <a:spcPts val="0"/>
                        </a:spcAft>
                      </a:pPr>
                      <a:r>
                        <a:rPr lang="en-US" sz="850" spc="-65">
                          <a:effectLst/>
                          <a:latin typeface="Arial"/>
                          <a:ea typeface="Calibri"/>
                          <a:cs typeface="Times New Roman"/>
                        </a:rPr>
                        <a:t>p</a:t>
                      </a:r>
                      <a:r>
                        <a:rPr lang="en-US" sz="850">
                          <a:effectLst/>
                          <a:latin typeface="Arial"/>
                          <a:ea typeface="Calibri"/>
                          <a:cs typeface="Times New Roman"/>
                        </a:rPr>
                        <a:t>aHs</a:t>
                      </a:r>
                      <a:r>
                        <a:rPr lang="en-US" sz="850" spc="130">
                          <a:effectLst/>
                          <a:latin typeface="Arial"/>
                          <a:ea typeface="Calibri"/>
                          <a:cs typeface="Times New Roman"/>
                        </a:rPr>
                        <a:t> </a:t>
                      </a:r>
                      <a:r>
                        <a:rPr lang="en-US" sz="850">
                          <a:effectLst/>
                          <a:latin typeface="Arial"/>
                          <a:ea typeface="Calibri"/>
                          <a:cs typeface="Times New Roman"/>
                        </a:rPr>
                        <a:t>(incl.</a:t>
                      </a:r>
                      <a:r>
                        <a:rPr lang="en-US" sz="850" spc="-55">
                          <a:effectLst/>
                          <a:latin typeface="Arial"/>
                          <a:ea typeface="Calibri"/>
                          <a:cs typeface="Times New Roman"/>
                        </a:rPr>
                        <a:t> </a:t>
                      </a:r>
                      <a:r>
                        <a:rPr lang="en-US" sz="850">
                          <a:effectLst/>
                          <a:latin typeface="Arial"/>
                          <a:ea typeface="Calibri"/>
                          <a:cs typeface="Times New Roman"/>
                        </a:rPr>
                        <a:t>Naphthalene)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376555" algn="l">
                        <a:lnSpc>
                          <a:spcPct val="104000"/>
                        </a:lnSpc>
                        <a:spcBef>
                          <a:spcPts val="265"/>
                        </a:spcBef>
                        <a:spcAft>
                          <a:spcPts val="0"/>
                        </a:spcAft>
                      </a:pPr>
                      <a:r>
                        <a:rPr lang="en-US" sz="850">
                          <a:effectLst/>
                          <a:latin typeface="Arial"/>
                          <a:ea typeface="Calibri"/>
                          <a:cs typeface="Times New Roman"/>
                        </a:rPr>
                        <a:t>Immune</a:t>
                      </a:r>
                      <a:r>
                        <a:rPr lang="en-US" sz="850" spc="90">
                          <a:effectLst/>
                          <a:latin typeface="Arial"/>
                          <a:ea typeface="Calibri"/>
                          <a:cs typeface="Times New Roman"/>
                        </a:rPr>
                        <a:t> </a:t>
                      </a:r>
                      <a:r>
                        <a:rPr lang="en-US" sz="850">
                          <a:effectLst/>
                          <a:latin typeface="Arial"/>
                          <a:ea typeface="Calibri"/>
                          <a:cs typeface="Times New Roman"/>
                        </a:rPr>
                        <a:t>system*,</a:t>
                      </a:r>
                      <a:r>
                        <a:rPr lang="en-US" sz="850" spc="230">
                          <a:effectLst/>
                          <a:latin typeface="Arial"/>
                          <a:ea typeface="Calibri"/>
                          <a:cs typeface="Times New Roman"/>
                        </a:rPr>
                        <a:t> </a:t>
                      </a:r>
                      <a:r>
                        <a:rPr lang="en-US" sz="850">
                          <a:effectLst/>
                          <a:latin typeface="Arial"/>
                          <a:ea typeface="Calibri"/>
                          <a:cs typeface="Times New Roman"/>
                        </a:rPr>
                        <a:t>Reproductive system*;</a:t>
                      </a:r>
                      <a:r>
                        <a:rPr lang="en-US" sz="850" spc="230">
                          <a:effectLst/>
                          <a:latin typeface="Arial"/>
                          <a:ea typeface="Calibri"/>
                          <a:cs typeface="Times New Roman"/>
                        </a:rPr>
                        <a:t> </a:t>
                      </a:r>
                      <a:r>
                        <a:rPr lang="en-US" sz="850">
                          <a:effectLst/>
                          <a:latin typeface="Arial"/>
                          <a:ea typeface="Calibri"/>
                          <a:cs typeface="Times New Roman"/>
                        </a:rPr>
                        <a:t>Brain</a:t>
                      </a:r>
                      <a:r>
                        <a:rPr lang="en-US" sz="850" spc="-60">
                          <a:effectLst/>
                          <a:latin typeface="Arial"/>
                          <a:ea typeface="Calibri"/>
                          <a:cs typeface="Times New Roman"/>
                        </a:rPr>
                        <a:t> </a:t>
                      </a:r>
                      <a:r>
                        <a:rPr lang="en-US" sz="850">
                          <a:effectLst/>
                          <a:latin typeface="Arial"/>
                          <a:ea typeface="Calibri"/>
                          <a:cs typeface="Times New Roman"/>
                        </a:rPr>
                        <a:t>and</a:t>
                      </a:r>
                      <a:r>
                        <a:rPr lang="en-US" sz="850" spc="-55">
                          <a:effectLst/>
                          <a:latin typeface="Arial"/>
                          <a:ea typeface="Calibri"/>
                          <a:cs typeface="Times New Roman"/>
                        </a:rPr>
                        <a:t> </a:t>
                      </a:r>
                      <a:r>
                        <a:rPr lang="en-US" sz="850">
                          <a:effectLst/>
                          <a:latin typeface="Arial"/>
                          <a:ea typeface="Calibri"/>
                          <a:cs typeface="Times New Roman"/>
                        </a:rPr>
                        <a:t>nervous system*; </a:t>
                      </a:r>
                      <a:r>
                        <a:rPr lang="en-US" sz="850" spc="10">
                          <a:effectLst/>
                          <a:latin typeface="Arial"/>
                          <a:ea typeface="Calibri"/>
                          <a:cs typeface="Times New Roman"/>
                        </a:rPr>
                        <a:t> </a:t>
                      </a:r>
                      <a:r>
                        <a:rPr lang="en-US" sz="850">
                          <a:effectLst/>
                          <a:latin typeface="Arial"/>
                          <a:ea typeface="Calibri"/>
                          <a:cs typeface="Times New Roman"/>
                        </a:rPr>
                        <a:t>Developmental effects*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4185" marR="445135" algn="ctr">
                        <a:lnSpc>
                          <a:spcPct val="115000"/>
                        </a:lnSpc>
                        <a:spcBef>
                          <a:spcPts val="405"/>
                        </a:spcBef>
                        <a:spcAft>
                          <a:spcPts val="0"/>
                        </a:spcAft>
                      </a:pPr>
                      <a:r>
                        <a:rPr lang="en-US" sz="1550" dirty="0">
                          <a:effectLst/>
                          <a:latin typeface="Times New Roman"/>
                          <a:ea typeface="Calibri"/>
                          <a:cs typeface="Times New Roman"/>
                        </a:rPr>
                        <a:t>•</a:t>
                      </a:r>
                      <a:r>
                        <a:rPr lang="en-US" sz="850" dirty="0">
                          <a:effectLst/>
                          <a:latin typeface="Arial"/>
                          <a:ea typeface="Calibri"/>
                          <a:cs typeface="Times New Roman"/>
                        </a:rPr>
                        <a:t>**</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067737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rebuchet MS"/>
        <a:ea typeface="Trebuchet MS"/>
        <a:cs typeface="Trebuchet MS"/>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rebuchet MS"/>
        <a:ea typeface="Trebuchet MS"/>
        <a:cs typeface="Trebuchet MS"/>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18767</TotalTime>
  <Words>4144</Words>
  <Application>Microsoft Macintosh PowerPoint</Application>
  <PresentationFormat>Custom</PresentationFormat>
  <Paragraphs>451</Paragraphs>
  <Slides>39</Slides>
  <Notes>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White</vt:lpstr>
      <vt:lpstr>Cause for pause Scientific Research on Fracking’s Health Risks</vt:lpstr>
      <vt:lpstr>  </vt:lpstr>
      <vt:lpstr>Who we are</vt:lpstr>
      <vt:lpstr>    Fracking overview</vt:lpstr>
      <vt:lpstr>Health risks:  who is concerned</vt:lpstr>
      <vt:lpstr>Areas of concern</vt:lpstr>
      <vt:lpstr>Air quality studies</vt:lpstr>
      <vt:lpstr>Air quality studies:  key findings</vt:lpstr>
      <vt:lpstr>Air quality studies:  what we already know </vt:lpstr>
      <vt:lpstr>Birth outcome studies</vt:lpstr>
      <vt:lpstr>Birth outcome studies:  key findings</vt:lpstr>
      <vt:lpstr>Water quality studies</vt:lpstr>
      <vt:lpstr>Water quality studies:  key findings</vt:lpstr>
      <vt:lpstr>Public and occupational safety</vt:lpstr>
      <vt:lpstr>Public and occupational safety:  key findings</vt:lpstr>
      <vt:lpstr>Oklahoma seismicity data (NYT/OK Geophysical Survey)</vt:lpstr>
      <vt:lpstr>Chemicals used in fracking</vt:lpstr>
      <vt:lpstr>Disclosure to health professionals:  the big chill</vt:lpstr>
      <vt:lpstr>Overall health indicia </vt:lpstr>
      <vt:lpstr>Overall health indicia:  key findings </vt:lpstr>
      <vt:lpstr>What we know:  ongoing research raises concerns </vt:lpstr>
      <vt:lpstr>Data uncertainty:  air pollution sources</vt:lpstr>
      <vt:lpstr>Precautionary principle</vt:lpstr>
      <vt:lpstr>NRDC policy position</vt:lpstr>
      <vt:lpstr>Some policy recommendations</vt:lpstr>
      <vt:lpstr>Thank you</vt:lpstr>
      <vt:lpstr>moving forward on Methane: Climate and Health Benefits from Cleaning Up  the Oil and Gas Industry</vt:lpstr>
      <vt:lpstr>   NRDC’s Climate and Clean Air Program </vt:lpstr>
      <vt:lpstr>Health Impacts from Climate Change</vt:lpstr>
      <vt:lpstr>Overview of the Gas Industry</vt:lpstr>
      <vt:lpstr>Overview of Methane Pollution</vt:lpstr>
      <vt:lpstr>Climate Change and the Oil and Gas Industry </vt:lpstr>
      <vt:lpstr>Other Air Pollutants from Oil and Gas Industry</vt:lpstr>
      <vt:lpstr>Sources of Methane </vt:lpstr>
      <vt:lpstr>Controls for Methane from Oil and Gas Operations</vt:lpstr>
      <vt:lpstr>Clean Air Act Section 111</vt:lpstr>
      <vt:lpstr>Cleaning Up Methane from Oil and Gas</vt:lpstr>
      <vt:lpstr>Cleaning Up Methane from Oil and Gas (Cont.)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title slide</dc:title>
  <dc:creator>Alexander, Ann</dc:creator>
  <cp:lastModifiedBy>Patricia Friederich</cp:lastModifiedBy>
  <cp:revision>218</cp:revision>
  <dcterms:modified xsi:type="dcterms:W3CDTF">2015-10-05T23:56:47Z</dcterms:modified>
</cp:coreProperties>
</file>